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4344" r:id="rId2"/>
  </p:sldMasterIdLst>
  <p:notesMasterIdLst>
    <p:notesMasterId r:id="rId10"/>
  </p:notesMasterIdLst>
  <p:handoutMasterIdLst>
    <p:handoutMasterId r:id="rId11"/>
  </p:handoutMasterIdLst>
  <p:sldIdLst>
    <p:sldId id="264" r:id="rId3"/>
    <p:sldId id="557" r:id="rId4"/>
    <p:sldId id="559" r:id="rId5"/>
    <p:sldId id="560" r:id="rId6"/>
    <p:sldId id="561" r:id="rId7"/>
    <p:sldId id="563" r:id="rId8"/>
    <p:sldId id="562" r:id="rId9"/>
  </p:sldIdLst>
  <p:sldSz cx="9144000" cy="6858000" type="screen4x3"/>
  <p:notesSz cx="6954838" cy="9309100"/>
  <p:custDataLst>
    <p:tags r:id="rId12"/>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12"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12"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12"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12"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12"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32">
          <p15:clr>
            <a:srgbClr val="A4A3A4"/>
          </p15:clr>
        </p15:guide>
        <p15:guide id="4" pos="21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acy Parker" initials="T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87"/>
    <a:srgbClr val="3399FF"/>
    <a:srgbClr val="005582"/>
    <a:srgbClr val="80808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49" autoAdjust="0"/>
    <p:restoredTop sz="99458" autoAdjust="0"/>
  </p:normalViewPr>
  <p:slideViewPr>
    <p:cSldViewPr snapToGrid="0">
      <p:cViewPr>
        <p:scale>
          <a:sx n="79" d="100"/>
          <a:sy n="79" d="100"/>
        </p:scale>
        <p:origin x="-102" y="-24"/>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snapToGrid="0">
      <p:cViewPr varScale="1">
        <p:scale>
          <a:sx n="65" d="100"/>
          <a:sy n="65" d="100"/>
        </p:scale>
        <p:origin x="-3082" y="-82"/>
      </p:cViewPr>
      <p:guideLst>
        <p:guide orient="horz" pos="2880"/>
        <p:guide orient="horz" pos="2932"/>
        <p:guide pos="2160"/>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wrap="square" lIns="92925" tIns="46463" rIns="92925" bIns="46463" numCol="1" anchor="t" anchorCtr="0" compatLnSpc="1">
            <a:prstTxWarp prst="textNoShape">
              <a:avLst/>
            </a:prstTxWarp>
          </a:bodyPr>
          <a:lstStyle>
            <a:lvl1pPr>
              <a:defRPr sz="1200">
                <a:latin typeface="Arial" charset="0"/>
                <a:ea typeface="ＭＳ Ｐゴシック" pitchFamily="-112" charset="-128"/>
                <a:cs typeface="+mn-cs"/>
              </a:defRPr>
            </a:lvl1pPr>
          </a:lstStyle>
          <a:p>
            <a:pPr>
              <a:defRPr/>
            </a:pPr>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wrap="square" lIns="92925" tIns="46463" rIns="92925" bIns="46463" numCol="1" anchor="t" anchorCtr="0" compatLnSpc="1">
            <a:prstTxWarp prst="textNoShape">
              <a:avLst/>
            </a:prstTxWarp>
          </a:bodyPr>
          <a:lstStyle>
            <a:lvl1pPr algn="r">
              <a:defRPr sz="1200">
                <a:latin typeface="Arial" charset="0"/>
                <a:ea typeface="ＭＳ Ｐゴシック" pitchFamily="-112" charset="-128"/>
                <a:cs typeface="+mn-cs"/>
              </a:defRPr>
            </a:lvl1pPr>
          </a:lstStyle>
          <a:p>
            <a:pPr>
              <a:defRPr/>
            </a:pPr>
            <a:fld id="{258513F1-10DE-4B3A-B0EB-5EF77614BA2C}" type="datetime1">
              <a:rPr lang="en-US"/>
              <a:pPr>
                <a:defRPr/>
              </a:pPr>
              <a:t>8/5/2016</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wrap="square" lIns="92925" tIns="46463" rIns="92925" bIns="46463" numCol="1" anchor="b" anchorCtr="0" compatLnSpc="1">
            <a:prstTxWarp prst="textNoShape">
              <a:avLst/>
            </a:prstTxWarp>
          </a:bodyPr>
          <a:lstStyle>
            <a:lvl1pPr>
              <a:defRPr sz="1200">
                <a:latin typeface="Arial" charset="0"/>
                <a:ea typeface="ＭＳ Ｐゴシック" pitchFamily="-112" charset="-128"/>
                <a:cs typeface="+mn-cs"/>
              </a:defRPr>
            </a:lvl1pPr>
          </a:lstStyle>
          <a:p>
            <a:pPr>
              <a:defRPr/>
            </a:pPr>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wrap="square" lIns="92925" tIns="46463" rIns="92925" bIns="46463" numCol="1" anchor="b" anchorCtr="0" compatLnSpc="1">
            <a:prstTxWarp prst="textNoShape">
              <a:avLst/>
            </a:prstTxWarp>
          </a:bodyPr>
          <a:lstStyle>
            <a:lvl1pPr algn="r">
              <a:defRPr sz="1200">
                <a:latin typeface="Arial" charset="0"/>
                <a:ea typeface="ＭＳ Ｐゴシック" pitchFamily="-112" charset="-128"/>
                <a:cs typeface="+mn-cs"/>
              </a:defRPr>
            </a:lvl1pPr>
          </a:lstStyle>
          <a:p>
            <a:pPr>
              <a:defRPr/>
            </a:pPr>
            <a:fld id="{A809F217-A121-4C0F-BCC1-21B0CE7E21FA}" type="slidenum">
              <a:rPr lang="en-US"/>
              <a:pPr>
                <a:defRPr/>
              </a:pPr>
              <a:t>‹#›</a:t>
            </a:fld>
            <a:endParaRPr lang="en-US"/>
          </a:p>
        </p:txBody>
      </p:sp>
    </p:spTree>
    <p:extLst>
      <p:ext uri="{BB962C8B-B14F-4D97-AF65-F5344CB8AC3E}">
        <p14:creationId xmlns:p14="http://schemas.microsoft.com/office/powerpoint/2010/main" val="3831851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wrap="square" lIns="92925" tIns="46463" rIns="92925" bIns="46463" numCol="1" anchor="t" anchorCtr="0" compatLnSpc="1">
            <a:prstTxWarp prst="textNoShape">
              <a:avLst/>
            </a:prstTxWarp>
          </a:bodyPr>
          <a:lstStyle>
            <a:lvl1pPr>
              <a:defRPr sz="1200">
                <a:latin typeface="Arial" charset="0"/>
                <a:ea typeface="ＭＳ Ｐゴシック" pitchFamily="-112" charset="-128"/>
                <a:cs typeface="+mn-cs"/>
              </a:defRPr>
            </a:lvl1pPr>
          </a:lstStyle>
          <a:p>
            <a:pPr>
              <a:defRPr/>
            </a:pPr>
            <a:endParaRPr lang="en-US"/>
          </a:p>
        </p:txBody>
      </p:sp>
      <p:sp>
        <p:nvSpPr>
          <p:cNvPr id="3" name="Date Placeholder 2"/>
          <p:cNvSpPr>
            <a:spLocks noGrp="1"/>
          </p:cNvSpPr>
          <p:nvPr>
            <p:ph type="dt" idx="1"/>
          </p:nvPr>
        </p:nvSpPr>
        <p:spPr>
          <a:xfrm>
            <a:off x="3939466" y="0"/>
            <a:ext cx="3013763" cy="465455"/>
          </a:xfrm>
          <a:prstGeom prst="rect">
            <a:avLst/>
          </a:prstGeom>
        </p:spPr>
        <p:txBody>
          <a:bodyPr vert="horz" wrap="square" lIns="92925" tIns="46463" rIns="92925" bIns="46463" numCol="1" anchor="t" anchorCtr="0" compatLnSpc="1">
            <a:prstTxWarp prst="textNoShape">
              <a:avLst/>
            </a:prstTxWarp>
          </a:bodyPr>
          <a:lstStyle>
            <a:lvl1pPr algn="r">
              <a:defRPr sz="1200">
                <a:latin typeface="Arial" charset="0"/>
                <a:ea typeface="ＭＳ Ｐゴシック" pitchFamily="-112" charset="-128"/>
                <a:cs typeface="+mn-cs"/>
              </a:defRPr>
            </a:lvl1pPr>
          </a:lstStyle>
          <a:p>
            <a:pPr>
              <a:defRPr/>
            </a:pPr>
            <a:fld id="{7F24E00F-B50A-44FB-B52E-527533D0E839}" type="datetime1">
              <a:rPr lang="en-US"/>
              <a:pPr>
                <a:defRPr/>
              </a:pPr>
              <a:t>8/5/2016</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wrap="square" lIns="92925" tIns="46463" rIns="92925" bIns="46463"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95484" y="4421823"/>
            <a:ext cx="5563870" cy="4189095"/>
          </a:xfrm>
          <a:prstGeom prst="rect">
            <a:avLst/>
          </a:prstGeom>
        </p:spPr>
        <p:txBody>
          <a:bodyPr vert="horz" wrap="square" lIns="92925" tIns="46463" rIns="92925" bIns="46463"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wrap="square" lIns="92925" tIns="46463" rIns="92925" bIns="46463" numCol="1" anchor="b" anchorCtr="0" compatLnSpc="1">
            <a:prstTxWarp prst="textNoShape">
              <a:avLst/>
            </a:prstTxWarp>
          </a:bodyPr>
          <a:lstStyle>
            <a:lvl1pPr>
              <a:defRPr sz="1200">
                <a:latin typeface="Arial" charset="0"/>
                <a:ea typeface="ＭＳ Ｐゴシック" pitchFamily="-112" charset="-128"/>
                <a:cs typeface="+mn-cs"/>
              </a:defRPr>
            </a:lvl1pPr>
          </a:lstStyle>
          <a:p>
            <a:pPr>
              <a:defRPr/>
            </a:pPr>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wrap="square" lIns="92925" tIns="46463" rIns="92925" bIns="46463" numCol="1" anchor="b" anchorCtr="0" compatLnSpc="1">
            <a:prstTxWarp prst="textNoShape">
              <a:avLst/>
            </a:prstTxWarp>
          </a:bodyPr>
          <a:lstStyle>
            <a:lvl1pPr algn="r">
              <a:defRPr sz="1200">
                <a:latin typeface="Arial" charset="0"/>
                <a:ea typeface="ＭＳ Ｐゴシック" pitchFamily="-112" charset="-128"/>
                <a:cs typeface="+mn-cs"/>
              </a:defRPr>
            </a:lvl1pPr>
          </a:lstStyle>
          <a:p>
            <a:pPr>
              <a:defRPr/>
            </a:pPr>
            <a:fld id="{DCCF1FF1-9381-4043-84A8-506AA3B6FEC9}" type="slidenum">
              <a:rPr lang="en-US"/>
              <a:pPr>
                <a:defRPr/>
              </a:pPr>
              <a:t>‹#›</a:t>
            </a:fld>
            <a:endParaRPr lang="en-US"/>
          </a:p>
        </p:txBody>
      </p:sp>
    </p:spTree>
    <p:extLst>
      <p:ext uri="{BB962C8B-B14F-4D97-AF65-F5344CB8AC3E}">
        <p14:creationId xmlns:p14="http://schemas.microsoft.com/office/powerpoint/2010/main" val="381143596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EEE_TAG_BLUE.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295400" y="822325"/>
            <a:ext cx="7162800" cy="1143000"/>
          </a:xfrm>
        </p:spPr>
        <p:txBody>
          <a:bodyPr/>
          <a:lstStyle>
            <a:lvl1pPr>
              <a:lnSpc>
                <a:spcPct val="90000"/>
              </a:lnSpc>
              <a:defRPr sz="4400">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271588" y="3962400"/>
            <a:ext cx="3919537" cy="1752600"/>
          </a:xfrm>
        </p:spPr>
        <p:txBody>
          <a:bodyPr/>
          <a:lstStyle>
            <a:lvl1pPr marL="0" indent="0">
              <a:lnSpc>
                <a:spcPct val="90000"/>
              </a:lnSpc>
              <a:buFont typeface="Wingdings" pitchFamily="28" charset="2"/>
              <a:buNone/>
              <a:defRPr sz="2200" b="1">
                <a:solidFill>
                  <a:schemeClr val="tx2"/>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3251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287FF60C-0C59-41E0-B7FA-CCF007A607E5}" type="datetime1">
              <a:rPr lang="en-US"/>
              <a:pPr>
                <a:defRPr/>
              </a:pPr>
              <a:t>8/5/2016</a:t>
            </a:fld>
            <a:endParaRPr lang="en-US"/>
          </a:p>
        </p:txBody>
      </p:sp>
      <p:sp>
        <p:nvSpPr>
          <p:cNvPr id="6" name="Slide Number Placeholder 10"/>
          <p:cNvSpPr>
            <a:spLocks noGrp="1"/>
          </p:cNvSpPr>
          <p:nvPr>
            <p:ph type="sldNum" sz="quarter" idx="11"/>
          </p:nvPr>
        </p:nvSpPr>
        <p:spPr/>
        <p:txBody>
          <a:bodyPr/>
          <a:lstStyle>
            <a:lvl1pPr>
              <a:defRPr/>
            </a:lvl1pPr>
          </a:lstStyle>
          <a:p>
            <a:pPr>
              <a:defRPr/>
            </a:pPr>
            <a:fld id="{F6C8403E-FE44-4995-9DE1-A13E5501F71A}" type="slidenum">
              <a:rPr lang="en-US"/>
              <a:pPr>
                <a:defRPr/>
              </a:pPr>
              <a:t>‹#›</a:t>
            </a:fld>
            <a:endParaRPr lang="en-US"/>
          </a:p>
        </p:txBody>
      </p:sp>
    </p:spTree>
    <p:extLst>
      <p:ext uri="{BB962C8B-B14F-4D97-AF65-F5344CB8AC3E}">
        <p14:creationId xmlns:p14="http://schemas.microsoft.com/office/powerpoint/2010/main" val="261580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9501F34E-3667-428F-AD97-EF0EB785CCB2}" type="datetime1">
              <a:rPr lang="en-US"/>
              <a:pPr>
                <a:defRPr/>
              </a:pPr>
              <a:t>8/5/2016</a:t>
            </a:fld>
            <a:endParaRPr lang="en-US"/>
          </a:p>
        </p:txBody>
      </p:sp>
      <p:sp>
        <p:nvSpPr>
          <p:cNvPr id="5" name="Slide Number Placeholder 10"/>
          <p:cNvSpPr>
            <a:spLocks noGrp="1"/>
          </p:cNvSpPr>
          <p:nvPr>
            <p:ph type="sldNum" sz="quarter" idx="11"/>
          </p:nvPr>
        </p:nvSpPr>
        <p:spPr/>
        <p:txBody>
          <a:bodyPr/>
          <a:lstStyle>
            <a:lvl1pPr>
              <a:defRPr/>
            </a:lvl1pPr>
          </a:lstStyle>
          <a:p>
            <a:pPr>
              <a:defRPr/>
            </a:pPr>
            <a:fld id="{A336628A-37E0-46A0-9553-2F1C2FF86F18}" type="slidenum">
              <a:rPr lang="en-US"/>
              <a:pPr>
                <a:defRPr/>
              </a:pPr>
              <a:t>‹#›</a:t>
            </a:fld>
            <a:endParaRPr lang="en-US"/>
          </a:p>
        </p:txBody>
      </p:sp>
    </p:spTree>
    <p:extLst>
      <p:ext uri="{BB962C8B-B14F-4D97-AF65-F5344CB8AC3E}">
        <p14:creationId xmlns:p14="http://schemas.microsoft.com/office/powerpoint/2010/main" val="3447698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43FD48D-F3DC-4D8D-88ED-57D23B858727}" type="datetime1">
              <a:rPr lang="en-US"/>
              <a:pPr>
                <a:defRPr/>
              </a:pPr>
              <a:t>8/5/2016</a:t>
            </a:fld>
            <a:endParaRPr lang="en-US"/>
          </a:p>
        </p:txBody>
      </p:sp>
      <p:sp>
        <p:nvSpPr>
          <p:cNvPr id="5" name="Slide Number Placeholder 10"/>
          <p:cNvSpPr>
            <a:spLocks noGrp="1"/>
          </p:cNvSpPr>
          <p:nvPr>
            <p:ph type="sldNum" sz="quarter" idx="11"/>
          </p:nvPr>
        </p:nvSpPr>
        <p:spPr/>
        <p:txBody>
          <a:bodyPr/>
          <a:lstStyle>
            <a:lvl1pPr>
              <a:defRPr/>
            </a:lvl1pPr>
          </a:lstStyle>
          <a:p>
            <a:pPr>
              <a:defRPr/>
            </a:pPr>
            <a:fld id="{2EF79B72-F2F9-4E24-ACE6-D431B75F191C}" type="slidenum">
              <a:rPr lang="en-US"/>
              <a:pPr>
                <a:defRPr/>
              </a:pPr>
              <a:t>‹#›</a:t>
            </a:fld>
            <a:endParaRPr lang="en-US"/>
          </a:p>
        </p:txBody>
      </p:sp>
    </p:spTree>
    <p:extLst>
      <p:ext uri="{BB962C8B-B14F-4D97-AF65-F5344CB8AC3E}">
        <p14:creationId xmlns:p14="http://schemas.microsoft.com/office/powerpoint/2010/main" val="3427347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76275" y="200025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6775" y="20002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6775" y="41338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6561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6675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quarter" idx="1"/>
          </p:nvPr>
        </p:nvSpPr>
        <p:spPr>
          <a:xfrm>
            <a:off x="6096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101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5208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5325"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95825"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95825"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7870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101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660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1_Historical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B.p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IEEE_TAG_WHITE.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0121" y="1150964"/>
            <a:ext cx="7962600" cy="1143000"/>
          </a:xfrm>
        </p:spPr>
        <p:txBody>
          <a:bodyPr/>
          <a:lstStyle>
            <a:lvl1pPr>
              <a:lnSpc>
                <a:spcPct val="90000"/>
              </a:lnSpc>
              <a:defRPr sz="4400">
                <a:solidFill>
                  <a:srgbClr val="005582"/>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705731" y="3297303"/>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2141843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Users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C.p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IEEE_TAG_WHITE.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4705" y="1155210"/>
            <a:ext cx="7848600" cy="1143000"/>
          </a:xfrm>
        </p:spPr>
        <p:txBody>
          <a:bodyPr/>
          <a:lstStyle>
            <a:lvl1pPr>
              <a:lnSpc>
                <a:spcPct val="90000"/>
              </a:lnSpc>
              <a:defRPr sz="4400">
                <a:solidFill>
                  <a:srgbClr val="005087"/>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3274788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_Technology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D.p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IEEE_TAG_WHITE.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4088" y="1152144"/>
            <a:ext cx="7964424" cy="1143000"/>
          </a:xfrm>
        </p:spPr>
        <p:txBody>
          <a:bodyPr/>
          <a:lstStyle>
            <a:lvl1pPr>
              <a:lnSpc>
                <a:spcPct val="90000"/>
              </a:lnSpc>
              <a:defRPr sz="4400">
                <a:solidFill>
                  <a:srgbClr val="005087"/>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326509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863BF228-CE98-40D8-A320-14414AA6A3B9}" type="datetime1">
              <a:rPr lang="en-US"/>
              <a:pPr>
                <a:defRPr/>
              </a:pPr>
              <a:t>8/5/2016</a:t>
            </a:fld>
            <a:endParaRPr lang="en-US"/>
          </a:p>
        </p:txBody>
      </p:sp>
      <p:sp>
        <p:nvSpPr>
          <p:cNvPr id="5" name="Slide Number Placeholder 10"/>
          <p:cNvSpPr>
            <a:spLocks noGrp="1"/>
          </p:cNvSpPr>
          <p:nvPr>
            <p:ph type="sldNum" sz="quarter" idx="11"/>
          </p:nvPr>
        </p:nvSpPr>
        <p:spPr/>
        <p:txBody>
          <a:bodyPr/>
          <a:lstStyle>
            <a:lvl1pPr>
              <a:defRPr/>
            </a:lvl1pPr>
          </a:lstStyle>
          <a:p>
            <a:pPr>
              <a:defRPr/>
            </a:pPr>
            <a:fld id="{0AF15691-43A3-4763-964F-6A6FE1B581E5}" type="slidenum">
              <a:rPr lang="en-US"/>
              <a:pPr>
                <a:defRPr/>
              </a:pPr>
              <a:t>‹#›</a:t>
            </a:fld>
            <a:endParaRPr lang="en-US"/>
          </a:p>
        </p:txBody>
      </p:sp>
    </p:spTree>
    <p:extLst>
      <p:ext uri="{BB962C8B-B14F-4D97-AF65-F5344CB8AC3E}">
        <p14:creationId xmlns:p14="http://schemas.microsoft.com/office/powerpoint/2010/main" val="35863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0E65741A-5F59-418E-89B0-F39DE00353A1}" type="datetime1">
              <a:rPr lang="en-US"/>
              <a:pPr>
                <a:defRPr/>
              </a:pPr>
              <a:t>8/5/2016</a:t>
            </a:fld>
            <a:endParaRPr lang="en-US"/>
          </a:p>
        </p:txBody>
      </p:sp>
      <p:sp>
        <p:nvSpPr>
          <p:cNvPr id="5" name="Slide Number Placeholder 10"/>
          <p:cNvSpPr>
            <a:spLocks noGrp="1"/>
          </p:cNvSpPr>
          <p:nvPr>
            <p:ph type="sldNum" sz="quarter" idx="11"/>
          </p:nvPr>
        </p:nvSpPr>
        <p:spPr/>
        <p:txBody>
          <a:bodyPr/>
          <a:lstStyle>
            <a:lvl1pPr>
              <a:defRPr/>
            </a:lvl1pPr>
          </a:lstStyle>
          <a:p>
            <a:pPr>
              <a:defRPr/>
            </a:pPr>
            <a:fld id="{C75BBE44-FAF4-4738-B4A4-27ACFE1DC33C}" type="slidenum">
              <a:rPr lang="en-US"/>
              <a:pPr>
                <a:defRPr/>
              </a:pPr>
              <a:t>‹#›</a:t>
            </a:fld>
            <a:endParaRPr lang="en-US"/>
          </a:p>
        </p:txBody>
      </p:sp>
    </p:spTree>
    <p:extLst>
      <p:ext uri="{BB962C8B-B14F-4D97-AF65-F5344CB8AC3E}">
        <p14:creationId xmlns:p14="http://schemas.microsoft.com/office/powerpoint/2010/main" val="186260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54C767EB-946A-4D1C-BFD3-71526EE586B3}" type="datetime1">
              <a:rPr lang="en-US"/>
              <a:pPr>
                <a:defRPr/>
              </a:pPr>
              <a:t>8/5/2016</a:t>
            </a:fld>
            <a:endParaRPr lang="en-US"/>
          </a:p>
        </p:txBody>
      </p:sp>
      <p:sp>
        <p:nvSpPr>
          <p:cNvPr id="5" name="Slide Number Placeholder 10"/>
          <p:cNvSpPr>
            <a:spLocks noGrp="1"/>
          </p:cNvSpPr>
          <p:nvPr>
            <p:ph type="sldNum" sz="quarter" idx="11"/>
          </p:nvPr>
        </p:nvSpPr>
        <p:spPr/>
        <p:txBody>
          <a:bodyPr/>
          <a:lstStyle>
            <a:lvl1pPr>
              <a:defRPr/>
            </a:lvl1pPr>
          </a:lstStyle>
          <a:p>
            <a:pPr>
              <a:defRPr/>
            </a:pPr>
            <a:fld id="{A23EE916-0B83-49AE-B8BD-5CD23F2E02CE}" type="slidenum">
              <a:rPr lang="en-US"/>
              <a:pPr>
                <a:defRPr/>
              </a:pPr>
              <a:t>‹#›</a:t>
            </a:fld>
            <a:endParaRPr lang="en-US"/>
          </a:p>
        </p:txBody>
      </p:sp>
    </p:spTree>
    <p:extLst>
      <p:ext uri="{BB962C8B-B14F-4D97-AF65-F5344CB8AC3E}">
        <p14:creationId xmlns:p14="http://schemas.microsoft.com/office/powerpoint/2010/main" val="386245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80504B9-AD4A-4259-887A-43F9667A5FF2}" type="datetime1">
              <a:rPr lang="en-US"/>
              <a:pPr>
                <a:defRPr/>
              </a:pPr>
              <a:t>8/5/2016</a:t>
            </a:fld>
            <a:endParaRPr lang="en-US"/>
          </a:p>
        </p:txBody>
      </p:sp>
      <p:sp>
        <p:nvSpPr>
          <p:cNvPr id="6" name="Slide Number Placeholder 10"/>
          <p:cNvSpPr>
            <a:spLocks noGrp="1"/>
          </p:cNvSpPr>
          <p:nvPr>
            <p:ph type="sldNum" sz="quarter" idx="11"/>
          </p:nvPr>
        </p:nvSpPr>
        <p:spPr/>
        <p:txBody>
          <a:bodyPr/>
          <a:lstStyle>
            <a:lvl1pPr>
              <a:defRPr/>
            </a:lvl1pPr>
          </a:lstStyle>
          <a:p>
            <a:pPr>
              <a:defRPr/>
            </a:pPr>
            <a:fld id="{BC285756-A104-4E14-AB76-E70CFF66E96A}" type="slidenum">
              <a:rPr lang="en-US"/>
              <a:pPr>
                <a:defRPr/>
              </a:pPr>
              <a:t>‹#›</a:t>
            </a:fld>
            <a:endParaRPr lang="en-US"/>
          </a:p>
        </p:txBody>
      </p:sp>
    </p:spTree>
    <p:extLst>
      <p:ext uri="{BB962C8B-B14F-4D97-AF65-F5344CB8AC3E}">
        <p14:creationId xmlns:p14="http://schemas.microsoft.com/office/powerpoint/2010/main" val="55803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AF803D9-CC41-452F-9196-EF594DB7DF0D}" type="datetime1">
              <a:rPr lang="en-US"/>
              <a:pPr>
                <a:defRPr/>
              </a:pPr>
              <a:t>8/5/2016</a:t>
            </a:fld>
            <a:endParaRPr lang="en-US"/>
          </a:p>
        </p:txBody>
      </p:sp>
      <p:sp>
        <p:nvSpPr>
          <p:cNvPr id="8" name="Slide Number Placeholder 10"/>
          <p:cNvSpPr>
            <a:spLocks noGrp="1"/>
          </p:cNvSpPr>
          <p:nvPr>
            <p:ph type="sldNum" sz="quarter" idx="11"/>
          </p:nvPr>
        </p:nvSpPr>
        <p:spPr/>
        <p:txBody>
          <a:bodyPr/>
          <a:lstStyle>
            <a:lvl1pPr>
              <a:defRPr/>
            </a:lvl1pPr>
          </a:lstStyle>
          <a:p>
            <a:pPr>
              <a:defRPr/>
            </a:pPr>
            <a:fld id="{B0A73302-5AFC-4B50-A585-95B8E2D9D680}" type="slidenum">
              <a:rPr lang="en-US"/>
              <a:pPr>
                <a:defRPr/>
              </a:pPr>
              <a:t>‹#›</a:t>
            </a:fld>
            <a:endParaRPr lang="en-US"/>
          </a:p>
        </p:txBody>
      </p:sp>
    </p:spTree>
    <p:extLst>
      <p:ext uri="{BB962C8B-B14F-4D97-AF65-F5344CB8AC3E}">
        <p14:creationId xmlns:p14="http://schemas.microsoft.com/office/powerpoint/2010/main" val="297429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0DC59E1-69B9-4D5C-935D-9F366915D7D2}" type="datetime1">
              <a:rPr lang="en-US"/>
              <a:pPr>
                <a:defRPr/>
              </a:pPr>
              <a:t>8/5/2016</a:t>
            </a:fld>
            <a:endParaRPr lang="en-US"/>
          </a:p>
        </p:txBody>
      </p:sp>
      <p:sp>
        <p:nvSpPr>
          <p:cNvPr id="4" name="Slide Number Placeholder 10"/>
          <p:cNvSpPr>
            <a:spLocks noGrp="1"/>
          </p:cNvSpPr>
          <p:nvPr>
            <p:ph type="sldNum" sz="quarter" idx="11"/>
          </p:nvPr>
        </p:nvSpPr>
        <p:spPr/>
        <p:txBody>
          <a:bodyPr/>
          <a:lstStyle>
            <a:lvl1pPr>
              <a:defRPr/>
            </a:lvl1pPr>
          </a:lstStyle>
          <a:p>
            <a:pPr>
              <a:defRPr/>
            </a:pPr>
            <a:fld id="{68A9FBB7-C9FC-40FB-BFC3-3AF62CE87133}" type="slidenum">
              <a:rPr lang="en-US"/>
              <a:pPr>
                <a:defRPr/>
              </a:pPr>
              <a:t>‹#›</a:t>
            </a:fld>
            <a:endParaRPr lang="en-US"/>
          </a:p>
        </p:txBody>
      </p:sp>
    </p:spTree>
    <p:extLst>
      <p:ext uri="{BB962C8B-B14F-4D97-AF65-F5344CB8AC3E}">
        <p14:creationId xmlns:p14="http://schemas.microsoft.com/office/powerpoint/2010/main" val="254094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71D46A2-6D0E-464A-A24B-41223C17722D}" type="datetime1">
              <a:rPr lang="en-US"/>
              <a:pPr>
                <a:defRPr/>
              </a:pPr>
              <a:t>8/5/2016</a:t>
            </a:fld>
            <a:endParaRPr lang="en-US"/>
          </a:p>
        </p:txBody>
      </p:sp>
      <p:sp>
        <p:nvSpPr>
          <p:cNvPr id="3" name="Slide Number Placeholder 10"/>
          <p:cNvSpPr>
            <a:spLocks noGrp="1"/>
          </p:cNvSpPr>
          <p:nvPr>
            <p:ph type="sldNum" sz="quarter" idx="11"/>
          </p:nvPr>
        </p:nvSpPr>
        <p:spPr/>
        <p:txBody>
          <a:bodyPr/>
          <a:lstStyle>
            <a:lvl1pPr>
              <a:defRPr/>
            </a:lvl1pPr>
          </a:lstStyle>
          <a:p>
            <a:pPr>
              <a:defRPr/>
            </a:pPr>
            <a:fld id="{1D520781-FB80-4C4B-B5B7-8577C0C20EA2}" type="slidenum">
              <a:rPr lang="en-US"/>
              <a:pPr>
                <a:defRPr/>
              </a:pPr>
              <a:t>‹#›</a:t>
            </a:fld>
            <a:endParaRPr lang="en-US"/>
          </a:p>
        </p:txBody>
      </p:sp>
    </p:spTree>
    <p:extLst>
      <p:ext uri="{BB962C8B-B14F-4D97-AF65-F5344CB8AC3E}">
        <p14:creationId xmlns:p14="http://schemas.microsoft.com/office/powerpoint/2010/main" val="247680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659B8775-7303-4AD1-8C87-5874AE55B576}" type="datetime1">
              <a:rPr lang="en-US"/>
              <a:pPr>
                <a:defRPr/>
              </a:pPr>
              <a:t>8/5/2016</a:t>
            </a:fld>
            <a:endParaRPr lang="en-US"/>
          </a:p>
        </p:txBody>
      </p:sp>
      <p:sp>
        <p:nvSpPr>
          <p:cNvPr id="6" name="Slide Number Placeholder 10"/>
          <p:cNvSpPr>
            <a:spLocks noGrp="1"/>
          </p:cNvSpPr>
          <p:nvPr>
            <p:ph type="sldNum" sz="quarter" idx="11"/>
          </p:nvPr>
        </p:nvSpPr>
        <p:spPr/>
        <p:txBody>
          <a:bodyPr/>
          <a:lstStyle>
            <a:lvl1pPr>
              <a:defRPr/>
            </a:lvl1pPr>
          </a:lstStyle>
          <a:p>
            <a:pPr>
              <a:defRPr/>
            </a:pPr>
            <a:fld id="{B9DC8CDE-AA0E-4D32-8884-AB135445E463}" type="slidenum">
              <a:rPr lang="en-US"/>
              <a:pPr>
                <a:defRPr/>
              </a:pPr>
              <a:t>‹#›</a:t>
            </a:fld>
            <a:endParaRPr lang="en-US"/>
          </a:p>
        </p:txBody>
      </p:sp>
    </p:spTree>
    <p:extLst>
      <p:ext uri="{BB962C8B-B14F-4D97-AF65-F5344CB8AC3E}">
        <p14:creationId xmlns:p14="http://schemas.microsoft.com/office/powerpoint/2010/main" val="134392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6.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cs typeface="+mn-cs"/>
              </a:defRPr>
            </a:lvl1pPr>
          </a:lstStyle>
          <a:p>
            <a:pPr>
              <a:defRPr/>
            </a:pPr>
            <a:fld id="{7E98AB56-FE01-4B8D-89E7-CC8AC2E11C9A}" type="datetime1">
              <a:rPr lang="en-US"/>
              <a:pPr>
                <a:defRPr/>
              </a:pPr>
              <a:t>8/5/2016</a:t>
            </a:fld>
            <a:endParaRPr lang="en-US"/>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cs typeface="+mn-cs"/>
              </a:defRPr>
            </a:lvl1pPr>
          </a:lstStyle>
          <a:p>
            <a:pPr>
              <a:defRPr/>
            </a:pPr>
            <a:fld id="{7D51F30B-228B-49D3-A6BC-A8A8049F6D8E}" type="slidenum">
              <a:rPr lang="en-US"/>
              <a:pPr>
                <a:defRPr/>
              </a:pPr>
              <a:t>‹#›</a:t>
            </a:fld>
            <a:endParaRPr lang="en-US"/>
          </a:p>
        </p:txBody>
      </p:sp>
      <p:pic>
        <p:nvPicPr>
          <p:cNvPr id="1030" name="Picture 7" descr="IEEE_TAG_BLUE.png"/>
          <p:cNvPicPr>
            <a:picLocks noChangeAspect="1"/>
          </p:cNvPicPr>
          <p:nvPr/>
        </p:nvPicPr>
        <p:blipFill>
          <a:blip r:embed="rId19" cstate="screen">
            <a:extLst>
              <a:ext uri="{28A0092B-C50C-407E-A947-70E740481C1C}">
                <a14:useLocalDpi xmlns:a14="http://schemas.microsoft.com/office/drawing/2010/main"/>
              </a:ext>
            </a:extLst>
          </a:blip>
          <a:srcRect/>
          <a:stretch>
            <a:fillRect/>
          </a:stretch>
        </p:blipFill>
        <p:spPr bwMode="auto">
          <a:xfrm>
            <a:off x="8001000" y="5924550"/>
            <a:ext cx="914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034" r:id="rId1"/>
    <p:sldLayoutId id="2147488022" r:id="rId2"/>
    <p:sldLayoutId id="2147488023" r:id="rId3"/>
    <p:sldLayoutId id="2147488024" r:id="rId4"/>
    <p:sldLayoutId id="2147488025" r:id="rId5"/>
    <p:sldLayoutId id="2147488026" r:id="rId6"/>
    <p:sldLayoutId id="2147488027" r:id="rId7"/>
    <p:sldLayoutId id="2147488028" r:id="rId8"/>
    <p:sldLayoutId id="2147488029" r:id="rId9"/>
    <p:sldLayoutId id="2147488030" r:id="rId10"/>
    <p:sldLayoutId id="2147488031" r:id="rId11"/>
    <p:sldLayoutId id="2147488032" r:id="rId12"/>
    <p:sldLayoutId id="2147488035" r:id="rId13"/>
    <p:sldLayoutId id="2147488036" r:id="rId14"/>
    <p:sldLayoutId id="2147488037" r:id="rId15"/>
    <p:sldLayoutId id="2147488038" r:id="rId16"/>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20"/>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lr>
          <a:srgbClr val="595959"/>
        </a:buClr>
        <a:buFont typeface="Wingdings" pitchFamily="2" charset="2"/>
        <a:buChar char="§"/>
        <a:defRPr>
          <a:solidFill>
            <a:schemeClr val="tx1"/>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 </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cs typeface="+mn-cs"/>
              </a:defRPr>
            </a:lvl1pPr>
          </a:lstStyle>
          <a:p>
            <a:pPr>
              <a:defRPr/>
            </a:pPr>
            <a:fld id="{80913DC8-7A22-47CE-9B94-E539C78B5815}" type="datetime1">
              <a:rPr lang="en-US"/>
              <a:pPr>
                <a:defRPr/>
              </a:pPr>
              <a:t>8/5/2016</a:t>
            </a:fld>
            <a:endParaRPr lang="en-US"/>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cs typeface="+mn-cs"/>
              </a:defRPr>
            </a:lvl1pPr>
          </a:lstStyle>
          <a:p>
            <a:pPr>
              <a:defRPr/>
            </a:pPr>
            <a:fld id="{F572AE7D-B10D-4AE1-BCE8-CEE6B3FFD701}" type="slidenum">
              <a:rPr lang="en-US"/>
              <a:pPr>
                <a:defRPr/>
              </a:pPr>
              <a:t>‹#›</a:t>
            </a:fld>
            <a:endParaRPr lang="en-US"/>
          </a:p>
        </p:txBody>
      </p:sp>
      <p:pic>
        <p:nvPicPr>
          <p:cNvPr id="2054" name="Picture 7" descr="IEEE_TAG_BLUE.png"/>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8001000" y="5924550"/>
            <a:ext cx="914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041" r:id="rId1"/>
    <p:sldLayoutId id="2147488042" r:id="rId2"/>
    <p:sldLayoutId id="2147488043" r:id="rId3"/>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7"/>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bg2"/>
        </a:buClr>
        <a:buChar char="–"/>
        <a:defRPr sz="2600">
          <a:solidFill>
            <a:schemeClr val="tx1"/>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rynano.org,www.trycomputing.org/" TargetMode="External"/><Relationship Id="rId2" Type="http://schemas.openxmlformats.org/officeDocument/2006/relationships/hyperlink" Target="http://www.tryengineering.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eee.org/education_careers/education/university_programs/student_resources_advanced_learning_workshop.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eeexplore.ieee.org/courses/category/17" TargetMode="External"/><Relationship Id="rId2" Type="http://schemas.openxmlformats.org/officeDocument/2006/relationships/hyperlink" Target="http://ieeexplore.ieee.org/courses/home" TargetMode="External"/><Relationship Id="rId1" Type="http://schemas.openxmlformats.org/officeDocument/2006/relationships/slideLayout" Target="../slideLayouts/slideLayout2.xml"/><Relationship Id="rId4" Type="http://schemas.openxmlformats.org/officeDocument/2006/relationships/hyperlink" Target="mailto:s.welch@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p:cNvSpPr>
            <a:spLocks noGrp="1"/>
          </p:cNvSpPr>
          <p:nvPr>
            <p:ph type="ctrTitle"/>
          </p:nvPr>
        </p:nvSpPr>
        <p:spPr>
          <a:xfrm>
            <a:off x="0" y="1436688"/>
            <a:ext cx="9144000" cy="1143000"/>
          </a:xfrm>
        </p:spPr>
        <p:txBody>
          <a:bodyPr/>
          <a:lstStyle/>
          <a:p>
            <a:pPr algn="ctr"/>
            <a:r>
              <a:rPr lang="en-US" dirty="0" smtClean="0"/>
              <a:t>Educational Activities</a:t>
            </a:r>
          </a:p>
        </p:txBody>
      </p:sp>
      <p:sp>
        <p:nvSpPr>
          <p:cNvPr id="13315" name="Subtitle 6"/>
          <p:cNvSpPr>
            <a:spLocks noGrp="1"/>
          </p:cNvSpPr>
          <p:nvPr>
            <p:ph type="subTitle" idx="1"/>
          </p:nvPr>
        </p:nvSpPr>
        <p:spPr>
          <a:xfrm>
            <a:off x="789441" y="3936774"/>
            <a:ext cx="7304088" cy="2767012"/>
          </a:xfrm>
        </p:spPr>
        <p:txBody>
          <a:bodyPr/>
          <a:lstStyle/>
          <a:p>
            <a:pPr>
              <a:buFont typeface="Wingdings" pitchFamily="2" charset="2"/>
              <a:buNone/>
            </a:pPr>
            <a:r>
              <a:rPr lang="en-US" sz="2000" dirty="0" smtClean="0"/>
              <a:t>6 August 2016</a:t>
            </a:r>
          </a:p>
          <a:p>
            <a:pPr>
              <a:buFont typeface="Wingdings" pitchFamily="2" charset="2"/>
              <a:buNone/>
            </a:pPr>
            <a:endParaRPr lang="en-US" sz="2000" dirty="0" smtClean="0"/>
          </a:p>
          <a:p>
            <a:r>
              <a:rPr lang="en-US" sz="2000" dirty="0" smtClean="0"/>
              <a:t>Karen Panetta, IEEE Fellow</a:t>
            </a:r>
          </a:p>
          <a:p>
            <a:r>
              <a:rPr lang="en-US" sz="2000" dirty="0" smtClean="0"/>
              <a:t>Boston Section</a:t>
            </a:r>
            <a:endParaRPr lang="en-US" sz="2000" dirty="0"/>
          </a:p>
          <a:p>
            <a:pPr>
              <a:buFont typeface="Wingdings" pitchFamily="2" charset="2"/>
              <a:buNone/>
            </a:pPr>
            <a:endParaRPr lang="en-US" sz="2000" dirty="0" smtClean="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4774"/>
            <a:ext cx="7772400" cy="1143000"/>
          </a:xfrm>
        </p:spPr>
        <p:txBody>
          <a:bodyPr/>
          <a:lstStyle/>
          <a:p>
            <a:r>
              <a:rPr lang="en-US" dirty="0" smtClean="0"/>
              <a:t>Sections Educational Outreach Committee (SEOC)Tasks/Activities</a:t>
            </a:r>
            <a:endParaRPr lang="en-US" dirty="0"/>
          </a:p>
        </p:txBody>
      </p:sp>
      <p:sp>
        <p:nvSpPr>
          <p:cNvPr id="3" name="Content Placeholder 2"/>
          <p:cNvSpPr>
            <a:spLocks noGrp="1"/>
          </p:cNvSpPr>
          <p:nvPr>
            <p:ph idx="1"/>
          </p:nvPr>
        </p:nvSpPr>
        <p:spPr/>
        <p:txBody>
          <a:bodyPr/>
          <a:lstStyle/>
          <a:p>
            <a:r>
              <a:rPr lang="en-US" dirty="0" smtClean="0"/>
              <a:t>Communication</a:t>
            </a:r>
          </a:p>
          <a:p>
            <a:pPr lvl="1"/>
            <a:r>
              <a:rPr lang="en-US" dirty="0" smtClean="0"/>
              <a:t>Educate Sections on existing programs, products and services</a:t>
            </a:r>
          </a:p>
          <a:p>
            <a:pPr lvl="2"/>
            <a:r>
              <a:rPr lang="en-US" dirty="0" smtClean="0"/>
              <a:t>Webinars</a:t>
            </a:r>
          </a:p>
          <a:p>
            <a:pPr lvl="2"/>
            <a:r>
              <a:rPr lang="en-US" dirty="0" smtClean="0"/>
              <a:t>Monthly bulletin</a:t>
            </a:r>
          </a:p>
          <a:p>
            <a:pPr lvl="1"/>
            <a:r>
              <a:rPr lang="en-US" dirty="0" smtClean="0"/>
              <a:t>Develop a process for identifying and responding to the sections educational needs</a:t>
            </a:r>
          </a:p>
          <a:p>
            <a:pPr lvl="2"/>
            <a:r>
              <a:rPr lang="en-US" dirty="0" smtClean="0"/>
              <a:t>Survey to the Sections </a:t>
            </a:r>
          </a:p>
          <a:p>
            <a:pPr marL="914400" lvl="2" indent="0">
              <a:buNone/>
            </a:pPr>
            <a:endParaRPr lang="en-US" dirty="0" smtClean="0"/>
          </a:p>
          <a:p>
            <a:pPr lvl="2"/>
            <a:endParaRPr lang="en-US" dirty="0"/>
          </a:p>
        </p:txBody>
      </p:sp>
      <p:sp>
        <p:nvSpPr>
          <p:cNvPr id="4" name="Date Placeholder 3"/>
          <p:cNvSpPr>
            <a:spLocks noGrp="1"/>
          </p:cNvSpPr>
          <p:nvPr>
            <p:ph type="dt" sz="half" idx="10"/>
          </p:nvPr>
        </p:nvSpPr>
        <p:spPr/>
        <p:txBody>
          <a:bodyPr/>
          <a:lstStyle/>
          <a:p>
            <a:pPr>
              <a:defRPr/>
            </a:pPr>
            <a:fld id="{863BF228-CE98-40D8-A320-14414AA6A3B9}" type="datetime1">
              <a:rPr lang="en-US" smtClean="0"/>
              <a:pPr>
                <a:defRPr/>
              </a:pPr>
              <a:t>8/5/2016</a:t>
            </a:fld>
            <a:endParaRPr lang="en-US"/>
          </a:p>
        </p:txBody>
      </p:sp>
      <p:sp>
        <p:nvSpPr>
          <p:cNvPr id="5" name="Slide Number Placeholder 4"/>
          <p:cNvSpPr>
            <a:spLocks noGrp="1"/>
          </p:cNvSpPr>
          <p:nvPr>
            <p:ph type="sldNum" sz="quarter" idx="11"/>
          </p:nvPr>
        </p:nvSpPr>
        <p:spPr/>
        <p:txBody>
          <a:bodyPr/>
          <a:lstStyle/>
          <a:p>
            <a:pPr>
              <a:defRPr/>
            </a:pPr>
            <a:fld id="{0AF15691-43A3-4763-964F-6A6FE1B581E5}" type="slidenum">
              <a:rPr lang="en-US" smtClean="0"/>
              <a:pPr>
                <a:defRPr/>
              </a:pPr>
              <a:t>2</a:t>
            </a:fld>
            <a:endParaRPr lang="en-US"/>
          </a:p>
        </p:txBody>
      </p:sp>
    </p:spTree>
    <p:extLst>
      <p:ext uri="{BB962C8B-B14F-4D97-AF65-F5344CB8AC3E}">
        <p14:creationId xmlns:p14="http://schemas.microsoft.com/office/powerpoint/2010/main" val="227656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Tasks/Activities</a:t>
            </a:r>
          </a:p>
        </p:txBody>
      </p:sp>
      <p:sp>
        <p:nvSpPr>
          <p:cNvPr id="3" name="Content Placeholder 2"/>
          <p:cNvSpPr>
            <a:spLocks noGrp="1"/>
          </p:cNvSpPr>
          <p:nvPr>
            <p:ph idx="1"/>
          </p:nvPr>
        </p:nvSpPr>
        <p:spPr/>
        <p:txBody>
          <a:bodyPr/>
          <a:lstStyle/>
          <a:p>
            <a:r>
              <a:rPr lang="en-US" dirty="0" smtClean="0"/>
              <a:t>Collaboration</a:t>
            </a:r>
          </a:p>
          <a:p>
            <a:pPr lvl="1"/>
            <a:r>
              <a:rPr lang="en-US" dirty="0" smtClean="0"/>
              <a:t>Create opportunities to collaborate with Educational Activities committee on projects</a:t>
            </a:r>
          </a:p>
          <a:p>
            <a:pPr lvl="1"/>
            <a:r>
              <a:rPr lang="en-US" dirty="0" smtClean="0"/>
              <a:t>Leverage or create </a:t>
            </a:r>
            <a:r>
              <a:rPr lang="en-US" dirty="0" err="1" smtClean="0"/>
              <a:t>Collabratec</a:t>
            </a:r>
            <a:r>
              <a:rPr lang="en-US" dirty="0" smtClean="0"/>
              <a:t> communities</a:t>
            </a:r>
            <a:endParaRPr lang="en-US" dirty="0"/>
          </a:p>
        </p:txBody>
      </p:sp>
      <p:sp>
        <p:nvSpPr>
          <p:cNvPr id="4" name="Date Placeholder 3"/>
          <p:cNvSpPr>
            <a:spLocks noGrp="1"/>
          </p:cNvSpPr>
          <p:nvPr>
            <p:ph type="dt" sz="half" idx="10"/>
          </p:nvPr>
        </p:nvSpPr>
        <p:spPr/>
        <p:txBody>
          <a:bodyPr/>
          <a:lstStyle/>
          <a:p>
            <a:pPr>
              <a:defRPr/>
            </a:pPr>
            <a:fld id="{863BF228-CE98-40D8-A320-14414AA6A3B9}" type="datetime1">
              <a:rPr lang="en-US" smtClean="0"/>
              <a:pPr>
                <a:defRPr/>
              </a:pPr>
              <a:t>8/5/2016</a:t>
            </a:fld>
            <a:endParaRPr lang="en-US"/>
          </a:p>
        </p:txBody>
      </p:sp>
      <p:sp>
        <p:nvSpPr>
          <p:cNvPr id="5" name="Slide Number Placeholder 4"/>
          <p:cNvSpPr>
            <a:spLocks noGrp="1"/>
          </p:cNvSpPr>
          <p:nvPr>
            <p:ph type="sldNum" sz="quarter" idx="11"/>
          </p:nvPr>
        </p:nvSpPr>
        <p:spPr/>
        <p:txBody>
          <a:bodyPr/>
          <a:lstStyle/>
          <a:p>
            <a:pPr>
              <a:defRPr/>
            </a:pPr>
            <a:fld id="{0AF15691-43A3-4763-964F-6A6FE1B581E5}" type="slidenum">
              <a:rPr lang="en-US" smtClean="0"/>
              <a:pPr>
                <a:defRPr/>
              </a:pPr>
              <a:t>3</a:t>
            </a:fld>
            <a:endParaRPr lang="en-US"/>
          </a:p>
        </p:txBody>
      </p:sp>
    </p:spTree>
    <p:extLst>
      <p:ext uri="{BB962C8B-B14F-4D97-AF65-F5344CB8AC3E}">
        <p14:creationId xmlns:p14="http://schemas.microsoft.com/office/powerpoint/2010/main" val="2112806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Quick Reference Guide of Educational Resources for Sections</a:t>
            </a:r>
            <a:endParaRPr lang="en-US" sz="2400" dirty="0"/>
          </a:p>
        </p:txBody>
      </p:sp>
      <p:sp>
        <p:nvSpPr>
          <p:cNvPr id="4" name="Date Placeholder 3"/>
          <p:cNvSpPr>
            <a:spLocks noGrp="1"/>
          </p:cNvSpPr>
          <p:nvPr>
            <p:ph type="dt" sz="half" idx="10"/>
          </p:nvPr>
        </p:nvSpPr>
        <p:spPr/>
        <p:txBody>
          <a:bodyPr/>
          <a:lstStyle/>
          <a:p>
            <a:pPr>
              <a:defRPr/>
            </a:pPr>
            <a:fld id="{863BF228-CE98-40D8-A320-14414AA6A3B9}" type="datetime1">
              <a:rPr lang="en-US" smtClean="0"/>
              <a:pPr>
                <a:defRPr/>
              </a:pPr>
              <a:t>8/5/2016</a:t>
            </a:fld>
            <a:endParaRPr lang="en-US"/>
          </a:p>
        </p:txBody>
      </p:sp>
      <p:sp>
        <p:nvSpPr>
          <p:cNvPr id="5" name="Slide Number Placeholder 4"/>
          <p:cNvSpPr>
            <a:spLocks noGrp="1"/>
          </p:cNvSpPr>
          <p:nvPr>
            <p:ph type="sldNum" sz="quarter" idx="11"/>
          </p:nvPr>
        </p:nvSpPr>
        <p:spPr/>
        <p:txBody>
          <a:bodyPr/>
          <a:lstStyle/>
          <a:p>
            <a:pPr>
              <a:defRPr/>
            </a:pPr>
            <a:fld id="{0AF15691-43A3-4763-964F-6A6FE1B581E5}" type="slidenum">
              <a:rPr lang="en-US" smtClean="0"/>
              <a:pPr>
                <a:defRPr/>
              </a:pPr>
              <a:t>4</a:t>
            </a:fld>
            <a:endParaRPr lang="en-US"/>
          </a:p>
        </p:txBody>
      </p:sp>
      <p:sp>
        <p:nvSpPr>
          <p:cNvPr id="7" name="Content Placeholder 6"/>
          <p:cNvSpPr>
            <a:spLocks noGrp="1"/>
          </p:cNvSpPr>
          <p:nvPr>
            <p:ph idx="1"/>
          </p:nvPr>
        </p:nvSpPr>
        <p:spPr>
          <a:xfrm>
            <a:off x="685800" y="1562911"/>
            <a:ext cx="7772400" cy="4114800"/>
          </a:xfrm>
        </p:spPr>
        <p:txBody>
          <a:bodyPr/>
          <a:lstStyle/>
          <a:p>
            <a:r>
              <a:rPr lang="en-US" sz="1200" b="1" dirty="0"/>
              <a:t>EAB Awards: </a:t>
            </a:r>
          </a:p>
          <a:p>
            <a:pPr lvl="1"/>
            <a:r>
              <a:rPr lang="en-US" sz="1000" dirty="0"/>
              <a:t>Recognize and honor individuals and companies for major contributions to engineering and technical education. 10 Awards and 2 Graduate Student Scholarships. (2008-2015 region 1 had 35 nominations and 13 winners)</a:t>
            </a:r>
          </a:p>
          <a:p>
            <a:pPr lvl="1"/>
            <a:r>
              <a:rPr lang="en-US" sz="1000" b="1" dirty="0"/>
              <a:t>http://</a:t>
            </a:r>
            <a:r>
              <a:rPr lang="en-US" sz="1000" b="1" dirty="0" err="1"/>
              <a:t>www.ieee.org</a:t>
            </a:r>
            <a:r>
              <a:rPr lang="en-US" sz="1000" b="1" dirty="0"/>
              <a:t>/</a:t>
            </a:r>
            <a:r>
              <a:rPr lang="en-US" sz="1000" b="1" dirty="0" err="1"/>
              <a:t>education_careers</a:t>
            </a:r>
            <a:r>
              <a:rPr lang="en-US" sz="1000" b="1" dirty="0"/>
              <a:t>/education/awards/</a:t>
            </a:r>
            <a:r>
              <a:rPr lang="en-US" sz="1000" b="1" dirty="0" err="1"/>
              <a:t>index.html</a:t>
            </a:r>
            <a:r>
              <a:rPr lang="en-US" sz="1000" b="1" dirty="0"/>
              <a:t> </a:t>
            </a:r>
            <a:endParaRPr lang="en-US" sz="1000" b="1" dirty="0" smtClean="0"/>
          </a:p>
          <a:p>
            <a:r>
              <a:rPr lang="en-US" sz="1400" b="1" dirty="0">
                <a:latin typeface="Verdana" charset="0"/>
              </a:rPr>
              <a:t/>
            </a:r>
            <a:br>
              <a:rPr lang="en-US" sz="1400" b="1" dirty="0">
                <a:latin typeface="Verdana" charset="0"/>
              </a:rPr>
            </a:br>
            <a:r>
              <a:rPr lang="en-US" sz="1400" b="1" dirty="0" smtClean="0">
                <a:latin typeface="Verdana" charset="0"/>
              </a:rPr>
              <a:t>EPICS </a:t>
            </a:r>
            <a:r>
              <a:rPr lang="en-US" sz="1400" b="1" dirty="0">
                <a:latin typeface="Verdana" charset="0"/>
              </a:rPr>
              <a:t>in IEEE - A Social Innovation and Educational Program </a:t>
            </a:r>
            <a:endParaRPr lang="en-US" sz="1400" dirty="0">
              <a:latin typeface="Verdana" charset="0"/>
            </a:endParaRPr>
          </a:p>
          <a:p>
            <a:r>
              <a:rPr lang="en-US" sz="1200" dirty="0" smtClean="0">
                <a:solidFill>
                  <a:srgbClr val="000000"/>
                </a:solidFill>
                <a:latin typeface="Verdana" charset="0"/>
              </a:rPr>
              <a:t>Program </a:t>
            </a:r>
            <a:r>
              <a:rPr lang="en-US" sz="1200" dirty="0">
                <a:solidFill>
                  <a:srgbClr val="000000"/>
                </a:solidFill>
                <a:latin typeface="Verdana" charset="0"/>
              </a:rPr>
              <a:t>that organizes university and high-school students to work on engineering-related projects with local area community organizations</a:t>
            </a:r>
            <a:r>
              <a:rPr lang="en-US" sz="1200" dirty="0" smtClean="0">
                <a:solidFill>
                  <a:srgbClr val="000000"/>
                </a:solidFill>
                <a:latin typeface="Verdana" charset="0"/>
              </a:rPr>
              <a:t>. </a:t>
            </a:r>
          </a:p>
          <a:p>
            <a:pPr lvl="1"/>
            <a:r>
              <a:rPr lang="en-US" sz="1000" b="1" dirty="0" err="1" smtClean="0">
                <a:solidFill>
                  <a:srgbClr val="000000"/>
                </a:solidFill>
                <a:latin typeface="Verdana" charset="0"/>
              </a:rPr>
              <a:t>Epics.ieee.org</a:t>
            </a:r>
            <a:r>
              <a:rPr lang="en-US" sz="1000" dirty="0" smtClean="0">
                <a:solidFill>
                  <a:srgbClr val="000000"/>
                </a:solidFill>
                <a:latin typeface="Verdana" charset="0"/>
              </a:rPr>
              <a:t/>
            </a:r>
            <a:br>
              <a:rPr lang="en-US" sz="1000" dirty="0" smtClean="0">
                <a:solidFill>
                  <a:srgbClr val="000000"/>
                </a:solidFill>
                <a:latin typeface="Verdana" charset="0"/>
              </a:rPr>
            </a:br>
            <a:endParaRPr lang="en-US" sz="1200" b="1" dirty="0"/>
          </a:p>
          <a:p>
            <a:r>
              <a:rPr lang="en-US" sz="1200" b="1" dirty="0"/>
              <a:t>Online Pre-University Education </a:t>
            </a:r>
            <a:r>
              <a:rPr lang="en-US" sz="1200" b="1" dirty="0" smtClean="0"/>
              <a:t>Resources</a:t>
            </a:r>
          </a:p>
          <a:p>
            <a:pPr lvl="1"/>
            <a:r>
              <a:rPr lang="en-US" sz="1000" b="1" dirty="0" smtClean="0"/>
              <a:t> </a:t>
            </a:r>
            <a:r>
              <a:rPr lang="en-US" sz="1000" b="1" dirty="0" smtClean="0">
                <a:hlinkClick r:id="rId2"/>
              </a:rPr>
              <a:t>www.tryengineering.org</a:t>
            </a:r>
            <a:r>
              <a:rPr lang="en-US" sz="1000" b="1" dirty="0" smtClean="0"/>
              <a:t>, </a:t>
            </a:r>
            <a:r>
              <a:rPr lang="en-US" sz="1000" b="1" dirty="0" smtClean="0">
                <a:hlinkClick r:id="rId3"/>
              </a:rPr>
              <a:t>www.trynano.org,www.trycomputing.org</a:t>
            </a:r>
            <a:r>
              <a:rPr lang="en-US" sz="1000" b="1" dirty="0" smtClean="0"/>
              <a:t>, </a:t>
            </a:r>
            <a:r>
              <a:rPr lang="en-US" sz="1000" b="1" dirty="0" err="1" smtClean="0"/>
              <a:t>spark.ieee.org</a:t>
            </a:r>
            <a:endParaRPr lang="en-US" sz="1000" b="1" dirty="0" smtClean="0"/>
          </a:p>
          <a:p>
            <a:pPr lvl="1"/>
            <a:endParaRPr lang="en-US" sz="1000" b="1" dirty="0"/>
          </a:p>
          <a:p>
            <a:r>
              <a:rPr lang="en-US" sz="1200" b="1" dirty="0" smtClean="0"/>
              <a:t>TISP (Teacher in Service Program) </a:t>
            </a:r>
            <a:endParaRPr lang="en-US" sz="1200" dirty="0"/>
          </a:p>
          <a:p>
            <a:pPr lvl="1"/>
            <a:r>
              <a:rPr lang="en-US" sz="1000" dirty="0" smtClean="0"/>
              <a:t>The </a:t>
            </a:r>
            <a:r>
              <a:rPr lang="en-US" sz="1000" dirty="0"/>
              <a:t>goal is to empower TISP champions with tools and strategies to ultimately enhance the level of technological literacy of pre-university teachers and students </a:t>
            </a:r>
          </a:p>
          <a:p>
            <a:r>
              <a:rPr lang="en-US" sz="1200" b="1" dirty="0" smtClean="0">
                <a:latin typeface="Verdana" charset="0"/>
              </a:rPr>
              <a:t>IEEE Academic</a:t>
            </a:r>
          </a:p>
          <a:p>
            <a:pPr lvl="1"/>
            <a:r>
              <a:rPr lang="en-US" sz="1000" dirty="0" smtClean="0">
                <a:latin typeface="Verdana" charset="0"/>
              </a:rPr>
              <a:t>student-driven </a:t>
            </a:r>
            <a:r>
              <a:rPr lang="en-US" sz="1000" dirty="0">
                <a:latin typeface="Verdana" charset="0"/>
              </a:rPr>
              <a:t>and locally-based online educational resource developed in cooperation with professors and universities to aid students in their academic learning and to help them achieve academic success </a:t>
            </a:r>
            <a:endParaRPr lang="en-US" sz="1000" dirty="0" smtClean="0"/>
          </a:p>
          <a:p>
            <a:pPr lvl="1"/>
            <a:r>
              <a:rPr lang="en-US" sz="1000" b="1" dirty="0"/>
              <a:t>https://</a:t>
            </a:r>
            <a:r>
              <a:rPr lang="en-US" sz="1000" b="1" dirty="0" err="1"/>
              <a:t>academic.ieee.org</a:t>
            </a:r>
            <a:r>
              <a:rPr lang="en-US" sz="1000" b="1" dirty="0"/>
              <a:t>/</a:t>
            </a:r>
            <a:endParaRPr lang="en-US" sz="1000" dirty="0"/>
          </a:p>
          <a:p>
            <a:pPr lvl="1"/>
            <a:endParaRPr lang="en-US" sz="1000" dirty="0" smtClean="0"/>
          </a:p>
          <a:p>
            <a:endParaRPr lang="en-US" sz="1200" dirty="0"/>
          </a:p>
          <a:p>
            <a:endParaRPr lang="en-US" sz="1200" dirty="0"/>
          </a:p>
          <a:p>
            <a:endParaRPr lang="en-US" sz="1200" dirty="0"/>
          </a:p>
          <a:p>
            <a:endParaRPr lang="en-US" sz="1200" dirty="0"/>
          </a:p>
        </p:txBody>
      </p:sp>
      <p:sp>
        <p:nvSpPr>
          <p:cNvPr id="8" name="Rectangle 7"/>
          <p:cNvSpPr/>
          <p:nvPr/>
        </p:nvSpPr>
        <p:spPr>
          <a:xfrm>
            <a:off x="875489" y="-2253324"/>
            <a:ext cx="8151779" cy="2062103"/>
          </a:xfrm>
          <a:prstGeom prst="rect">
            <a:avLst/>
          </a:prstGeom>
        </p:spPr>
        <p:txBody>
          <a:bodyPr wrap="square">
            <a:spAutoFit/>
          </a:bodyPr>
          <a:lstStyle/>
          <a:p>
            <a:endParaRPr lang="en-US" sz="1400" dirty="0">
              <a:solidFill>
                <a:srgbClr val="000000"/>
              </a:solidFill>
              <a:latin typeface="Verdana" charset="0"/>
            </a:endParaRPr>
          </a:p>
          <a:p>
            <a:r>
              <a:rPr lang="en-US" sz="1800" b="1" dirty="0">
                <a:solidFill>
                  <a:srgbClr val="005482"/>
                </a:solidFill>
                <a:latin typeface="Verdana" charset="0"/>
              </a:rPr>
              <a:t>EPICS in IEEE - A Social Innovation and Educational Program </a:t>
            </a:r>
            <a:endParaRPr lang="en-US" sz="1800" dirty="0">
              <a:solidFill>
                <a:srgbClr val="005482"/>
              </a:solidFill>
              <a:latin typeface="Verdana" charset="0"/>
            </a:endParaRPr>
          </a:p>
          <a:p>
            <a:r>
              <a:rPr lang="en-US" dirty="0">
                <a:solidFill>
                  <a:srgbClr val="006FC0"/>
                </a:solidFill>
                <a:latin typeface="Wingdings 3" charset="2"/>
              </a:rPr>
              <a:t></a:t>
            </a:r>
            <a:r>
              <a:rPr lang="en-US" dirty="0">
                <a:solidFill>
                  <a:srgbClr val="000000"/>
                </a:solidFill>
                <a:latin typeface="Verdana" charset="0"/>
              </a:rPr>
              <a:t>Program that organizes university and high-school students to work on engineering-related projects with local area community organizations. </a:t>
            </a:r>
          </a:p>
          <a:p>
            <a:r>
              <a:rPr lang="en-US" dirty="0" smtClean="0">
                <a:solidFill>
                  <a:srgbClr val="006FC0"/>
                </a:solidFill>
                <a:latin typeface="Wingdings 3" charset="2"/>
              </a:rPr>
              <a:t> </a:t>
            </a:r>
            <a:r>
              <a:rPr lang="en-US" sz="1050" dirty="0" smtClean="0">
                <a:solidFill>
                  <a:srgbClr val="888888"/>
                </a:solidFill>
                <a:latin typeface="Arial" charset="0"/>
              </a:rPr>
              <a:t>60 </a:t>
            </a:r>
            <a:endParaRPr lang="en-US" dirty="0"/>
          </a:p>
        </p:txBody>
      </p:sp>
      <p:sp>
        <p:nvSpPr>
          <p:cNvPr id="9" name="Rectangle 8"/>
          <p:cNvSpPr/>
          <p:nvPr/>
        </p:nvSpPr>
        <p:spPr>
          <a:xfrm>
            <a:off x="1079770" y="4786182"/>
            <a:ext cx="7490298" cy="584775"/>
          </a:xfrm>
          <a:prstGeom prst="rect">
            <a:avLst/>
          </a:prstGeom>
        </p:spPr>
        <p:txBody>
          <a:bodyPr wrap="square">
            <a:spAutoFit/>
          </a:bodyPr>
          <a:lstStyle/>
          <a:p>
            <a:endParaRPr lang="en-US" sz="2000" dirty="0">
              <a:solidFill>
                <a:srgbClr val="000000"/>
              </a:solidFill>
              <a:latin typeface="Verdana" charset="0"/>
            </a:endParaRPr>
          </a:p>
          <a:p>
            <a:endParaRPr lang="en-US" sz="1200" dirty="0"/>
          </a:p>
        </p:txBody>
      </p:sp>
    </p:spTree>
    <p:extLst>
      <p:ext uri="{BB962C8B-B14F-4D97-AF65-F5344CB8AC3E}">
        <p14:creationId xmlns:p14="http://schemas.microsoft.com/office/powerpoint/2010/main" val="172065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Reference Guide</a:t>
            </a:r>
            <a:endParaRPr lang="en-US" dirty="0"/>
          </a:p>
        </p:txBody>
      </p:sp>
      <p:sp>
        <p:nvSpPr>
          <p:cNvPr id="3" name="Content Placeholder 2"/>
          <p:cNvSpPr>
            <a:spLocks noGrp="1"/>
          </p:cNvSpPr>
          <p:nvPr>
            <p:ph idx="1"/>
          </p:nvPr>
        </p:nvSpPr>
        <p:spPr>
          <a:xfrm>
            <a:off x="685800" y="1181100"/>
            <a:ext cx="8458200" cy="4114800"/>
          </a:xfrm>
        </p:spPr>
        <p:txBody>
          <a:bodyPr/>
          <a:lstStyle/>
          <a:p>
            <a:r>
              <a:rPr lang="en-US" sz="1200" b="1" dirty="0" smtClean="0"/>
              <a:t>HKN: </a:t>
            </a:r>
            <a:r>
              <a:rPr lang="en-US" sz="1200" b="1" dirty="0" err="1" smtClean="0"/>
              <a:t>www.hkn.org</a:t>
            </a:r>
            <a:r>
              <a:rPr lang="en-US" sz="1200" b="1" dirty="0" smtClean="0"/>
              <a:t> </a:t>
            </a:r>
            <a:endParaRPr lang="en-US" sz="1200" b="1" dirty="0"/>
          </a:p>
          <a:p>
            <a:r>
              <a:rPr lang="en-US" sz="1200" dirty="0" smtClean="0"/>
              <a:t>IEEE-Eta </a:t>
            </a:r>
            <a:r>
              <a:rPr lang="en-US" sz="1200" dirty="0"/>
              <a:t>Kappa Nu (IEEE-HKN), founded in 1904, is the honor society of IEEE, is dedicated to encouraging and recognizing individual excellence in education and meritorious work, in professional practice, and in any of the areas within the IEEE-designated fields of interest. </a:t>
            </a:r>
            <a:endParaRPr lang="en-US" sz="1200" dirty="0" smtClean="0"/>
          </a:p>
          <a:p>
            <a:r>
              <a:rPr lang="en-US" sz="1200" dirty="0" smtClean="0"/>
              <a:t>Resources: The Bridge publication, Student Leadership Conference (SLC), Founders day Oct 28 of each year.</a:t>
            </a:r>
          </a:p>
          <a:p>
            <a:pPr lvl="1"/>
            <a:r>
              <a:rPr lang="en-US" sz="1200" dirty="0" smtClean="0"/>
              <a:t>Learning How to organize &amp; conduct workshops training: </a:t>
            </a:r>
            <a:r>
              <a:rPr lang="en-US" sz="1200" b="1" dirty="0" smtClean="0">
                <a:hlinkClick r:id="rId2"/>
              </a:rPr>
              <a:t>https</a:t>
            </a:r>
            <a:r>
              <a:rPr lang="en-US" sz="1200" b="1" dirty="0">
                <a:hlinkClick r:id="rId2"/>
              </a:rPr>
              <a:t>://</a:t>
            </a:r>
            <a:r>
              <a:rPr lang="en-US" sz="1200" b="1" dirty="0" smtClean="0">
                <a:hlinkClick r:id="rId2"/>
              </a:rPr>
              <a:t>www.ieee.org/education_careers/education/university_programs/student_resources_advanced_learning_workshop.html</a:t>
            </a:r>
            <a:r>
              <a:rPr lang="en-US" sz="1200" b="1" dirty="0" smtClean="0"/>
              <a:t/>
            </a:r>
            <a:br>
              <a:rPr lang="en-US" sz="1200" b="1" dirty="0" smtClean="0"/>
            </a:br>
            <a:endParaRPr lang="en-US" sz="1200" dirty="0"/>
          </a:p>
          <a:p>
            <a:pPr marL="342900" lvl="1" indent="-342900">
              <a:buClr>
                <a:schemeClr val="bg2"/>
              </a:buClr>
              <a:buSzPct val="80000"/>
              <a:buBlip>
                <a:blip r:embed="rId3"/>
              </a:buBlip>
            </a:pPr>
            <a:r>
              <a:rPr lang="en-US" sz="1200" b="1" dirty="0"/>
              <a:t>Early Career Faculty </a:t>
            </a:r>
            <a:r>
              <a:rPr lang="en-US" sz="1200" b="1" dirty="0" smtClean="0"/>
              <a:t>Development</a:t>
            </a:r>
            <a:r>
              <a:rPr lang="en-US" sz="1200" b="1" dirty="0"/>
              <a:t>(ECFD) </a:t>
            </a:r>
            <a:endParaRPr lang="en-US" dirty="0"/>
          </a:p>
          <a:p>
            <a:r>
              <a:rPr lang="en-US" sz="1200" dirty="0"/>
              <a:t>Provide early career faculty (ECF) with a portfolio of tools and resources necessary to enhance their professional development and manage their career choices and paths </a:t>
            </a:r>
          </a:p>
          <a:p>
            <a:pPr lvl="1"/>
            <a:r>
              <a:rPr lang="en-US" sz="1200" b="1" dirty="0" smtClean="0"/>
              <a:t>http</a:t>
            </a:r>
            <a:r>
              <a:rPr lang="en-US" sz="1200" b="1" dirty="0"/>
              <a:t>://</a:t>
            </a:r>
            <a:r>
              <a:rPr lang="en-US" sz="1200" b="1" dirty="0" err="1"/>
              <a:t>bit.ly</a:t>
            </a:r>
            <a:r>
              <a:rPr lang="en-US" sz="1200" b="1" dirty="0"/>
              <a:t>/18u6ZVW </a:t>
            </a:r>
            <a:r>
              <a:rPr lang="en-US" sz="1200" b="1" dirty="0" smtClean="0"/>
              <a:t/>
            </a:r>
            <a:br>
              <a:rPr lang="en-US" sz="1200" b="1" dirty="0" smtClean="0"/>
            </a:br>
            <a:endParaRPr lang="en-US" sz="1200" b="1" dirty="0" smtClean="0"/>
          </a:p>
          <a:p>
            <a:r>
              <a:rPr lang="en-US" sz="1200" b="1" dirty="0" smtClean="0"/>
              <a:t>Standards Education:</a:t>
            </a:r>
            <a:endParaRPr lang="en-US" sz="1200" dirty="0"/>
          </a:p>
          <a:p>
            <a:r>
              <a:rPr lang="en-US" sz="1200" dirty="0" smtClean="0"/>
              <a:t>focusing </a:t>
            </a:r>
            <a:r>
              <a:rPr lang="en-US" sz="1200" dirty="0"/>
              <a:t>on the development and use of standards; the impact of standards on business; an understanding of patents and standards; and the role of conformity assessment. </a:t>
            </a:r>
            <a:endParaRPr lang="en-US" sz="1200" b="1" dirty="0" smtClean="0"/>
          </a:p>
          <a:p>
            <a:pPr lvl="1"/>
            <a:r>
              <a:rPr lang="en-US" sz="1200" dirty="0" smtClean="0"/>
              <a:t>Innovation &amp; Competition: MOOCs </a:t>
            </a:r>
            <a:r>
              <a:rPr lang="en-US" sz="1200" dirty="0"/>
              <a:t>(massive open online course)</a:t>
            </a:r>
            <a:r>
              <a:rPr lang="en-US" sz="1200" dirty="0" smtClean="0"/>
              <a:t>, courses, speakers bureau, Standards education grants for undergraduates. </a:t>
            </a:r>
            <a:endParaRPr lang="en-US" sz="1200" dirty="0"/>
          </a:p>
          <a:p>
            <a:pPr lvl="1"/>
            <a:r>
              <a:rPr lang="en-US" sz="1200" b="1" dirty="0"/>
              <a:t>https://</a:t>
            </a:r>
            <a:r>
              <a:rPr lang="en-US" sz="1200" b="1" dirty="0" err="1"/>
              <a:t>www.edx.org</a:t>
            </a:r>
            <a:r>
              <a:rPr lang="en-US" sz="1200" b="1" dirty="0"/>
              <a:t>/course/innovation-competition-succeeding-ieeex-standards01-x </a:t>
            </a:r>
            <a:endParaRPr lang="en-US" sz="1200" b="1" dirty="0" smtClean="0"/>
          </a:p>
          <a:p>
            <a:pPr lvl="1"/>
            <a:r>
              <a:rPr lang="en-US" sz="1200" dirty="0" smtClean="0"/>
              <a:t>Standards Education Workshops for YP, Customizable for Sections. </a:t>
            </a:r>
            <a:endParaRPr lang="en-US" sz="1200" dirty="0"/>
          </a:p>
          <a:p>
            <a:pPr lvl="1"/>
            <a:r>
              <a:rPr lang="en-US" sz="1200" b="1" dirty="0"/>
              <a:t>http://</a:t>
            </a:r>
            <a:r>
              <a:rPr lang="en-US" sz="1200" b="1" dirty="0" err="1"/>
              <a:t>StandardsUniversity.org</a:t>
            </a:r>
            <a:r>
              <a:rPr lang="en-US" sz="1200" b="1" dirty="0"/>
              <a:t>/ </a:t>
            </a:r>
            <a:endParaRPr lang="en-US" sz="1200" b="1" dirty="0" smtClean="0"/>
          </a:p>
        </p:txBody>
      </p:sp>
      <p:sp>
        <p:nvSpPr>
          <p:cNvPr id="4" name="Date Placeholder 3"/>
          <p:cNvSpPr>
            <a:spLocks noGrp="1"/>
          </p:cNvSpPr>
          <p:nvPr>
            <p:ph type="dt" sz="half" idx="10"/>
          </p:nvPr>
        </p:nvSpPr>
        <p:spPr/>
        <p:txBody>
          <a:bodyPr/>
          <a:lstStyle/>
          <a:p>
            <a:pPr>
              <a:defRPr/>
            </a:pPr>
            <a:fld id="{863BF228-CE98-40D8-A320-14414AA6A3B9}" type="datetime1">
              <a:rPr lang="en-US" smtClean="0"/>
              <a:pPr>
                <a:defRPr/>
              </a:pPr>
              <a:t>8/5/2016</a:t>
            </a:fld>
            <a:endParaRPr lang="en-US" dirty="0"/>
          </a:p>
        </p:txBody>
      </p:sp>
      <p:sp>
        <p:nvSpPr>
          <p:cNvPr id="5" name="Slide Number Placeholder 4"/>
          <p:cNvSpPr>
            <a:spLocks noGrp="1"/>
          </p:cNvSpPr>
          <p:nvPr>
            <p:ph type="sldNum" sz="quarter" idx="11"/>
          </p:nvPr>
        </p:nvSpPr>
        <p:spPr/>
        <p:txBody>
          <a:bodyPr/>
          <a:lstStyle/>
          <a:p>
            <a:pPr>
              <a:defRPr/>
            </a:pPr>
            <a:fld id="{0AF15691-43A3-4763-964F-6A6FE1B581E5}" type="slidenum">
              <a:rPr lang="en-US" smtClean="0"/>
              <a:pPr>
                <a:defRPr/>
              </a:pPr>
              <a:t>5</a:t>
            </a:fld>
            <a:endParaRPr lang="en-US" dirty="0"/>
          </a:p>
        </p:txBody>
      </p:sp>
    </p:spTree>
    <p:extLst>
      <p:ext uri="{BB962C8B-B14F-4D97-AF65-F5344CB8AC3E}">
        <p14:creationId xmlns:p14="http://schemas.microsoft.com/office/powerpoint/2010/main" val="1090971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t>Continuing Professional Education (CPE) </a:t>
            </a:r>
            <a:r>
              <a:rPr lang="en-US" sz="1200" dirty="0"/>
              <a:t/>
            </a:r>
            <a:br>
              <a:rPr lang="en-US" sz="1200" dirty="0"/>
            </a:br>
            <a:endParaRPr lang="en-US" dirty="0"/>
          </a:p>
        </p:txBody>
      </p:sp>
      <p:sp>
        <p:nvSpPr>
          <p:cNvPr id="3" name="Content Placeholder 2"/>
          <p:cNvSpPr>
            <a:spLocks noGrp="1"/>
          </p:cNvSpPr>
          <p:nvPr>
            <p:ph idx="1"/>
          </p:nvPr>
        </p:nvSpPr>
        <p:spPr/>
        <p:txBody>
          <a:bodyPr/>
          <a:lstStyle/>
          <a:p>
            <a:r>
              <a:rPr lang="en-US" sz="1200" dirty="0"/>
              <a:t>Over 400 online tutorials on a wide range of topics </a:t>
            </a:r>
          </a:p>
          <a:p>
            <a:r>
              <a:rPr lang="en-US" sz="1200" dirty="0"/>
              <a:t>Available on the IEEE </a:t>
            </a:r>
            <a:r>
              <a:rPr lang="en-US" sz="1200" dirty="0" err="1"/>
              <a:t>Xplore</a:t>
            </a:r>
            <a:r>
              <a:rPr lang="en-US" sz="1200" dirty="0"/>
              <a:t> platform </a:t>
            </a:r>
          </a:p>
          <a:p>
            <a:r>
              <a:rPr lang="en-US" sz="1200" dirty="0"/>
              <a:t>Introductory, intermediate, and advanced level courses, typically one-hour in duration </a:t>
            </a:r>
          </a:p>
          <a:p>
            <a:r>
              <a:rPr lang="en-US" sz="1200" dirty="0"/>
              <a:t>PDH certificates of completion available </a:t>
            </a:r>
          </a:p>
          <a:p>
            <a:r>
              <a:rPr lang="en-US" sz="1200" b="1" dirty="0" smtClean="0"/>
              <a:t>eLearning </a:t>
            </a:r>
            <a:r>
              <a:rPr lang="en-US" sz="1200" b="1" dirty="0"/>
              <a:t>Library </a:t>
            </a:r>
            <a:r>
              <a:rPr lang="en-US" sz="1200" dirty="0"/>
              <a:t>–Jill Bagley, </a:t>
            </a:r>
            <a:r>
              <a:rPr lang="en-US" sz="1200" dirty="0" err="1"/>
              <a:t>j.bagley@ieee.org</a:t>
            </a:r>
            <a:r>
              <a:rPr lang="en-US" sz="1200" dirty="0"/>
              <a:t> </a:t>
            </a:r>
          </a:p>
          <a:p>
            <a:pPr lvl="1"/>
            <a:r>
              <a:rPr lang="en-US" sz="1200" b="1" dirty="0">
                <a:hlinkClick r:id="rId2"/>
              </a:rPr>
              <a:t>http://</a:t>
            </a:r>
            <a:r>
              <a:rPr lang="en-US" sz="1200" b="1" dirty="0" smtClean="0">
                <a:hlinkClick r:id="rId2"/>
              </a:rPr>
              <a:t>ieeexplore.ieee.org/courses/home</a:t>
            </a:r>
            <a:r>
              <a:rPr lang="en-US" sz="1200" b="1" dirty="0"/>
              <a:t/>
            </a:r>
            <a:br>
              <a:rPr lang="en-US" sz="1200" b="1" dirty="0"/>
            </a:br>
            <a:endParaRPr lang="en-US" sz="1200" b="1" dirty="0"/>
          </a:p>
          <a:p>
            <a:r>
              <a:rPr lang="en-US" sz="1200" b="1" dirty="0"/>
              <a:t>IEEE Certificates Program </a:t>
            </a:r>
            <a:r>
              <a:rPr lang="en-US" sz="1200" dirty="0"/>
              <a:t>Michelle </a:t>
            </a:r>
            <a:r>
              <a:rPr lang="en-US" sz="1200" dirty="0" err="1"/>
              <a:t>Demydenko</a:t>
            </a:r>
            <a:r>
              <a:rPr lang="en-US" sz="1200" dirty="0"/>
              <a:t>, </a:t>
            </a:r>
            <a:r>
              <a:rPr lang="en-US" sz="1200" dirty="0" err="1"/>
              <a:t>m.demydenko@ieee.org</a:t>
            </a:r>
            <a:r>
              <a:rPr lang="en-US" sz="1200" dirty="0"/>
              <a:t> </a:t>
            </a:r>
          </a:p>
          <a:p>
            <a:pPr lvl="1"/>
            <a:r>
              <a:rPr lang="en-US" sz="1200" b="1" dirty="0"/>
              <a:t>http://</a:t>
            </a:r>
            <a:r>
              <a:rPr lang="en-US" sz="1200" b="1" dirty="0" err="1" smtClean="0"/>
              <a:t>www.ieee.org</a:t>
            </a:r>
            <a:r>
              <a:rPr lang="en-US" sz="1200" b="1" dirty="0" smtClean="0"/>
              <a:t>/</a:t>
            </a:r>
            <a:r>
              <a:rPr lang="en-US" sz="1200" b="1" dirty="0" err="1" smtClean="0"/>
              <a:t>education_careers</a:t>
            </a:r>
            <a:r>
              <a:rPr lang="en-US" sz="1200" b="1" dirty="0" smtClean="0"/>
              <a:t>/education/</a:t>
            </a:r>
            <a:r>
              <a:rPr lang="en-US" sz="1200" b="1" dirty="0" err="1" smtClean="0"/>
              <a:t>ceus</a:t>
            </a:r>
            <a:r>
              <a:rPr lang="en-US" sz="1200" b="1" dirty="0" smtClean="0"/>
              <a:t>/</a:t>
            </a:r>
            <a:r>
              <a:rPr lang="en-US" sz="1200" b="1" dirty="0" err="1" smtClean="0"/>
              <a:t>index.html</a:t>
            </a:r>
            <a:r>
              <a:rPr lang="en-US" sz="1200" b="1" dirty="0" smtClean="0"/>
              <a:t/>
            </a:r>
            <a:br>
              <a:rPr lang="en-US" sz="1200" b="1" dirty="0" smtClean="0"/>
            </a:br>
            <a:endParaRPr lang="en-US" sz="1200" b="1" dirty="0"/>
          </a:p>
          <a:p>
            <a:r>
              <a:rPr lang="en-US" sz="1200" b="1" dirty="0"/>
              <a:t>English for Engineering </a:t>
            </a:r>
            <a:r>
              <a:rPr lang="en-US" sz="1200" dirty="0"/>
              <a:t>–Jill Bagley, </a:t>
            </a:r>
            <a:r>
              <a:rPr lang="en-US" sz="1200" dirty="0" err="1"/>
              <a:t>j.bagley@ieee.org</a:t>
            </a:r>
            <a:r>
              <a:rPr lang="en-US" sz="1200" dirty="0"/>
              <a:t> </a:t>
            </a:r>
          </a:p>
          <a:p>
            <a:pPr lvl="1"/>
            <a:r>
              <a:rPr lang="en-US" sz="1200" b="1" dirty="0">
                <a:hlinkClick r:id="rId3"/>
              </a:rPr>
              <a:t>http://</a:t>
            </a:r>
            <a:r>
              <a:rPr lang="en-US" sz="1200" b="1" dirty="0" smtClean="0">
                <a:hlinkClick r:id="rId3"/>
              </a:rPr>
              <a:t>ieeexplore.ieee.org/courses/category/17</a:t>
            </a:r>
            <a:r>
              <a:rPr lang="en-US" sz="1200" b="1" dirty="0" smtClean="0"/>
              <a:t/>
            </a:r>
            <a:br>
              <a:rPr lang="en-US" sz="1200" b="1" dirty="0" smtClean="0"/>
            </a:br>
            <a:endParaRPr lang="en-US" sz="1200" b="1" dirty="0" smtClean="0"/>
          </a:p>
          <a:p>
            <a:r>
              <a:rPr lang="en-US" sz="1200" b="1" dirty="0" err="1" smtClean="0"/>
              <a:t>IEEEx</a:t>
            </a:r>
            <a:r>
              <a:rPr lang="en-US" sz="1200" b="1" dirty="0" smtClean="0"/>
              <a:t> </a:t>
            </a:r>
            <a:r>
              <a:rPr lang="en-US" sz="1200" b="1" dirty="0"/>
              <a:t>Courses- </a:t>
            </a:r>
            <a:r>
              <a:rPr lang="en-US" sz="1200" b="1" dirty="0" smtClean="0"/>
              <a:t>(MOOCS) </a:t>
            </a:r>
            <a:r>
              <a:rPr lang="en-US" sz="1200" dirty="0"/>
              <a:t>Steve Welch, </a:t>
            </a:r>
            <a:r>
              <a:rPr lang="en-US" sz="1200" dirty="0" smtClean="0">
                <a:hlinkClick r:id="rId4"/>
              </a:rPr>
              <a:t>s.welch@ieee.org</a:t>
            </a:r>
            <a:endParaRPr lang="en-US" sz="1200" dirty="0"/>
          </a:p>
          <a:p>
            <a:pPr lvl="1"/>
            <a:r>
              <a:rPr lang="en-US" sz="1200" b="1" dirty="0" smtClean="0"/>
              <a:t>https</a:t>
            </a:r>
            <a:r>
              <a:rPr lang="en-US" sz="1200" b="1" dirty="0"/>
              <a:t>://</a:t>
            </a:r>
            <a:r>
              <a:rPr lang="en-US" sz="1200" b="1" dirty="0" err="1" smtClean="0"/>
              <a:t>www.edx.org</a:t>
            </a:r>
            <a:r>
              <a:rPr lang="en-US" sz="1200" b="1" dirty="0" smtClean="0"/>
              <a:t>/school/</a:t>
            </a:r>
            <a:r>
              <a:rPr lang="en-US" sz="1200" b="1" dirty="0" err="1" smtClean="0"/>
              <a:t>ieeex</a:t>
            </a:r>
            <a:r>
              <a:rPr lang="en-US" sz="1000" b="1" dirty="0" smtClean="0"/>
              <a:t/>
            </a:r>
            <a:br>
              <a:rPr lang="en-US" sz="1000" b="1" dirty="0" smtClean="0"/>
            </a:br>
            <a:endParaRPr lang="en-US" sz="1000" b="1" dirty="0"/>
          </a:p>
          <a:p>
            <a:r>
              <a:rPr lang="en-US" sz="1200" b="1" dirty="0"/>
              <a:t>General CPE </a:t>
            </a:r>
            <a:r>
              <a:rPr lang="en-US" sz="1200" dirty="0"/>
              <a:t>Eileen Fitzgerald, </a:t>
            </a:r>
            <a:r>
              <a:rPr lang="en-US" sz="1200" dirty="0" err="1"/>
              <a:t>m.e.fitzgerald@ieee.org</a:t>
            </a:r>
            <a:r>
              <a:rPr lang="en-US" sz="1200" dirty="0"/>
              <a:t> and Amy </a:t>
            </a:r>
            <a:r>
              <a:rPr lang="en-US" sz="1200" dirty="0" err="1"/>
              <a:t>Recine</a:t>
            </a:r>
            <a:r>
              <a:rPr lang="en-US" sz="1200" dirty="0"/>
              <a:t>, </a:t>
            </a:r>
            <a:r>
              <a:rPr lang="en-US" sz="1200" dirty="0" err="1"/>
              <a:t>a.recine@ieee.org</a:t>
            </a:r>
            <a:r>
              <a:rPr lang="en-US" sz="1200" dirty="0"/>
              <a:t> </a:t>
            </a:r>
          </a:p>
          <a:p>
            <a:endParaRPr lang="en-US" sz="1200" dirty="0"/>
          </a:p>
          <a:p>
            <a:endParaRPr lang="en-US" sz="1200" dirty="0"/>
          </a:p>
        </p:txBody>
      </p:sp>
      <p:sp>
        <p:nvSpPr>
          <p:cNvPr id="4" name="Date Placeholder 3"/>
          <p:cNvSpPr>
            <a:spLocks noGrp="1"/>
          </p:cNvSpPr>
          <p:nvPr>
            <p:ph type="dt" sz="half" idx="10"/>
          </p:nvPr>
        </p:nvSpPr>
        <p:spPr/>
        <p:txBody>
          <a:bodyPr/>
          <a:lstStyle/>
          <a:p>
            <a:pPr>
              <a:defRPr/>
            </a:pPr>
            <a:fld id="{863BF228-CE98-40D8-A320-14414AA6A3B9}" type="datetime1">
              <a:rPr lang="en-US" smtClean="0"/>
              <a:pPr>
                <a:defRPr/>
              </a:pPr>
              <a:t>8/5/2016</a:t>
            </a:fld>
            <a:endParaRPr lang="en-US"/>
          </a:p>
        </p:txBody>
      </p:sp>
      <p:sp>
        <p:nvSpPr>
          <p:cNvPr id="5" name="Slide Number Placeholder 4"/>
          <p:cNvSpPr>
            <a:spLocks noGrp="1"/>
          </p:cNvSpPr>
          <p:nvPr>
            <p:ph type="sldNum" sz="quarter" idx="11"/>
          </p:nvPr>
        </p:nvSpPr>
        <p:spPr/>
        <p:txBody>
          <a:bodyPr/>
          <a:lstStyle/>
          <a:p>
            <a:pPr>
              <a:defRPr/>
            </a:pPr>
            <a:fld id="{0AF15691-43A3-4763-964F-6A6FE1B581E5}" type="slidenum">
              <a:rPr lang="en-US" smtClean="0"/>
              <a:pPr>
                <a:defRPr/>
              </a:pPr>
              <a:t>6</a:t>
            </a:fld>
            <a:endParaRPr lang="en-US"/>
          </a:p>
        </p:txBody>
      </p:sp>
    </p:spTree>
    <p:extLst>
      <p:ext uri="{BB962C8B-B14F-4D97-AF65-F5344CB8AC3E}">
        <p14:creationId xmlns:p14="http://schemas.microsoft.com/office/powerpoint/2010/main" val="265046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reference guide to Educational activities</a:t>
            </a:r>
            <a:endParaRPr lang="en-US" dirty="0"/>
          </a:p>
        </p:txBody>
      </p:sp>
      <p:sp>
        <p:nvSpPr>
          <p:cNvPr id="3" name="Content Placeholder 2"/>
          <p:cNvSpPr>
            <a:spLocks noGrp="1"/>
          </p:cNvSpPr>
          <p:nvPr>
            <p:ph idx="1"/>
          </p:nvPr>
        </p:nvSpPr>
        <p:spPr/>
        <p:txBody>
          <a:bodyPr/>
          <a:lstStyle/>
          <a:p>
            <a:endParaRPr lang="en-US" dirty="0"/>
          </a:p>
          <a:p>
            <a:r>
              <a:rPr lang="en-US" sz="1200" b="1" dirty="0" smtClean="0"/>
              <a:t>Accreditation </a:t>
            </a:r>
            <a:endParaRPr lang="en-US" sz="1200" dirty="0"/>
          </a:p>
          <a:p>
            <a:r>
              <a:rPr lang="en-US" sz="1200" dirty="0"/>
              <a:t>IEEE is involved in the accreditation of more than 800 programs through ABET, a non-profit and non-governmental accrediting </a:t>
            </a:r>
            <a:r>
              <a:rPr lang="en-US" sz="1200" dirty="0" smtClean="0"/>
              <a:t>agency. </a:t>
            </a:r>
            <a:endParaRPr lang="en-US" sz="1200" dirty="0"/>
          </a:p>
          <a:p>
            <a:r>
              <a:rPr lang="en-US" sz="1200" dirty="0" smtClean="0"/>
              <a:t>IEEE </a:t>
            </a:r>
            <a:r>
              <a:rPr lang="en-US" sz="1200" dirty="0"/>
              <a:t>is a founding member of ABET and the largest of its 35 member </a:t>
            </a:r>
            <a:r>
              <a:rPr lang="en-US" sz="1200" dirty="0" smtClean="0"/>
              <a:t>societies. </a:t>
            </a:r>
            <a:endParaRPr lang="en-US" sz="1200" dirty="0"/>
          </a:p>
          <a:p>
            <a:endParaRPr lang="en-US" sz="1200" dirty="0"/>
          </a:p>
          <a:p>
            <a:r>
              <a:rPr lang="en-US" sz="1200" dirty="0"/>
              <a:t>Apply to be a Program Evaluator (PEV) or encourage others who are qualified to apply: </a:t>
            </a:r>
            <a:endParaRPr lang="en-US" sz="1200" b="1" dirty="0"/>
          </a:p>
          <a:p>
            <a:pPr lvl="1"/>
            <a:r>
              <a:rPr lang="en-US" sz="1000" b="1" dirty="0"/>
              <a:t>https://</a:t>
            </a:r>
            <a:r>
              <a:rPr lang="en-US" sz="1000" b="1" dirty="0" err="1"/>
              <a:t>www.ieee.org</a:t>
            </a:r>
            <a:r>
              <a:rPr lang="en-US" sz="1000" b="1" dirty="0"/>
              <a:t>/</a:t>
            </a:r>
            <a:r>
              <a:rPr lang="en-US" sz="1000" b="1" dirty="0" err="1"/>
              <a:t>education_careers</a:t>
            </a:r>
            <a:r>
              <a:rPr lang="en-US" sz="1000" b="1" dirty="0"/>
              <a:t>/education/accreditation/</a:t>
            </a:r>
            <a:r>
              <a:rPr lang="en-US" sz="1000" b="1" dirty="0" err="1"/>
              <a:t>pev_apply.html</a:t>
            </a:r>
            <a:r>
              <a:rPr lang="en-US" sz="1000" b="1" dirty="0"/>
              <a:t> </a:t>
            </a:r>
            <a:r>
              <a:rPr lang="en-US" sz="1000" b="1" dirty="0" smtClean="0"/>
              <a:t/>
            </a:r>
            <a:br>
              <a:rPr lang="en-US" sz="1000" b="1" dirty="0" smtClean="0"/>
            </a:br>
            <a:endParaRPr lang="en-US" sz="1000" b="1" dirty="0" smtClean="0"/>
          </a:p>
          <a:p>
            <a:r>
              <a:rPr lang="en-US" sz="1200" dirty="0" smtClean="0"/>
              <a:t>Invite </a:t>
            </a:r>
            <a:r>
              <a:rPr lang="en-US" sz="1200" dirty="0"/>
              <a:t>a PEV or an IEEE accreditation committee member to speak at your section meeting: </a:t>
            </a:r>
            <a:endParaRPr lang="en-US" sz="1200" b="1" dirty="0"/>
          </a:p>
          <a:p>
            <a:pPr lvl="1"/>
            <a:r>
              <a:rPr lang="en-US" sz="1000" b="1" dirty="0" smtClean="0"/>
              <a:t>https</a:t>
            </a:r>
            <a:r>
              <a:rPr lang="en-US" sz="1000" b="1" dirty="0"/>
              <a:t>://</a:t>
            </a:r>
            <a:r>
              <a:rPr lang="en-US" sz="1000" b="1" dirty="0" err="1"/>
              <a:t>www.ieee.org</a:t>
            </a:r>
            <a:r>
              <a:rPr lang="en-US" sz="1000" b="1" dirty="0"/>
              <a:t>/</a:t>
            </a:r>
            <a:r>
              <a:rPr lang="en-US" sz="1000" b="1" dirty="0" err="1"/>
              <a:t>education_careers</a:t>
            </a:r>
            <a:r>
              <a:rPr lang="en-US" sz="1000" b="1" dirty="0"/>
              <a:t>/education/accreditation/committees/</a:t>
            </a:r>
            <a:r>
              <a:rPr lang="en-US" sz="1000" b="1" dirty="0" err="1"/>
              <a:t>cgaa.html</a:t>
            </a:r>
            <a:endParaRPr lang="en-US" sz="1000" b="1" dirty="0"/>
          </a:p>
        </p:txBody>
      </p:sp>
      <p:sp>
        <p:nvSpPr>
          <p:cNvPr id="4" name="Date Placeholder 3"/>
          <p:cNvSpPr>
            <a:spLocks noGrp="1"/>
          </p:cNvSpPr>
          <p:nvPr>
            <p:ph type="dt" sz="half" idx="10"/>
          </p:nvPr>
        </p:nvSpPr>
        <p:spPr/>
        <p:txBody>
          <a:bodyPr/>
          <a:lstStyle/>
          <a:p>
            <a:pPr>
              <a:defRPr/>
            </a:pPr>
            <a:fld id="{863BF228-CE98-40D8-A320-14414AA6A3B9}" type="datetime1">
              <a:rPr lang="en-US" smtClean="0"/>
              <a:pPr>
                <a:defRPr/>
              </a:pPr>
              <a:t>8/5/2016</a:t>
            </a:fld>
            <a:endParaRPr lang="en-US"/>
          </a:p>
        </p:txBody>
      </p:sp>
      <p:sp>
        <p:nvSpPr>
          <p:cNvPr id="5" name="Slide Number Placeholder 4"/>
          <p:cNvSpPr>
            <a:spLocks noGrp="1"/>
          </p:cNvSpPr>
          <p:nvPr>
            <p:ph type="sldNum" sz="quarter" idx="11"/>
          </p:nvPr>
        </p:nvSpPr>
        <p:spPr/>
        <p:txBody>
          <a:bodyPr/>
          <a:lstStyle/>
          <a:p>
            <a:pPr>
              <a:defRPr/>
            </a:pPr>
            <a:fld id="{0AF15691-43A3-4763-964F-6A6FE1B581E5}" type="slidenum">
              <a:rPr lang="en-US" smtClean="0"/>
              <a:pPr>
                <a:defRPr/>
              </a:pPr>
              <a:t>7</a:t>
            </a:fld>
            <a:endParaRPr lang="en-US"/>
          </a:p>
        </p:txBody>
      </p:sp>
    </p:spTree>
    <p:extLst>
      <p:ext uri="{BB962C8B-B14F-4D97-AF65-F5344CB8AC3E}">
        <p14:creationId xmlns:p14="http://schemas.microsoft.com/office/powerpoint/2010/main" val="18348009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39"/>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customSlides">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ieee_corporate_template_1</Template>
  <TotalTime>16703</TotalTime>
  <Words>356</Words>
  <Application>Microsoft Office PowerPoint</Application>
  <PresentationFormat>On-screen Show (4:3)</PresentationFormat>
  <Paragraphs>88</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ieee_corporate_template_1</vt:lpstr>
      <vt:lpstr>IEEE_customSlides</vt:lpstr>
      <vt:lpstr>Educational Activities</vt:lpstr>
      <vt:lpstr>Sections Educational Outreach Committee (SEOC)Tasks/Activities</vt:lpstr>
      <vt:lpstr>Tasks/Activities</vt:lpstr>
      <vt:lpstr>Quick Reference Guide of Educational Resources for Sections</vt:lpstr>
      <vt:lpstr>Quick Reference Guide</vt:lpstr>
      <vt:lpstr>Continuing Professional Education (CPE)  </vt:lpstr>
      <vt:lpstr>Quick reference guide to Educational activities</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ftardo</dc:creator>
  <cp:lastModifiedBy>Bill25</cp:lastModifiedBy>
  <cp:revision>918</cp:revision>
  <cp:lastPrinted>2016-01-14T23:55:06Z</cp:lastPrinted>
  <dcterms:created xsi:type="dcterms:W3CDTF">2010-02-05T19:49:13Z</dcterms:created>
  <dcterms:modified xsi:type="dcterms:W3CDTF">2016-08-05T13:12:50Z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F89EF987-E6F6-46F5-8AD2-F586786C2D96</vt:lpwstr>
  </property>
  <property fmtid="{D5CDD505-2E9C-101B-9397-08002B2CF9AE}" pid="3" name="ArticulatePath">
    <vt:lpwstr>EAB_Orientation_Jan2016 DRAFT</vt:lpwstr>
  </property>
</Properties>
</file>