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>
        <p:scale>
          <a:sx n="66" d="100"/>
          <a:sy n="66" d="100"/>
        </p:scale>
        <p:origin x="-517" y="-3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69F31-5572-49CE-86D6-8BD0428D758D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3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José M. F. Moura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/>
              <a:t>Philip L. and Marsha Dowd University Professor, CMU</a:t>
            </a:r>
          </a:p>
          <a:p>
            <a:pPr algn="r"/>
            <a:r>
              <a:rPr lang="en-US" dirty="0"/>
              <a:t>2017 IEEE Past Chair Technical Activities Board</a:t>
            </a:r>
          </a:p>
          <a:p>
            <a:pPr algn="r"/>
            <a:r>
              <a:rPr lang="en-US" dirty="0"/>
              <a:t>Presentation for President Elect Slate to Region 1 Directors</a:t>
            </a:r>
          </a:p>
          <a:p>
            <a:pPr algn="r"/>
            <a:r>
              <a:rPr lang="en-US" dirty="0"/>
              <a:t>June 10, 2017</a:t>
            </a:r>
          </a:p>
        </p:txBody>
      </p:sp>
      <p:pic>
        <p:nvPicPr>
          <p:cNvPr id="1026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486" y="-27011"/>
            <a:ext cx="2808514" cy="211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57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98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Who Am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63625"/>
            <a:ext cx="11056258" cy="5373462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Born in Mozambique East Africa; EE @ IST, Lisbon, Portugal; D.Sc. @ MIT, Cambridge, MA, USA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Professor @IST, MIT, CMU (last 30 years)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Interests:  SP &amp; data analytics, </a:t>
            </a:r>
            <a:r>
              <a:rPr lang="en-US" sz="3200" dirty="0" err="1"/>
              <a:t>alg</a:t>
            </a:r>
            <a:r>
              <a:rPr lang="en-US" sz="3200" dirty="0"/>
              <a:t> &amp;  applications (radar, sonar, communications </a:t>
            </a:r>
            <a:r>
              <a:rPr lang="en-US" sz="3200" dirty="0" err="1"/>
              <a:t>phy</a:t>
            </a:r>
            <a:r>
              <a:rPr lang="en-US" sz="3200" dirty="0"/>
              <a:t> layer, medical imaging, </a:t>
            </a:r>
            <a:r>
              <a:rPr lang="en-US" sz="3200" dirty="0" err="1"/>
              <a:t>magn</a:t>
            </a:r>
            <a:r>
              <a:rPr lang="en-US" sz="3200" dirty="0"/>
              <a:t>. recording …)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Academic career + broad exposure to industry: Intel, Siemens, licensed </a:t>
            </a:r>
            <a:r>
              <a:rPr lang="en-US" sz="3200" dirty="0" err="1"/>
              <a:t>techn</a:t>
            </a:r>
            <a:r>
              <a:rPr lang="en-US" sz="3200" dirty="0"/>
              <a:t>.; detector in &gt;60% of disk drives last 13 years …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Career recognitions: IEEE &amp; AAAS Fellow, NAI Fellow, NAE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IEEE: Co-founder Portugal Section, </a:t>
            </a:r>
            <a:r>
              <a:rPr lang="en-US" sz="3200" dirty="0" err="1"/>
              <a:t>EiC</a:t>
            </a:r>
            <a:r>
              <a:rPr lang="en-US" sz="3200" dirty="0"/>
              <a:t>, VP-Pubs, Soc. Pr., DD, VP-TAB</a:t>
            </a:r>
          </a:p>
          <a:p>
            <a:endParaRPr lang="en-US" sz="3200" dirty="0"/>
          </a:p>
        </p:txBody>
      </p:sp>
      <p:pic>
        <p:nvPicPr>
          <p:cNvPr id="4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8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My Aspiration for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1082454" cy="5285678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Membership: my 1</a:t>
            </a:r>
            <a:r>
              <a:rPr lang="en-US" sz="3200" baseline="30000" dirty="0"/>
              <a:t>st</a:t>
            </a:r>
            <a:r>
              <a:rPr lang="en-US" sz="3200" dirty="0"/>
              <a:t> priority as President Elect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IEEE #’s very good 421K members in 160 countries; 334 sections &amp; 2110 chapters; 46 S/Cs,  1100 active standards, 182 Journals, 1800 Conf with 500K attendees, 4M doc in Xplore, 4M distinct visitors/ year, $483M revenues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Bur membership stuck at 400K, possibly decreasing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Look outwards, turn the tide on membership, what does it take to double or reach the 1M mark?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Understand value proposition to different segments: </a:t>
            </a:r>
            <a:r>
              <a:rPr lang="en-US" sz="2400" dirty="0" err="1"/>
              <a:t>Yps</a:t>
            </a:r>
            <a:r>
              <a:rPr lang="en-US" sz="2400" dirty="0"/>
              <a:t>, diverse gender and regions and countries, professional interests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Go beyond research paper journals and conferences to new type of events, professional growth, education, career progression, industry segments</a:t>
            </a:r>
          </a:p>
        </p:txBody>
      </p:sp>
      <p:pic>
        <p:nvPicPr>
          <p:cNvPr id="5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5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My Aspiration for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1082454" cy="5285678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As VP TAB last year set-up ad-</a:t>
            </a:r>
            <a:r>
              <a:rPr lang="en-US" sz="3200" dirty="0" err="1"/>
              <a:t>hics</a:t>
            </a:r>
            <a:r>
              <a:rPr lang="en-US" sz="3200" dirty="0"/>
              <a:t>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Joint MGA-TAB on membership looking at value proposition and types of membership to expand, retain, attract new members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New businesses that can expand our portfolio, create new resources, prevent potential looming disaster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Financial transparency and new service center model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I am someone that defines (with others) the real problem and issue and then focus the energy of the organization in solving them. I am a team player and a doer.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Thank you fir listening.</a:t>
            </a:r>
          </a:p>
        </p:txBody>
      </p:sp>
      <p:pic>
        <p:nvPicPr>
          <p:cNvPr id="4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38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385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José M. F. Moura</vt:lpstr>
      <vt:lpstr>Who Am I</vt:lpstr>
      <vt:lpstr>My Aspiration for IEEE</vt:lpstr>
      <vt:lpstr>My Aspiration for IEEE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M F Moura</dc:creator>
  <cp:lastModifiedBy>Jose M F Moura</cp:lastModifiedBy>
  <cp:revision>13</cp:revision>
  <dcterms:created xsi:type="dcterms:W3CDTF">2016-11-19T21:56:28Z</dcterms:created>
  <dcterms:modified xsi:type="dcterms:W3CDTF">2017-06-10T16:50:52Z</dcterms:modified>
</cp:coreProperties>
</file>