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08E9CEF-8CE6-460A-8D67-FF0BB9C80DE9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A4D50A4-781F-4656-9870-1E0146DB365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36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9CEF-8CE6-460A-8D67-FF0BB9C80DE9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50A4-781F-4656-9870-1E0146DB36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3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9CEF-8CE6-460A-8D67-FF0BB9C80DE9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50A4-781F-4656-9870-1E0146DB365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82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9CEF-8CE6-460A-8D67-FF0BB9C80DE9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50A4-781F-4656-9870-1E0146DB36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617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9CEF-8CE6-460A-8D67-FF0BB9C80DE9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50A4-781F-4656-9870-1E0146DB36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2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9CEF-8CE6-460A-8D67-FF0BB9C80DE9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50A4-781F-4656-9870-1E0146DB36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065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9CEF-8CE6-460A-8D67-FF0BB9C80DE9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50A4-781F-4656-9870-1E0146DB365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445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9CEF-8CE6-460A-8D67-FF0BB9C80DE9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50A4-781F-4656-9870-1E0146DB365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894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9CEF-8CE6-460A-8D67-FF0BB9C80DE9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50A4-781F-4656-9870-1E0146DB365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97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9CEF-8CE6-460A-8D67-FF0BB9C80DE9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50A4-781F-4656-9870-1E0146DB36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62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9CEF-8CE6-460A-8D67-FF0BB9C80DE9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50A4-781F-4656-9870-1E0146DB365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21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9CEF-8CE6-460A-8D67-FF0BB9C80DE9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50A4-781F-4656-9870-1E0146DB36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40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9CEF-8CE6-460A-8D67-FF0BB9C80DE9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50A4-781F-4656-9870-1E0146DB365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86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9CEF-8CE6-460A-8D67-FF0BB9C80DE9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50A4-781F-4656-9870-1E0146DB365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730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9CEF-8CE6-460A-8D67-FF0BB9C80DE9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50A4-781F-4656-9870-1E0146DB36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684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9CEF-8CE6-460A-8D67-FF0BB9C80DE9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50A4-781F-4656-9870-1E0146DB365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24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9CEF-8CE6-460A-8D67-FF0BB9C80DE9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50A4-781F-4656-9870-1E0146DB36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64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8E9CEF-8CE6-460A-8D67-FF0BB9C80DE9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4D50A4-781F-4656-9870-1E0146DB36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27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eee.org/volunteer-development" TargetMode="External"/><Relationship Id="rId2" Type="http://schemas.openxmlformats.org/officeDocument/2006/relationships/hyperlink" Target="https://ieee-elearning.org/CL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Region 1 Board Of Governors Meeting Saturday June 10, 2017 </a:t>
            </a:r>
            <a:br>
              <a:rPr lang="en-US" sz="3200" dirty="0" smtClean="0"/>
            </a:br>
            <a:r>
              <a:rPr lang="en-US" sz="3200" dirty="0" smtClean="0"/>
              <a:t>Nashua, NH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“Things They Didn’t Tell You About Being a Section </a:t>
            </a:r>
            <a:r>
              <a:rPr lang="en-US" dirty="0"/>
              <a:t>C</a:t>
            </a:r>
            <a:r>
              <a:rPr lang="en-US" dirty="0" smtClean="0"/>
              <a:t>hair”</a:t>
            </a:r>
          </a:p>
          <a:p>
            <a:r>
              <a:rPr lang="en-US" dirty="0" smtClean="0"/>
              <a:t>Santo (Sandy) Mazzola</a:t>
            </a:r>
          </a:p>
          <a:p>
            <a:r>
              <a:rPr lang="en-US" dirty="0" smtClean="0"/>
              <a:t>Bylaws, Operations/ Leadership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524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1656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“Things They Didn’t Tell You About Being Section Chair”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42632"/>
            <a:ext cx="9601196" cy="3678768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smtClean="0"/>
              <a:t>You Need to train your volunteers</a:t>
            </a:r>
          </a:p>
          <a:p>
            <a:pPr lvl="0">
              <a:buClr>
                <a:srgbClr val="83992A"/>
              </a:buClr>
            </a:pPr>
            <a:r>
              <a:rPr lang="en-US" sz="9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Train </a:t>
            </a:r>
            <a:r>
              <a:rPr lang="en-US" sz="9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your </a:t>
            </a:r>
            <a:r>
              <a:rPr lang="en-US" sz="96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Excom</a:t>
            </a:r>
            <a:r>
              <a:rPr lang="en-US" sz="9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members with </a:t>
            </a:r>
            <a:r>
              <a:rPr lang="en-US" sz="9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CLE</a:t>
            </a:r>
            <a:r>
              <a:rPr lang="en-US" sz="9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9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(Center For Leadership Excellence)</a:t>
            </a:r>
          </a:p>
          <a:p>
            <a:pPr>
              <a:buClr>
                <a:srgbClr val="83992A"/>
              </a:buClr>
            </a:pPr>
            <a:r>
              <a:rPr lang="en-US" sz="9600" dirty="0">
                <a:hlinkClick r:id="rId2"/>
              </a:rPr>
              <a:t>https://ieee-elearning.org/CLE/</a:t>
            </a:r>
            <a:r>
              <a:rPr lang="en-US" sz="9600" dirty="0"/>
              <a:t>  (IEEE positions, Professional)</a:t>
            </a:r>
          </a:p>
          <a:p>
            <a:pPr lvl="0">
              <a:buClr>
                <a:srgbClr val="83992A"/>
              </a:buClr>
            </a:pPr>
            <a:r>
              <a:rPr lang="en-US" sz="9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Train them in </a:t>
            </a:r>
            <a:r>
              <a:rPr lang="en-US" sz="96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vTools</a:t>
            </a:r>
            <a:r>
              <a:rPr lang="en-US" sz="9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, SAMIEEE, L31s </a:t>
            </a:r>
            <a:r>
              <a:rPr lang="en-US" sz="96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etc</a:t>
            </a:r>
            <a:endParaRPr lang="en-US" sz="9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>
              <a:buClr>
                <a:srgbClr val="83992A"/>
              </a:buClr>
            </a:pPr>
            <a:r>
              <a:rPr lang="en-US" sz="9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Trained volunteers are more valuable</a:t>
            </a:r>
            <a:endParaRPr lang="en-US" sz="96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r>
              <a:rPr lang="en-US" sz="9600" dirty="0" smtClean="0"/>
              <a:t> IEEE training available at IEEE Technical Activities Operations</a:t>
            </a:r>
          </a:p>
          <a:p>
            <a:r>
              <a:rPr lang="en-US" sz="9600" dirty="0" smtClean="0">
                <a:hlinkClick r:id="rId3"/>
              </a:rPr>
              <a:t>http</a:t>
            </a:r>
            <a:r>
              <a:rPr lang="en-US" sz="9600" dirty="0">
                <a:hlinkClick r:id="rId3"/>
              </a:rPr>
              <a:t>:</a:t>
            </a:r>
            <a:r>
              <a:rPr lang="en-US" sz="9600" dirty="0" smtClean="0">
                <a:hlinkClick r:id="rId3"/>
              </a:rPr>
              <a:t>//ieee.org/volunteer-development</a:t>
            </a:r>
            <a:r>
              <a:rPr lang="en-US" sz="9600" dirty="0" smtClean="0"/>
              <a:t> (General and Professional)</a:t>
            </a:r>
            <a:endParaRPr lang="en-US" sz="9600" dirty="0"/>
          </a:p>
          <a:p>
            <a:endParaRPr lang="en-US" sz="9600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039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“Things They Didn’t Tell You About Being Section Chair”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Finding Volunteers – You need to recruit, recruit, recruit from day one </a:t>
            </a:r>
          </a:p>
          <a:p>
            <a:r>
              <a:rPr lang="en-US" dirty="0"/>
              <a:t>Your job is to make people want to get involved</a:t>
            </a:r>
          </a:p>
          <a:p>
            <a:r>
              <a:rPr lang="en-US" dirty="0"/>
              <a:t>Communicate effectively</a:t>
            </a:r>
          </a:p>
          <a:p>
            <a:r>
              <a:rPr lang="en-US" dirty="0"/>
              <a:t>Have job descriptions available so potential volunteers know what is involved</a:t>
            </a:r>
          </a:p>
          <a:p>
            <a:r>
              <a:rPr lang="en-US" dirty="0"/>
              <a:t>Try to find people with energy - Try to find young people – find new people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248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“Things They Didn’t Tell You About Being Section Chair”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279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You will face challenges in your section </a:t>
            </a:r>
          </a:p>
          <a:p>
            <a:r>
              <a:rPr lang="en-US" dirty="0"/>
              <a:t>Individuals, finances, Personality clashes,  dwindling membership numbers</a:t>
            </a:r>
          </a:p>
          <a:p>
            <a:r>
              <a:rPr lang="en-US" dirty="0"/>
              <a:t>Unmotivated volunteers, disruptive volunteers</a:t>
            </a:r>
          </a:p>
          <a:p>
            <a:r>
              <a:rPr lang="en-US" dirty="0"/>
              <a:t>Encourage all – Be a problem solver – we are engineers</a:t>
            </a:r>
          </a:p>
          <a:p>
            <a:r>
              <a:rPr lang="en-US" dirty="0"/>
              <a:t>Be inclusive –make your section </a:t>
            </a:r>
            <a:r>
              <a:rPr lang="en-US" dirty="0" smtClean="0"/>
              <a:t>have </a:t>
            </a:r>
            <a:r>
              <a:rPr lang="en-US" dirty="0"/>
              <a:t>a welcoming environment </a:t>
            </a:r>
          </a:p>
          <a:p>
            <a:r>
              <a:rPr lang="en-US" dirty="0"/>
              <a:t>Don’t play favorites - Celebrate all activities going on in the section</a:t>
            </a:r>
          </a:p>
          <a:p>
            <a:r>
              <a:rPr lang="en-US" dirty="0"/>
              <a:t>If you find problems in the section – you can’t change it all at once</a:t>
            </a:r>
          </a:p>
          <a:p>
            <a:r>
              <a:rPr lang="en-US" dirty="0"/>
              <a:t>Tackle things one at a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41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“Things They Didn’t Tell You About Being Section Chair”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Don’t </a:t>
            </a:r>
            <a:r>
              <a:rPr lang="en-US" dirty="0"/>
              <a:t>let your </a:t>
            </a:r>
            <a:r>
              <a:rPr lang="en-US" dirty="0" err="1"/>
              <a:t>Excom</a:t>
            </a:r>
            <a:r>
              <a:rPr lang="en-US" dirty="0"/>
              <a:t> meeting become a boring dirge</a:t>
            </a:r>
          </a:p>
          <a:p>
            <a:r>
              <a:rPr lang="en-US" dirty="0"/>
              <a:t>Don’t let people read their reports  - Invite outsiders to your </a:t>
            </a:r>
            <a:r>
              <a:rPr lang="en-US" dirty="0" err="1"/>
              <a:t>Excom</a:t>
            </a:r>
            <a:r>
              <a:rPr lang="en-US" dirty="0"/>
              <a:t> meeting</a:t>
            </a:r>
          </a:p>
          <a:p>
            <a:r>
              <a:rPr lang="en-US" dirty="0"/>
              <a:t>Be a team builder</a:t>
            </a:r>
          </a:p>
          <a:p>
            <a:r>
              <a:rPr lang="en-US" dirty="0"/>
              <a:t>Think outside the box don’t be afraid to try something new –Just because that’s the way it was always been done in the section doesn’t make it right</a:t>
            </a:r>
          </a:p>
          <a:p>
            <a:r>
              <a:rPr lang="en-US" dirty="0"/>
              <a:t>Skills needed </a:t>
            </a:r>
            <a:r>
              <a:rPr lang="en-US" dirty="0" smtClean="0"/>
              <a:t>as Section Chair – </a:t>
            </a:r>
            <a:r>
              <a:rPr lang="en-US" dirty="0"/>
              <a:t>Salesman, engineer, motivator, cleric, communicator, Teacher, Listener, Conflict Manager, Example setter, counselor, </a:t>
            </a:r>
            <a:r>
              <a:rPr lang="en-US" dirty="0" smtClean="0"/>
              <a:t>and of course </a:t>
            </a:r>
            <a:r>
              <a:rPr lang="en-US" smtClean="0"/>
              <a:t>a Leader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7656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170</TotalTime>
  <Words>356</Words>
  <Application>Microsoft Office PowerPoint</Application>
  <PresentationFormat>Widescreen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Region 1 Board Of Governors Meeting Saturday June 10, 2017  Nashua, NH</vt:lpstr>
      <vt:lpstr>“Things They Didn’t Tell You About Being Section Chair”</vt:lpstr>
      <vt:lpstr>“Things They Didn’t Tell You About Being Section Chair”</vt:lpstr>
      <vt:lpstr>“Things They Didn’t Tell You About Being Section Chair”</vt:lpstr>
      <vt:lpstr>“Things They Didn’t Tell You About Being Section Chair”</vt:lpstr>
    </vt:vector>
  </TitlesOfParts>
  <Company>BAE Systems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R1 Board Of Governors Meeting Saturday June 9, 2017  Manchester, MA</dc:title>
  <dc:creator>Mazzola, Santo (US)</dc:creator>
  <cp:lastModifiedBy>William Carakatsane</cp:lastModifiedBy>
  <cp:revision>12</cp:revision>
  <dcterms:created xsi:type="dcterms:W3CDTF">2017-05-25T21:14:27Z</dcterms:created>
  <dcterms:modified xsi:type="dcterms:W3CDTF">2017-06-08T13:30:19Z</dcterms:modified>
</cp:coreProperties>
</file>