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59" r:id="rId2"/>
    <p:sldId id="258" r:id="rId3"/>
    <p:sldId id="369" r:id="rId4"/>
    <p:sldId id="370" r:id="rId5"/>
    <p:sldId id="376" r:id="rId6"/>
    <p:sldId id="364" r:id="rId7"/>
    <p:sldId id="377" r:id="rId8"/>
    <p:sldId id="381" r:id="rId9"/>
    <p:sldId id="379" r:id="rId10"/>
    <p:sldId id="371" r:id="rId11"/>
    <p:sldId id="383" r:id="rId12"/>
    <p:sldId id="387" r:id="rId13"/>
    <p:sldId id="372" r:id="rId14"/>
    <p:sldId id="384" r:id="rId15"/>
    <p:sldId id="385" r:id="rId16"/>
    <p:sldId id="375" r:id="rId17"/>
    <p:sldId id="378" r:id="rId18"/>
    <p:sldId id="374" r:id="rId19"/>
    <p:sldId id="382" r:id="rId20"/>
    <p:sldId id="260" r:id="rId21"/>
    <p:sldId id="266" r:id="rId22"/>
    <p:sldId id="317" r:id="rId23"/>
    <p:sldId id="388" r:id="rId24"/>
    <p:sldId id="331" r:id="rId25"/>
    <p:sldId id="389" r:id="rId26"/>
    <p:sldId id="360" r:id="rId27"/>
    <p:sldId id="291" r:id="rId28"/>
    <p:sldId id="386" r:id="rId2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6076" autoAdjust="0"/>
  </p:normalViewPr>
  <p:slideViewPr>
    <p:cSldViewPr snapToGrid="0" snapToObjects="1">
      <p:cViewPr varScale="1">
        <p:scale>
          <a:sx n="93" d="100"/>
          <a:sy n="93" d="100"/>
        </p:scale>
        <p:origin x="17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C3226C-F474-C847-A2BB-37CFABDFD4DF}" type="datetime1">
              <a:rPr lang="en-US" smtClean="0"/>
              <a:t>6/9/2017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7461BC-C136-354E-8643-8BAA1C07BA5D}" type="slidenum">
              <a:rPr lang="en-US" smtClean="0"/>
              <a:t>‹#›</a:t>
            </a:fld>
            <a:endParaRPr lang="en-US" dirty="0"/>
          </a:p>
        </p:txBody>
      </p:sp>
    </p:spTree>
    <p:extLst>
      <p:ext uri="{BB962C8B-B14F-4D97-AF65-F5344CB8AC3E}">
        <p14:creationId xmlns:p14="http://schemas.microsoft.com/office/powerpoint/2010/main" val="1707957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D6E18E-FD54-EA47-84B3-72694AA31D1C}" type="datetime1">
              <a:rPr lang="en-US" smtClean="0"/>
              <a:t>6/9/2017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24BDDB-77A0-494E-8105-F7CC5593C38D}" type="slidenum">
              <a:rPr lang="en-US" smtClean="0"/>
              <a:t>‹#›</a:t>
            </a:fld>
            <a:endParaRPr lang="en-US" dirty="0"/>
          </a:p>
        </p:txBody>
      </p:sp>
    </p:spTree>
    <p:extLst>
      <p:ext uri="{BB962C8B-B14F-4D97-AF65-F5344CB8AC3E}">
        <p14:creationId xmlns:p14="http://schemas.microsoft.com/office/powerpoint/2010/main" val="295024488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a:t>
            </a:r>
          </a:p>
        </p:txBody>
      </p:sp>
    </p:spTree>
    <p:extLst>
      <p:ext uri="{BB962C8B-B14F-4D97-AF65-F5344CB8AC3E}">
        <p14:creationId xmlns:p14="http://schemas.microsoft.com/office/powerpoint/2010/main" val="212067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512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88DB47C-93CC-6B45-81CE-00E7ABE36008}" type="datetime1">
              <a:rPr lang="en-US" sz="1200"/>
              <a:t>6/9/2017</a:t>
            </a:fld>
            <a:endParaRPr lang="en-US" sz="1200" dirty="0"/>
          </a:p>
        </p:txBody>
      </p:sp>
    </p:spTree>
    <p:extLst>
      <p:ext uri="{BB962C8B-B14F-4D97-AF65-F5344CB8AC3E}">
        <p14:creationId xmlns:p14="http://schemas.microsoft.com/office/powerpoint/2010/main" val="364627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a:t>
            </a:r>
          </a:p>
        </p:txBody>
      </p:sp>
    </p:spTree>
    <p:extLst>
      <p:ext uri="{BB962C8B-B14F-4D97-AF65-F5344CB8AC3E}">
        <p14:creationId xmlns:p14="http://schemas.microsoft.com/office/powerpoint/2010/main" val="196015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34" charset="-128"/>
              </a:rPr>
              <a:t>SDG</a:t>
            </a:r>
          </a:p>
        </p:txBody>
      </p:sp>
      <p:sp>
        <p:nvSpPr>
          <p:cNvPr id="512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88DB47C-93CC-6B45-81CE-00E7ABE36008}" type="datetime1">
              <a:rPr lang="en-US" sz="1200"/>
              <a:t>6/9/2017</a:t>
            </a:fld>
            <a:endParaRPr lang="en-US" sz="1200" dirty="0"/>
          </a:p>
        </p:txBody>
      </p:sp>
    </p:spTree>
    <p:extLst>
      <p:ext uri="{BB962C8B-B14F-4D97-AF65-F5344CB8AC3E}">
        <p14:creationId xmlns:p14="http://schemas.microsoft.com/office/powerpoint/2010/main" val="3646272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Master title style</a:t>
            </a:r>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10BF7C83-F6E1-0148-AB10-ACAF214DF836}" type="datetime1">
              <a:rPr lang="en-US" smtClean="0"/>
              <a:t>6/9/2017</a:t>
            </a:fld>
            <a:endParaRPr lang="en-US" dirty="0"/>
          </a:p>
        </p:txBody>
      </p:sp>
      <p:sp>
        <p:nvSpPr>
          <p:cNvPr id="15"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A5C22AA5-3C49-2E42-8195-7332F437CD60}" type="slidenum">
              <a:rPr lang="en-US"/>
              <a:pPr>
                <a:defRPr/>
              </a:pPr>
              <a:t>‹#›</a:t>
            </a:fld>
            <a:endParaRPr lang="en-US" dirty="0"/>
          </a:p>
        </p:txBody>
      </p:sp>
    </p:spTree>
    <p:extLst>
      <p:ext uri="{BB962C8B-B14F-4D97-AF65-F5344CB8AC3E}">
        <p14:creationId xmlns:p14="http://schemas.microsoft.com/office/powerpoint/2010/main" val="20099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a:xfrm>
            <a:off x="3633360" y="6356350"/>
            <a:ext cx="358775" cy="365125"/>
          </a:xfrm>
          <a:prstGeom prst="rect">
            <a:avLst/>
          </a:prstGeom>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a:xfrm>
            <a:off x="4054048" y="6356350"/>
            <a:ext cx="1643062" cy="365125"/>
          </a:xfrm>
          <a:prstGeom prst="rect">
            <a:avLst/>
          </a:prstGeom>
        </p:spPr>
        <p:txBody>
          <a:bodyPr/>
          <a:lstStyle>
            <a:lvl1pPr>
              <a:defRPr/>
            </a:lvl1pPr>
          </a:lstStyle>
          <a:p>
            <a:pPr>
              <a:defRPr/>
            </a:pPr>
            <a:fld id="{C8748609-B5BB-AF46-9E69-AF882E960529}" type="datetime1">
              <a:rPr lang="en-US" smtClean="0"/>
              <a:t>6/9/2017</a:t>
            </a:fld>
            <a:endParaRPr lang="en-US" dirty="0"/>
          </a:p>
        </p:txBody>
      </p:sp>
    </p:spTree>
    <p:extLst>
      <p:ext uri="{BB962C8B-B14F-4D97-AF65-F5344CB8AC3E}">
        <p14:creationId xmlns:p14="http://schemas.microsoft.com/office/powerpoint/2010/main" val="20489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a:xfrm>
            <a:off x="3633360" y="6356350"/>
            <a:ext cx="358775" cy="365125"/>
          </a:xfrm>
          <a:prstGeom prst="rect">
            <a:avLst/>
          </a:prstGeom>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a:xfrm>
            <a:off x="4054048" y="6356350"/>
            <a:ext cx="1643062" cy="365125"/>
          </a:xfrm>
          <a:prstGeom prst="rect">
            <a:avLst/>
          </a:prstGeom>
        </p:spPr>
        <p:txBody>
          <a:bodyPr/>
          <a:lstStyle>
            <a:lvl1pPr>
              <a:defRPr/>
            </a:lvl1pPr>
          </a:lstStyle>
          <a:p>
            <a:pPr>
              <a:defRPr/>
            </a:pPr>
            <a:fld id="{7113E698-51E1-D64E-8662-7F1585E2790F}" type="datetime1">
              <a:rPr lang="en-US" smtClean="0"/>
              <a:t>6/9/2017</a:t>
            </a:fld>
            <a:endParaRPr lang="en-US" dirty="0"/>
          </a:p>
        </p:txBody>
      </p:sp>
    </p:spTree>
    <p:extLst>
      <p:ext uri="{BB962C8B-B14F-4D97-AF65-F5344CB8AC3E}">
        <p14:creationId xmlns:p14="http://schemas.microsoft.com/office/powerpoint/2010/main" val="412006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a:xfrm>
            <a:off x="3633360" y="6356350"/>
            <a:ext cx="358775" cy="365125"/>
          </a:xfrm>
          <a:prstGeom prst="rect">
            <a:avLst/>
          </a:prstGeom>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a:xfrm>
            <a:off x="4054048" y="6356350"/>
            <a:ext cx="1643062" cy="365125"/>
          </a:xfrm>
          <a:prstGeom prst="rect">
            <a:avLst/>
          </a:prstGeom>
        </p:spPr>
        <p:txBody>
          <a:bodyPr/>
          <a:lstStyle>
            <a:lvl1pPr>
              <a:defRPr/>
            </a:lvl1pPr>
          </a:lstStyle>
          <a:p>
            <a:pPr>
              <a:defRPr/>
            </a:pPr>
            <a:fld id="{E580A584-019D-D44F-A9CA-2680119AD7D2}" type="datetime1">
              <a:rPr lang="en-US" smtClean="0"/>
              <a:t>6/9/2017</a:t>
            </a:fld>
            <a:endParaRPr lang="en-US" dirty="0"/>
          </a:p>
        </p:txBody>
      </p:sp>
    </p:spTree>
    <p:extLst>
      <p:ext uri="{BB962C8B-B14F-4D97-AF65-F5344CB8AC3E}">
        <p14:creationId xmlns:p14="http://schemas.microsoft.com/office/powerpoint/2010/main" val="19682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a:xfrm>
            <a:off x="3633360" y="6356350"/>
            <a:ext cx="358775" cy="365125"/>
          </a:xfrm>
          <a:prstGeom prst="rect">
            <a:avLst/>
          </a:prstGeom>
        </p:spPr>
        <p:txBody>
          <a:bodyPr/>
          <a:lstStyle>
            <a:lvl1pPr>
              <a:defRPr/>
            </a:lvl1pPr>
          </a:lstStyle>
          <a:p>
            <a:pPr>
              <a:defRPr/>
            </a:pPr>
            <a:fld id="{1E993407-65FC-FE4D-88F4-AEF403839CD9}" type="slidenum">
              <a:rPr lang="en-US"/>
              <a:pPr>
                <a:defRPr/>
              </a:pPr>
              <a:t>‹#›</a:t>
            </a:fld>
            <a:endParaRPr lang="en-US" dirty="0"/>
          </a:p>
        </p:txBody>
      </p:sp>
      <p:sp>
        <p:nvSpPr>
          <p:cNvPr id="7" name="Date Placeholder 2"/>
          <p:cNvSpPr>
            <a:spLocks noGrp="1"/>
          </p:cNvSpPr>
          <p:nvPr>
            <p:ph type="dt" sz="half" idx="27"/>
          </p:nvPr>
        </p:nvSpPr>
        <p:spPr>
          <a:xfrm>
            <a:off x="4054048" y="6356350"/>
            <a:ext cx="1643062" cy="365125"/>
          </a:xfrm>
          <a:prstGeom prst="rect">
            <a:avLst/>
          </a:prstGeom>
        </p:spPr>
        <p:txBody>
          <a:bodyPr/>
          <a:lstStyle>
            <a:lvl1pPr>
              <a:defRPr/>
            </a:lvl1pPr>
          </a:lstStyle>
          <a:p>
            <a:pPr>
              <a:defRPr/>
            </a:pPr>
            <a:fld id="{467E9C22-86CD-2243-A0D0-CCC257D15491}" type="datetime1">
              <a:rPr lang="en-US" smtClean="0"/>
              <a:t>6/9/2017</a:t>
            </a:fld>
            <a:endParaRPr lang="en-US" dirty="0"/>
          </a:p>
        </p:txBody>
      </p:sp>
    </p:spTree>
    <p:extLst>
      <p:ext uri="{BB962C8B-B14F-4D97-AF65-F5344CB8AC3E}">
        <p14:creationId xmlns:p14="http://schemas.microsoft.com/office/powerpoint/2010/main" val="192800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a:xfrm>
            <a:off x="3633360" y="6356350"/>
            <a:ext cx="358775" cy="365125"/>
          </a:xfrm>
          <a:prstGeom prst="rect">
            <a:avLst/>
          </a:prstGeom>
        </p:spPr>
        <p:txBody>
          <a:bodyPr/>
          <a:lstStyle>
            <a:lvl1pPr>
              <a:defRPr/>
            </a:lvl1pPr>
          </a:lstStyle>
          <a:p>
            <a:pPr>
              <a:defRPr/>
            </a:pPr>
            <a:fld id="{9DD27109-24EE-2347-96D6-102C90AEE2D2}" type="slidenum">
              <a:rPr lang="en-US"/>
              <a:pPr>
                <a:defRPr/>
              </a:pPr>
              <a:t>‹#›</a:t>
            </a:fld>
            <a:endParaRPr lang="en-US" dirty="0"/>
          </a:p>
        </p:txBody>
      </p:sp>
      <p:sp>
        <p:nvSpPr>
          <p:cNvPr id="8" name="Date Placeholder 2"/>
          <p:cNvSpPr>
            <a:spLocks noGrp="1"/>
          </p:cNvSpPr>
          <p:nvPr>
            <p:ph type="dt" sz="half" idx="24"/>
          </p:nvPr>
        </p:nvSpPr>
        <p:spPr>
          <a:xfrm>
            <a:off x="4054048" y="6356350"/>
            <a:ext cx="1643062" cy="365125"/>
          </a:xfrm>
          <a:prstGeom prst="rect">
            <a:avLst/>
          </a:prstGeom>
        </p:spPr>
        <p:txBody>
          <a:bodyPr/>
          <a:lstStyle>
            <a:lvl1pPr>
              <a:defRPr/>
            </a:lvl1pPr>
          </a:lstStyle>
          <a:p>
            <a:pPr>
              <a:defRPr/>
            </a:pPr>
            <a:fld id="{18CBC151-B755-F240-AA8D-CE2A4EDE569D}" type="datetime1">
              <a:rPr lang="en-US" smtClean="0"/>
              <a:t>6/9/2017</a:t>
            </a:fld>
            <a:endParaRPr lang="en-US" dirty="0"/>
          </a:p>
        </p:txBody>
      </p:sp>
    </p:spTree>
    <p:extLst>
      <p:ext uri="{BB962C8B-B14F-4D97-AF65-F5344CB8AC3E}">
        <p14:creationId xmlns:p14="http://schemas.microsoft.com/office/powerpoint/2010/main" val="122969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a:xfrm>
            <a:off x="3633360" y="6356350"/>
            <a:ext cx="358775" cy="365125"/>
          </a:xfrm>
          <a:prstGeom prst="rect">
            <a:avLst/>
          </a:prstGeom>
        </p:spPr>
        <p:txBody>
          <a:bodyPr/>
          <a:lstStyle>
            <a:lvl1pPr>
              <a:defRPr/>
            </a:lvl1pPr>
          </a:lstStyle>
          <a:p>
            <a:pPr>
              <a:defRPr/>
            </a:pPr>
            <a:fld id="{E7E4D66E-442A-4A48-B266-9493CAB2FACE}" type="slidenum">
              <a:rPr lang="en-US"/>
              <a:pPr>
                <a:defRPr/>
              </a:pPr>
              <a:t>‹#›</a:t>
            </a:fld>
            <a:endParaRPr lang="en-US" dirty="0"/>
          </a:p>
        </p:txBody>
      </p:sp>
      <p:sp>
        <p:nvSpPr>
          <p:cNvPr id="6" name="Date Placeholder 2"/>
          <p:cNvSpPr>
            <a:spLocks noGrp="1"/>
          </p:cNvSpPr>
          <p:nvPr>
            <p:ph type="dt" sz="half" idx="14"/>
          </p:nvPr>
        </p:nvSpPr>
        <p:spPr>
          <a:xfrm>
            <a:off x="4054048" y="6356350"/>
            <a:ext cx="1643062" cy="365125"/>
          </a:xfrm>
          <a:prstGeom prst="rect">
            <a:avLst/>
          </a:prstGeom>
        </p:spPr>
        <p:txBody>
          <a:bodyPr/>
          <a:lstStyle>
            <a:lvl1pPr>
              <a:defRPr/>
            </a:lvl1pPr>
          </a:lstStyle>
          <a:p>
            <a:pPr>
              <a:defRPr/>
            </a:pPr>
            <a:fld id="{7C13B17B-3DA3-364F-89A7-B4145ADB2201}" type="datetime1">
              <a:rPr lang="en-US" smtClean="0"/>
              <a:t>6/9/2017</a:t>
            </a:fld>
            <a:endParaRPr lang="en-US" dirty="0"/>
          </a:p>
        </p:txBody>
      </p:sp>
    </p:spTree>
    <p:extLst>
      <p:ext uri="{BB962C8B-B14F-4D97-AF65-F5344CB8AC3E}">
        <p14:creationId xmlns:p14="http://schemas.microsoft.com/office/powerpoint/2010/main" val="133355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a:xfrm>
            <a:off x="3633360" y="6356350"/>
            <a:ext cx="358775" cy="365125"/>
          </a:xfrm>
          <a:prstGeom prst="rect">
            <a:avLst/>
          </a:prstGeom>
        </p:spPr>
        <p:txBody>
          <a:bodyPr/>
          <a:lstStyle>
            <a:lvl1pPr>
              <a:defRPr/>
            </a:lvl1pPr>
          </a:lstStyle>
          <a:p>
            <a:pPr>
              <a:defRPr/>
            </a:pPr>
            <a:fld id="{95C35BB7-581E-8647-B3F0-DC585189ABCD}" type="slidenum">
              <a:rPr lang="en-US"/>
              <a:pPr>
                <a:defRPr/>
              </a:pPr>
              <a:t>‹#›</a:t>
            </a:fld>
            <a:endParaRPr lang="en-US" dirty="0"/>
          </a:p>
        </p:txBody>
      </p:sp>
      <p:sp>
        <p:nvSpPr>
          <p:cNvPr id="4" name="Date Placeholder 3"/>
          <p:cNvSpPr>
            <a:spLocks noGrp="1"/>
          </p:cNvSpPr>
          <p:nvPr>
            <p:ph type="dt" sz="half" idx="11"/>
          </p:nvPr>
        </p:nvSpPr>
        <p:spPr>
          <a:xfrm>
            <a:off x="4054048" y="6356350"/>
            <a:ext cx="1643062" cy="365125"/>
          </a:xfrm>
          <a:prstGeom prst="rect">
            <a:avLst/>
          </a:prstGeom>
        </p:spPr>
        <p:txBody>
          <a:bodyPr/>
          <a:lstStyle>
            <a:lvl1pPr>
              <a:defRPr/>
            </a:lvl1pPr>
          </a:lstStyle>
          <a:p>
            <a:pPr>
              <a:defRPr/>
            </a:pPr>
            <a:fld id="{B7660D77-9F6D-ED49-ABA4-9088B6281660}" type="datetime1">
              <a:rPr lang="en-US" smtClean="0"/>
              <a:t>6/9/2017</a:t>
            </a:fld>
            <a:endParaRPr lang="en-US" dirty="0"/>
          </a:p>
        </p:txBody>
      </p:sp>
    </p:spTree>
    <p:extLst>
      <p:ext uri="{BB962C8B-B14F-4D97-AF65-F5344CB8AC3E}">
        <p14:creationId xmlns:p14="http://schemas.microsoft.com/office/powerpoint/2010/main" val="40237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4054048" y="6356350"/>
            <a:ext cx="1643062" cy="365125"/>
          </a:xfrm>
          <a:prstGeom prst="rect">
            <a:avLst/>
          </a:prstGeom>
        </p:spPr>
        <p:txBody>
          <a:bodyPr/>
          <a:lstStyle>
            <a:lvl1pPr>
              <a:defRPr/>
            </a:lvl1pPr>
          </a:lstStyle>
          <a:p>
            <a:pPr>
              <a:defRPr/>
            </a:pPr>
            <a:fld id="{88D3B15D-6391-FB41-BBD7-2773BB06DF2C}" type="datetime1">
              <a:rPr lang="en-US" smtClean="0"/>
              <a:t>6/9/2017</a:t>
            </a:fld>
            <a:endParaRPr lang="en-US" dirty="0"/>
          </a:p>
        </p:txBody>
      </p:sp>
      <p:sp>
        <p:nvSpPr>
          <p:cNvPr id="5" name="Slide Number Placeholder 10"/>
          <p:cNvSpPr>
            <a:spLocks noGrp="1"/>
          </p:cNvSpPr>
          <p:nvPr>
            <p:ph type="sldNum" sz="quarter" idx="11"/>
          </p:nvPr>
        </p:nvSpPr>
        <p:spPr>
          <a:xfrm>
            <a:off x="3633360" y="6356350"/>
            <a:ext cx="358775" cy="365125"/>
          </a:xfrm>
          <a:prstGeom prst="rect">
            <a:avLst/>
          </a:prstGeom>
        </p:spPr>
        <p:txBody>
          <a:bodyPr/>
          <a:lstStyle>
            <a:lvl1pPr>
              <a:defRPr/>
            </a:lvl1pPr>
          </a:lstStyle>
          <a:p>
            <a:pPr>
              <a:defRPr/>
            </a:pPr>
            <a:fld id="{E2BCE615-1B0C-4417-8AF5-6311C4ECE30A}" type="slidenum">
              <a:rPr lang="en-US"/>
              <a:pPr>
                <a:defRPr/>
              </a:pPr>
              <a:t>‹#›</a:t>
            </a:fld>
            <a:endParaRPr lang="en-US" dirty="0"/>
          </a:p>
        </p:txBody>
      </p:sp>
    </p:spTree>
    <p:extLst>
      <p:ext uri="{BB962C8B-B14F-4D97-AF65-F5344CB8AC3E}">
        <p14:creationId xmlns:p14="http://schemas.microsoft.com/office/powerpoint/2010/main" val="567316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3657600" y="6172200"/>
            <a:ext cx="3124200" cy="365125"/>
          </a:xfrm>
          <a:prstGeom prst="rect">
            <a:avLst/>
          </a:prstGeom>
        </p:spPr>
        <p:txBody>
          <a:bodyPr/>
          <a:lstStyle>
            <a:lvl1pPr>
              <a:defRPr sz="1000"/>
            </a:lvl1pPr>
          </a:lstStyle>
          <a:p>
            <a:pPr>
              <a:defRPr/>
            </a:pPr>
            <a:fld id="{764E0121-2FBC-8046-9389-B2EBC3AE5990}" type="datetime1">
              <a:rPr lang="en-US" smtClean="0"/>
              <a:t>6/9/2017</a:t>
            </a:fld>
            <a:endParaRPr lang="en-US" dirty="0"/>
          </a:p>
        </p:txBody>
      </p:sp>
      <p:sp>
        <p:nvSpPr>
          <p:cNvPr id="5" name="Slide Number Placeholder 10"/>
          <p:cNvSpPr>
            <a:spLocks noGrp="1"/>
          </p:cNvSpPr>
          <p:nvPr>
            <p:ph type="sldNum" sz="quarter" idx="11"/>
          </p:nvPr>
        </p:nvSpPr>
        <p:spPr>
          <a:xfrm>
            <a:off x="2971800" y="6172200"/>
            <a:ext cx="685800" cy="365125"/>
          </a:xfrm>
          <a:prstGeom prst="rect">
            <a:avLst/>
          </a:prstGeom>
        </p:spPr>
        <p:txBody>
          <a:bodyPr/>
          <a:lstStyle>
            <a:lvl1pPr>
              <a:defRPr sz="1000"/>
            </a:lvl1pPr>
          </a:lstStyle>
          <a:p>
            <a:pPr>
              <a:defRPr/>
            </a:pPr>
            <a:fld id="{33894B60-85D1-41CA-B057-750C79402358}" type="slidenum">
              <a:rPr lang="en-US"/>
              <a:pPr>
                <a:defRPr/>
              </a:pPr>
              <a:t>‹#›</a:t>
            </a:fld>
            <a:endParaRPr lang="en-US" dirty="0"/>
          </a:p>
        </p:txBody>
      </p:sp>
    </p:spTree>
    <p:extLst>
      <p:ext uri="{BB962C8B-B14F-4D97-AF65-F5344CB8AC3E}">
        <p14:creationId xmlns:p14="http://schemas.microsoft.com/office/powerpoint/2010/main" val="355973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a:xfrm>
            <a:off x="4054048" y="6356350"/>
            <a:ext cx="1643062" cy="365125"/>
          </a:xfrm>
          <a:prstGeom prst="rect">
            <a:avLst/>
          </a:prstGeom>
        </p:spPr>
        <p:txBody>
          <a:bodyPr/>
          <a:lstStyle>
            <a:lvl1pPr>
              <a:defRPr/>
            </a:lvl1pPr>
          </a:lstStyle>
          <a:p>
            <a:pPr>
              <a:defRPr/>
            </a:pPr>
            <a:fld id="{FDF15630-7798-AA41-8E57-8EF8B45936D0}" type="datetime1">
              <a:rPr lang="en-US" smtClean="0"/>
              <a:t>6/9/2017</a:t>
            </a:fld>
            <a:endParaRPr lang="en-US" dirty="0"/>
          </a:p>
        </p:txBody>
      </p:sp>
    </p:spTree>
    <p:extLst>
      <p:ext uri="{BB962C8B-B14F-4D97-AF65-F5344CB8AC3E}">
        <p14:creationId xmlns:p14="http://schemas.microsoft.com/office/powerpoint/2010/main" val="17000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49E52859-1991-2C42-B60B-4DE961A1337D}" type="datetime1">
              <a:rPr lang="en-US" smtClean="0"/>
              <a:t>6/9/2017</a:t>
            </a:fld>
            <a:endParaRPr lang="en-US" dirty="0"/>
          </a:p>
        </p:txBody>
      </p:sp>
      <p:sp>
        <p:nvSpPr>
          <p:cNvPr id="14"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6355A293-0598-674E-87F9-A3870D2D28D6}" type="slidenum">
              <a:rPr lang="en-US"/>
              <a:pPr>
                <a:defRPr/>
              </a:pPr>
              <a:t>‹#›</a:t>
            </a:fld>
            <a:endParaRPr lang="en-US" dirty="0"/>
          </a:p>
        </p:txBody>
      </p:sp>
    </p:spTree>
    <p:extLst>
      <p:ext uri="{BB962C8B-B14F-4D97-AF65-F5344CB8AC3E}">
        <p14:creationId xmlns:p14="http://schemas.microsoft.com/office/powerpoint/2010/main" val="30896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469AD88B-8B16-804F-A9CB-CF3FBB1BFD26}" type="datetime1">
              <a:rPr lang="en-US" smtClean="0"/>
              <a:t>6/9/2017</a:t>
            </a:fld>
            <a:endParaRPr lang="en-US" dirty="0"/>
          </a:p>
        </p:txBody>
      </p:sp>
      <p:sp>
        <p:nvSpPr>
          <p:cNvPr id="14"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A6DEB17E-ADF1-CA40-ACD9-D24AF83ACC49}" type="slidenum">
              <a:rPr lang="en-US"/>
              <a:pPr>
                <a:defRPr/>
              </a:pPr>
              <a:t>‹#›</a:t>
            </a:fld>
            <a:endParaRPr lang="en-US" dirty="0"/>
          </a:p>
        </p:txBody>
      </p:sp>
    </p:spTree>
    <p:extLst>
      <p:ext uri="{BB962C8B-B14F-4D97-AF65-F5344CB8AC3E}">
        <p14:creationId xmlns:p14="http://schemas.microsoft.com/office/powerpoint/2010/main" val="14906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6B92CE7C-5516-BB4C-826A-D744A9F6AF50}" type="datetime1">
              <a:rPr lang="en-US" smtClean="0"/>
              <a:t>6/9/2017</a:t>
            </a:fld>
            <a:endParaRPr lang="en-US" dirty="0"/>
          </a:p>
        </p:txBody>
      </p:sp>
      <p:sp>
        <p:nvSpPr>
          <p:cNvPr id="12"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FA0FCE97-1E5D-3942-9893-29D29393C492}" type="slidenum">
              <a:rPr lang="en-US"/>
              <a:pPr>
                <a:defRPr/>
              </a:pPr>
              <a:t>‹#›</a:t>
            </a:fld>
            <a:endParaRPr lang="en-US" dirty="0"/>
          </a:p>
        </p:txBody>
      </p:sp>
    </p:spTree>
    <p:extLst>
      <p:ext uri="{BB962C8B-B14F-4D97-AF65-F5344CB8AC3E}">
        <p14:creationId xmlns:p14="http://schemas.microsoft.com/office/powerpoint/2010/main" val="389362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a:xfrm>
            <a:off x="4054048" y="6356350"/>
            <a:ext cx="1643062" cy="365125"/>
          </a:xfrm>
          <a:prstGeom prst="rect">
            <a:avLst/>
          </a:prstGeom>
        </p:spPr>
        <p:txBody>
          <a:bodyPr/>
          <a:lstStyle>
            <a:lvl1pPr>
              <a:defRPr/>
            </a:lvl1pPr>
          </a:lstStyle>
          <a:p>
            <a:pPr>
              <a:defRPr/>
            </a:pPr>
            <a:fld id="{A21197D1-7006-7741-900F-74AF45CA2639}" type="datetime1">
              <a:rPr lang="en-US" smtClean="0"/>
              <a:t>6/9/2017</a:t>
            </a:fld>
            <a:endParaRPr lang="en-US" dirty="0"/>
          </a:p>
        </p:txBody>
      </p:sp>
      <p:sp>
        <p:nvSpPr>
          <p:cNvPr id="18" name="Slide Number Placeholder 2"/>
          <p:cNvSpPr>
            <a:spLocks noGrp="1"/>
          </p:cNvSpPr>
          <p:nvPr>
            <p:ph type="sldNum" sz="quarter" idx="19"/>
          </p:nvPr>
        </p:nvSpPr>
        <p:spPr>
          <a:xfrm>
            <a:off x="3633360" y="6356350"/>
            <a:ext cx="358775" cy="365125"/>
          </a:xfrm>
          <a:prstGeom prst="rect">
            <a:avLst/>
          </a:prstGeom>
        </p:spPr>
        <p:txBody>
          <a:bodyPr/>
          <a:lstStyle>
            <a:lvl1pPr>
              <a:defRPr/>
            </a:lvl1pPr>
          </a:lstStyle>
          <a:p>
            <a:pPr>
              <a:defRPr/>
            </a:pPr>
            <a:fld id="{E6EC6ACD-EA72-FB41-82BD-66EB6B610AEF}" type="slidenum">
              <a:rPr lang="en-US"/>
              <a:pPr>
                <a:defRPr/>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a:xfrm>
            <a:off x="4054048" y="6356350"/>
            <a:ext cx="1643062" cy="365125"/>
          </a:xfrm>
          <a:prstGeom prst="rect">
            <a:avLst/>
          </a:prstGeom>
        </p:spPr>
        <p:txBody>
          <a:bodyPr/>
          <a:lstStyle>
            <a:lvl1pPr>
              <a:defRPr/>
            </a:lvl1pPr>
          </a:lstStyle>
          <a:p>
            <a:pPr>
              <a:defRPr/>
            </a:pPr>
            <a:fld id="{F71DB768-F6F8-8244-8328-6FA6BE5CE003}" type="datetime1">
              <a:rPr lang="en-US" smtClean="0"/>
              <a:t>6/9/2017</a:t>
            </a:fld>
            <a:endParaRPr lang="en-US" dirty="0"/>
          </a:p>
        </p:txBody>
      </p:sp>
      <p:sp>
        <p:nvSpPr>
          <p:cNvPr id="13" name="Slide Number Placeholder 2"/>
          <p:cNvSpPr>
            <a:spLocks noGrp="1"/>
          </p:cNvSpPr>
          <p:nvPr>
            <p:ph type="sldNum" sz="quarter" idx="16"/>
          </p:nvPr>
        </p:nvSpPr>
        <p:spPr>
          <a:xfrm>
            <a:off x="3633360" y="6356350"/>
            <a:ext cx="358775" cy="365125"/>
          </a:xfrm>
          <a:prstGeom prst="rect">
            <a:avLst/>
          </a:prstGeom>
        </p:spPr>
        <p:txBody>
          <a:bodyPr/>
          <a:lstStyle>
            <a:lvl1pPr>
              <a:defRPr/>
            </a:lvl1pPr>
          </a:lstStyle>
          <a:p>
            <a:pPr>
              <a:defRPr/>
            </a:pPr>
            <a:fld id="{C080D3A5-9708-8F4C-8053-5C6766873F40}" type="slidenum">
              <a:rPr lang="en-US"/>
              <a:pPr>
                <a:defRPr/>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a:xfrm>
            <a:off x="3633360" y="6356350"/>
            <a:ext cx="358775" cy="365125"/>
          </a:xfrm>
          <a:prstGeom prst="rect">
            <a:avLst/>
          </a:prstGeom>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a:xfrm>
            <a:off x="4054048" y="6356350"/>
            <a:ext cx="1643062" cy="365125"/>
          </a:xfrm>
          <a:prstGeom prst="rect">
            <a:avLst/>
          </a:prstGeom>
        </p:spPr>
        <p:txBody>
          <a:bodyPr/>
          <a:lstStyle>
            <a:lvl1pPr>
              <a:defRPr/>
            </a:lvl1pPr>
          </a:lstStyle>
          <a:p>
            <a:pPr>
              <a:defRPr/>
            </a:pPr>
            <a:fld id="{3D54397D-E0E5-9B44-BD32-FC6BC984FECE}" type="datetime1">
              <a:rPr lang="en-US" smtClean="0"/>
              <a:t>6/9/2017</a:t>
            </a:fld>
            <a:endParaRPr lang="en-US" dirty="0"/>
          </a:p>
        </p:txBody>
      </p:sp>
    </p:spTree>
    <p:extLst>
      <p:ext uri="{BB962C8B-B14F-4D97-AF65-F5344CB8AC3E}">
        <p14:creationId xmlns:p14="http://schemas.microsoft.com/office/powerpoint/2010/main" val="171693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a:xfrm>
            <a:off x="3633360" y="6356350"/>
            <a:ext cx="358775" cy="365125"/>
          </a:xfrm>
          <a:prstGeom prst="rect">
            <a:avLst/>
          </a:prstGeom>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a:xfrm>
            <a:off x="4054048" y="6356350"/>
            <a:ext cx="1643062" cy="365125"/>
          </a:xfrm>
          <a:prstGeom prst="rect">
            <a:avLst/>
          </a:prstGeom>
        </p:spPr>
        <p:txBody>
          <a:bodyPr/>
          <a:lstStyle>
            <a:lvl1pPr>
              <a:defRPr/>
            </a:lvl1pPr>
          </a:lstStyle>
          <a:p>
            <a:pPr>
              <a:defRPr/>
            </a:pPr>
            <a:fld id="{297C1599-6614-8D4C-8C30-50E32ACF1B08}" type="datetime1">
              <a:rPr lang="en-US" smtClean="0"/>
              <a:t>6/9/2017</a:t>
            </a:fld>
            <a:endParaRPr lang="en-US" dirty="0"/>
          </a:p>
        </p:txBody>
      </p:sp>
    </p:spTree>
    <p:extLst>
      <p:ext uri="{BB962C8B-B14F-4D97-AF65-F5344CB8AC3E}">
        <p14:creationId xmlns:p14="http://schemas.microsoft.com/office/powerpoint/2010/main" val="37772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29" name="Picture 6" descr="ieee_blue_R0G102B161-lg.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57200" y="6287630"/>
            <a:ext cx="1393825" cy="28349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97" r:id="rId4"/>
    <p:sldLayoutId id="2147483698"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 id="2147483703" r:id="rId17"/>
    <p:sldLayoutId id="2147483705" r:id="rId18"/>
  </p:sldLayoutIdLst>
  <p:hf sldNum="0" hdr="0" ftr="0" dt="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eeeusa.org/conferences"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833141"/>
            <a:ext cx="9144000" cy="1558977"/>
          </a:xfrm>
        </p:spPr>
        <p:txBody>
          <a:bodyPr/>
          <a:lstStyle/>
          <a:p>
            <a:pPr algn="ctr"/>
            <a:r>
              <a:rPr lang="en-US" i="1" dirty="0">
                <a:effectLst>
                  <a:outerShdw blurRad="38100" dist="38100" dir="2700000" algn="tl">
                    <a:srgbClr val="000000">
                      <a:alpha val="43137"/>
                    </a:srgbClr>
                  </a:outerShdw>
                </a:effectLst>
              </a:rPr>
              <a:t>Peer-Reviewed Section Chapter Conferences </a:t>
            </a:r>
            <a:br>
              <a:rPr lang="en-US" i="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and </a:t>
            </a:r>
            <a:br>
              <a:rPr lang="en-US" i="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Opportunities for IEEE-USA Collaboratio</a:t>
            </a:r>
            <a:r>
              <a:rPr lang="en-US" i="1" dirty="0"/>
              <a:t>n</a:t>
            </a:r>
            <a:endParaRPr lang="en-US" dirty="0"/>
          </a:p>
        </p:txBody>
      </p:sp>
      <p:sp>
        <p:nvSpPr>
          <p:cNvPr id="6" name="Subtitle 5"/>
          <p:cNvSpPr>
            <a:spLocks noGrp="1"/>
          </p:cNvSpPr>
          <p:nvPr>
            <p:ph type="subTitle" idx="1"/>
          </p:nvPr>
        </p:nvSpPr>
        <p:spPr>
          <a:xfrm>
            <a:off x="239844" y="4392118"/>
            <a:ext cx="8574372" cy="914399"/>
          </a:xfrm>
        </p:spPr>
        <p:txBody>
          <a:bodyPr/>
          <a:lstStyle/>
          <a:p>
            <a:pPr algn="ctr">
              <a:spcBef>
                <a:spcPts val="0"/>
              </a:spcBef>
            </a:pPr>
            <a:r>
              <a:rPr lang="en-US" b="1" dirty="0"/>
              <a:t>Charles Rubenstein, </a:t>
            </a:r>
          </a:p>
          <a:p>
            <a:pPr algn="ctr">
              <a:spcBef>
                <a:spcPts val="0"/>
              </a:spcBef>
            </a:pPr>
            <a:r>
              <a:rPr lang="en-US" b="1" i="1" dirty="0"/>
              <a:t>Chair, IEEE-USA Conferences Committee</a:t>
            </a:r>
          </a:p>
          <a:p>
            <a:pPr algn="ctr">
              <a:spcBef>
                <a:spcPts val="0"/>
              </a:spcBef>
            </a:pPr>
            <a:r>
              <a:rPr lang="en-US" b="1" dirty="0"/>
              <a:t>c.rubenstein@ieee.org</a:t>
            </a:r>
          </a:p>
        </p:txBody>
      </p:sp>
      <p:sp>
        <p:nvSpPr>
          <p:cNvPr id="7" name="Text Placeholder 6"/>
          <p:cNvSpPr>
            <a:spLocks noGrp="1"/>
          </p:cNvSpPr>
          <p:nvPr>
            <p:ph type="body" sz="quarter" idx="13"/>
          </p:nvPr>
        </p:nvSpPr>
        <p:spPr>
          <a:xfrm>
            <a:off x="671341" y="5472073"/>
            <a:ext cx="8329620" cy="378005"/>
          </a:xfrm>
        </p:spPr>
        <p:txBody>
          <a:bodyPr/>
          <a:lstStyle/>
          <a:p>
            <a:r>
              <a:rPr lang="en-US" sz="2400" b="1" i="1" dirty="0"/>
              <a:t>				 2017 Region Meetings </a:t>
            </a:r>
            <a:r>
              <a:rPr lang="en-US" i="1" dirty="0"/>
              <a:t>	                       r1</a:t>
            </a:r>
          </a:p>
        </p:txBody>
      </p:sp>
    </p:spTree>
    <p:extLst>
      <p:ext uri="{BB962C8B-B14F-4D97-AF65-F5344CB8AC3E}">
        <p14:creationId xmlns:p14="http://schemas.microsoft.com/office/powerpoint/2010/main" val="74037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610600" cy="533400"/>
          </a:xfrm>
        </p:spPr>
        <p:txBody>
          <a:bodyPr/>
          <a:lstStyle/>
          <a:p>
            <a:r>
              <a:rPr lang="en-US" sz="2800" dirty="0">
                <a:ea typeface="ＭＳ Ｐゴシック" pitchFamily="34" charset="-128"/>
              </a:rPr>
              <a:t>BASIC SURPLUS CONCEPTS…</a:t>
            </a:r>
            <a:endParaRPr lang="en-US" dirty="0">
              <a:ea typeface="ＭＳ Ｐゴシック" pitchFamily="34" charset="-128"/>
            </a:endParaRPr>
          </a:p>
        </p:txBody>
      </p:sp>
      <p:sp>
        <p:nvSpPr>
          <p:cNvPr id="13315" name="Content Placeholder 2"/>
          <p:cNvSpPr>
            <a:spLocks noGrp="1"/>
          </p:cNvSpPr>
          <p:nvPr>
            <p:ph idx="1"/>
          </p:nvPr>
        </p:nvSpPr>
        <p:spPr>
          <a:xfrm>
            <a:off x="91440" y="1306576"/>
            <a:ext cx="9052560" cy="5230749"/>
          </a:xfrm>
        </p:spPr>
        <p:txBody>
          <a:bodyPr/>
          <a:lstStyle/>
          <a:p>
            <a:pPr marL="0" indent="0">
              <a:buNone/>
            </a:pPr>
            <a:r>
              <a:rPr lang="en-US" b="1" dirty="0">
                <a:solidFill>
                  <a:srgbClr val="FF0000"/>
                </a:solidFill>
              </a:rPr>
              <a:t>Concept: </a:t>
            </a:r>
            <a:r>
              <a:rPr lang="en-US" sz="3200" b="1" dirty="0">
                <a:solidFill>
                  <a:srgbClr val="FF0000"/>
                </a:solidFill>
              </a:rPr>
              <a:t>Expenses – Income = SURPLUS</a:t>
            </a:r>
            <a:endParaRPr lang="en-US" b="1" dirty="0">
              <a:solidFill>
                <a:srgbClr val="FF0000"/>
              </a:solidFill>
            </a:endParaRPr>
          </a:p>
          <a:p>
            <a:pPr lvl="0">
              <a:spcBef>
                <a:spcPts val="0"/>
              </a:spcBef>
            </a:pPr>
            <a:r>
              <a:rPr lang="en-US" sz="2000" b="1" dirty="0"/>
              <a:t>Some events are for member service only…</a:t>
            </a:r>
          </a:p>
          <a:p>
            <a:pPr lvl="1">
              <a:spcBef>
                <a:spcPts val="0"/>
              </a:spcBef>
            </a:pPr>
            <a:r>
              <a:rPr lang="en-US" sz="1400" dirty="0"/>
              <a:t>Chapter Technical Meetings</a:t>
            </a:r>
          </a:p>
          <a:p>
            <a:pPr lvl="1"/>
            <a:r>
              <a:rPr lang="en-US" sz="1400" dirty="0"/>
              <a:t>Student Professional Awareness Conferences</a:t>
            </a:r>
          </a:p>
          <a:p>
            <a:pPr>
              <a:spcBef>
                <a:spcPts val="0"/>
              </a:spcBef>
            </a:pPr>
            <a:r>
              <a:rPr lang="en-US" sz="2000" b="1" i="1" dirty="0"/>
              <a:t>Other events are revenue generators to support them!</a:t>
            </a:r>
          </a:p>
          <a:p>
            <a:endParaRPr lang="en-US" sz="100" b="1" i="1" dirty="0"/>
          </a:p>
          <a:p>
            <a:pPr marL="0" lvl="0" indent="0">
              <a:spcBef>
                <a:spcPts val="0"/>
              </a:spcBef>
              <a:buNone/>
            </a:pPr>
            <a:r>
              <a:rPr lang="en-US" b="1" dirty="0">
                <a:solidFill>
                  <a:srgbClr val="FF0000"/>
                </a:solidFill>
              </a:rPr>
              <a:t>IEEE Policy 10 </a:t>
            </a:r>
          </a:p>
          <a:p>
            <a:pPr lvl="0">
              <a:spcBef>
                <a:spcPts val="0"/>
              </a:spcBef>
            </a:pPr>
            <a:r>
              <a:rPr lang="en-US" sz="1800" b="1" dirty="0">
                <a:solidFill>
                  <a:srgbClr val="FF0000"/>
                </a:solidFill>
              </a:rPr>
              <a:t>Recommends</a:t>
            </a:r>
            <a:r>
              <a:rPr lang="en-US" sz="1800" dirty="0">
                <a:solidFill>
                  <a:srgbClr val="FF0000"/>
                </a:solidFill>
              </a:rPr>
              <a:t> that the </a:t>
            </a:r>
            <a:r>
              <a:rPr lang="en-US" sz="1800" b="1" dirty="0">
                <a:solidFill>
                  <a:srgbClr val="FF0000"/>
                </a:solidFill>
              </a:rPr>
              <a:t>surplus</a:t>
            </a:r>
            <a:r>
              <a:rPr lang="en-US" sz="1800" dirty="0">
                <a:solidFill>
                  <a:srgbClr val="FF0000"/>
                </a:solidFill>
              </a:rPr>
              <a:t> for all conference </a:t>
            </a:r>
            <a:r>
              <a:rPr lang="en-US" sz="1800" b="1" i="1" dirty="0">
                <a:solidFill>
                  <a:srgbClr val="FF0000"/>
                </a:solidFill>
              </a:rPr>
              <a:t>PRELIMINARY BUDGETS</a:t>
            </a:r>
            <a:r>
              <a:rPr lang="en-US" sz="1800" dirty="0">
                <a:solidFill>
                  <a:srgbClr val="FF0000"/>
                </a:solidFill>
              </a:rPr>
              <a:t> be </a:t>
            </a:r>
            <a:r>
              <a:rPr lang="en-US" sz="1800" b="1" i="1" dirty="0">
                <a:solidFill>
                  <a:srgbClr val="FF0000"/>
                </a:solidFill>
              </a:rPr>
              <a:t>at least 20% </a:t>
            </a:r>
          </a:p>
          <a:p>
            <a:pPr marL="0" lvl="0" indent="0">
              <a:buNone/>
            </a:pPr>
            <a:r>
              <a:rPr lang="en-US" sz="1800" dirty="0"/>
              <a:t>As budgets are typically prepared months in advance, this 20% is to account for likely expense increases at the time of the event as well as for other OU activities…</a:t>
            </a:r>
          </a:p>
          <a:p>
            <a:pPr marL="0" lvl="0" indent="0">
              <a:buNone/>
            </a:pPr>
            <a:r>
              <a:rPr lang="en-US" sz="1800" b="1" i="1" dirty="0"/>
              <a:t>Surpluses are often used to build a reserve to sustain a conference</a:t>
            </a:r>
          </a:p>
          <a:p>
            <a:pPr marL="0" lvl="0" indent="0">
              <a:spcBef>
                <a:spcPts val="0"/>
              </a:spcBef>
              <a:buNone/>
            </a:pPr>
            <a:r>
              <a:rPr lang="en-US" sz="1800" b="1" i="1" dirty="0"/>
              <a:t>BUT – each conference is a separate event whose CBRS MUST close!</a:t>
            </a:r>
          </a:p>
          <a:p>
            <a:pPr lvl="0"/>
            <a:endParaRPr lang="en-US" sz="1800" i="1" dirty="0"/>
          </a:p>
          <a:p>
            <a:pPr lvl="0"/>
            <a:endParaRPr lang="en-US" sz="1800" b="1" i="1" dirty="0"/>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10</a:t>
            </a:fld>
            <a:endParaRPr lang="en-US" sz="1000">
              <a:solidFill>
                <a:srgbClr val="898989"/>
              </a:solidFill>
            </a:endParaRPr>
          </a:p>
        </p:txBody>
      </p:sp>
    </p:spTree>
    <p:extLst>
      <p:ext uri="{BB962C8B-B14F-4D97-AF65-F5344CB8AC3E}">
        <p14:creationId xmlns:p14="http://schemas.microsoft.com/office/powerpoint/2010/main" val="101418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81000"/>
            <a:ext cx="9144000" cy="533400"/>
          </a:xfrm>
        </p:spPr>
        <p:txBody>
          <a:bodyPr/>
          <a:lstStyle/>
          <a:p>
            <a:r>
              <a:rPr lang="en-US" sz="2800" dirty="0">
                <a:ea typeface="ＭＳ Ｐゴシック" pitchFamily="34" charset="-128"/>
              </a:rPr>
              <a:t>BASIC EXPENSE LINES </a:t>
            </a:r>
            <a:br>
              <a:rPr lang="en-US" sz="2800" dirty="0">
                <a:ea typeface="ＭＳ Ｐゴシック" pitchFamily="34" charset="-128"/>
              </a:rPr>
            </a:br>
            <a:r>
              <a:rPr lang="en-US" sz="2800" dirty="0">
                <a:ea typeface="ＭＳ Ｐゴシック" pitchFamily="34" charset="-128"/>
              </a:rPr>
              <a:t>						ONE-DAY EVENT</a:t>
            </a:r>
            <a:endParaRPr lang="en-US" dirty="0">
              <a:ea typeface="ＭＳ Ｐゴシック" pitchFamily="34" charset="-128"/>
            </a:endParaRPr>
          </a:p>
        </p:txBody>
      </p:sp>
      <p:sp>
        <p:nvSpPr>
          <p:cNvPr id="13315" name="Content Placeholder 2"/>
          <p:cNvSpPr>
            <a:spLocks noGrp="1"/>
          </p:cNvSpPr>
          <p:nvPr>
            <p:ph idx="1"/>
          </p:nvPr>
        </p:nvSpPr>
        <p:spPr>
          <a:xfrm>
            <a:off x="228600" y="1399320"/>
            <a:ext cx="8823960" cy="5138005"/>
          </a:xfrm>
        </p:spPr>
        <p:txBody>
          <a:bodyPr/>
          <a:lstStyle/>
          <a:p>
            <a:pPr lvl="0"/>
            <a:r>
              <a:rPr lang="en-US" sz="2000" b="1" dirty="0"/>
              <a:t>F&amp;B (Food and Beverage) </a:t>
            </a:r>
            <a:r>
              <a:rPr lang="en-US" b="1" i="1" dirty="0">
                <a:solidFill>
                  <a:srgbClr val="FF0000"/>
                </a:solidFill>
              </a:rPr>
              <a:t>BEWARE THE PLUS </a:t>
            </a:r>
            <a:r>
              <a:rPr lang="en-US" b="1" i="1" dirty="0" err="1">
                <a:solidFill>
                  <a:srgbClr val="FF0000"/>
                </a:solidFill>
              </a:rPr>
              <a:t>PLUS</a:t>
            </a:r>
            <a:r>
              <a:rPr lang="en-US" b="1" i="1" dirty="0">
                <a:solidFill>
                  <a:srgbClr val="FF0000"/>
                </a:solidFill>
              </a:rPr>
              <a:t>!</a:t>
            </a:r>
          </a:p>
          <a:p>
            <a:pPr lvl="1"/>
            <a:r>
              <a:rPr lang="en-US" sz="1800" dirty="0"/>
              <a:t> AM &amp; PM Breaks		$500 </a:t>
            </a:r>
          </a:p>
          <a:p>
            <a:pPr lvl="1"/>
            <a:r>
              <a:rPr lang="en-US" sz="1800" dirty="0"/>
              <a:t> LUNCH		 		$250</a:t>
            </a:r>
          </a:p>
          <a:p>
            <a:r>
              <a:rPr lang="en-US" sz="2000" b="1" dirty="0"/>
              <a:t>Meeting Room(s), AV, </a:t>
            </a:r>
            <a:r>
              <a:rPr lang="en-US" sz="1800" b="1" dirty="0"/>
              <a:t>Internet Access</a:t>
            </a:r>
            <a:r>
              <a:rPr lang="en-US" sz="1800" dirty="0"/>
              <a:t>: </a:t>
            </a:r>
            <a:r>
              <a:rPr lang="en-US" sz="1600" i="1" dirty="0"/>
              <a:t>TBD  - </a:t>
            </a:r>
            <a:r>
              <a:rPr lang="en-US" sz="1600" b="1" i="1" dirty="0">
                <a:solidFill>
                  <a:srgbClr val="FF0000"/>
                </a:solidFill>
                <a:effectLst>
                  <a:outerShdw blurRad="38100" dist="38100" dir="2700000" algn="tl">
                    <a:srgbClr val="000000">
                      <a:alpha val="43137"/>
                    </a:srgbClr>
                  </a:outerShdw>
                </a:effectLst>
              </a:rPr>
              <a:t>AVOID!!!</a:t>
            </a:r>
          </a:p>
          <a:p>
            <a:pPr lvl="0"/>
            <a:r>
              <a:rPr lang="en-US" sz="2000" b="1" dirty="0"/>
              <a:t>DL Speaker Costs</a:t>
            </a:r>
            <a:r>
              <a:rPr lang="en-US" sz="2000" dirty="0"/>
              <a:t>: Careful… </a:t>
            </a:r>
            <a:r>
              <a:rPr lang="en-US" sz="2000" i="1" dirty="0"/>
              <a:t>could be up to $2000 each!</a:t>
            </a:r>
          </a:p>
          <a:p>
            <a:pPr lvl="1"/>
            <a:r>
              <a:rPr lang="en-US" sz="1800" dirty="0"/>
              <a:t>Airfare:				$600 (Use DL </a:t>
            </a:r>
            <a:r>
              <a:rPr lang="en-US" sz="1800" dirty="0">
                <a:sym typeface="Wingdings" panose="05000000000000000000" pitchFamily="2" charset="2"/>
              </a:rPr>
              <a:t> $0)</a:t>
            </a:r>
            <a:endParaRPr lang="en-US" sz="1800" dirty="0"/>
          </a:p>
          <a:p>
            <a:pPr lvl="1"/>
            <a:r>
              <a:rPr lang="en-US" sz="1800" dirty="0"/>
              <a:t>Meals and Lodging:	$800 </a:t>
            </a:r>
            <a:r>
              <a:rPr lang="en-US" sz="1400" b="1" i="1" dirty="0"/>
              <a:t>(OK, this is a bit high – includes committee)</a:t>
            </a:r>
            <a:endParaRPr lang="en-US" sz="1800" b="1" i="1" dirty="0"/>
          </a:p>
          <a:p>
            <a:pPr lvl="1"/>
            <a:r>
              <a:rPr lang="en-US" sz="1800" dirty="0"/>
              <a:t>Honorarium:			$500 (Use DL </a:t>
            </a:r>
            <a:r>
              <a:rPr lang="en-US" sz="1800" dirty="0">
                <a:sym typeface="Wingdings" panose="05000000000000000000" pitchFamily="2" charset="2"/>
              </a:rPr>
              <a:t> $0)</a:t>
            </a:r>
            <a:endParaRPr lang="en-US" sz="1800" dirty="0"/>
          </a:p>
          <a:p>
            <a:r>
              <a:rPr lang="en-US" sz="2000" b="1" i="1" dirty="0"/>
              <a:t>Badges, Registration/CC fees, etc</a:t>
            </a:r>
            <a:r>
              <a:rPr lang="en-US" sz="1800" i="1" dirty="0"/>
              <a:t>.	TBD</a:t>
            </a:r>
            <a:endParaRPr lang="en-US" sz="1800" dirty="0"/>
          </a:p>
          <a:p>
            <a:pPr lvl="0"/>
            <a:r>
              <a:rPr lang="en-US" sz="1800" b="1" i="1" dirty="0"/>
              <a:t>Seed Money Loan and Surplus return </a:t>
            </a:r>
            <a:r>
              <a:rPr lang="en-US" sz="1800" i="1" dirty="0"/>
              <a:t>– </a:t>
            </a:r>
          </a:p>
          <a:p>
            <a:pPr marL="411162" lvl="1" indent="0">
              <a:buNone/>
            </a:pPr>
            <a:r>
              <a:rPr lang="en-US" sz="1400" b="1" i="1" dirty="0"/>
              <a:t>IEEE OU Seed Money Loans MUST appear as a conference Income &amp; Expense</a:t>
            </a: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11</a:t>
            </a:fld>
            <a:endParaRPr lang="en-US" sz="1000">
              <a:solidFill>
                <a:srgbClr val="898989"/>
              </a:solidFill>
            </a:endParaRPr>
          </a:p>
        </p:txBody>
      </p:sp>
    </p:spTree>
    <p:extLst>
      <p:ext uri="{BB962C8B-B14F-4D97-AF65-F5344CB8AC3E}">
        <p14:creationId xmlns:p14="http://schemas.microsoft.com/office/powerpoint/2010/main" val="117219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IEEE’s Tax Exempt Status</a:t>
            </a:r>
            <a:br>
              <a:rPr lang="en-US" dirty="0"/>
            </a:br>
            <a:r>
              <a:rPr lang="en-US" sz="1600" b="0" i="1" dirty="0"/>
              <a:t>http://www.ieee.org/about/volunteers/tax-administration/exemptions.html</a:t>
            </a:r>
            <a:endParaRPr lang="en-US" sz="1600" i="1" dirty="0"/>
          </a:p>
        </p:txBody>
      </p:sp>
      <p:sp>
        <p:nvSpPr>
          <p:cNvPr id="3" name="Content Placeholder 2"/>
          <p:cNvSpPr>
            <a:spLocks noGrp="1"/>
          </p:cNvSpPr>
          <p:nvPr>
            <p:ph idx="1"/>
          </p:nvPr>
        </p:nvSpPr>
        <p:spPr>
          <a:xfrm>
            <a:off x="365126" y="1349115"/>
            <a:ext cx="8326438" cy="704537"/>
          </a:xfrm>
        </p:spPr>
        <p:txBody>
          <a:bodyPr/>
          <a:lstStyle/>
          <a:p>
            <a:pPr marL="0" indent="0">
              <a:buNone/>
            </a:pPr>
            <a:r>
              <a:rPr lang="en-US" sz="2000" b="1" i="1" dirty="0"/>
              <a:t>IEEE has been granted exemption from paying sales taxes on purchases made in the following 17 states</a:t>
            </a:r>
            <a:r>
              <a:rPr lang="en-US" sz="2000" i="1" dirty="0"/>
              <a:t>:</a:t>
            </a:r>
          </a:p>
        </p:txBody>
      </p:sp>
      <p:sp>
        <p:nvSpPr>
          <p:cNvPr id="4" name="Rectangle 3"/>
          <p:cNvSpPr/>
          <p:nvPr/>
        </p:nvSpPr>
        <p:spPr>
          <a:xfrm>
            <a:off x="4691922" y="2084033"/>
            <a:ext cx="4796852" cy="3046988"/>
          </a:xfrm>
          <a:prstGeom prst="rect">
            <a:avLst/>
          </a:prstGeom>
        </p:spPr>
        <p:txBody>
          <a:bodyPr wrap="square">
            <a:spAutoFit/>
          </a:bodyPr>
          <a:lstStyle/>
          <a:p>
            <a:pPr marL="342900" indent="-342900">
              <a:spcBef>
                <a:spcPts val="0"/>
              </a:spcBef>
              <a:buFont typeface="Arial" pitchFamily="34" charset="0"/>
              <a:buChar char="•"/>
            </a:pPr>
            <a:r>
              <a:rPr lang="es-ES" sz="2400" dirty="0">
                <a:latin typeface="+mn-lt"/>
              </a:rPr>
              <a:t>New </a:t>
            </a:r>
            <a:r>
              <a:rPr lang="es-ES" sz="2400" dirty="0" err="1">
                <a:latin typeface="+mn-lt"/>
              </a:rPr>
              <a:t>Mexico</a:t>
            </a:r>
            <a:endParaRPr lang="es-ES" sz="2400" dirty="0">
              <a:latin typeface="+mn-lt"/>
            </a:endParaRPr>
          </a:p>
          <a:p>
            <a:pPr marL="342900" indent="-342900">
              <a:spcBef>
                <a:spcPts val="0"/>
              </a:spcBef>
              <a:buFont typeface="Arial" pitchFamily="34" charset="0"/>
              <a:buChar char="•"/>
            </a:pPr>
            <a:r>
              <a:rPr lang="en-US" sz="2400" dirty="0">
                <a:latin typeface="+mn-lt"/>
              </a:rPr>
              <a:t>New York</a:t>
            </a:r>
          </a:p>
          <a:p>
            <a:pPr marL="342900" indent="-342900">
              <a:spcBef>
                <a:spcPts val="0"/>
              </a:spcBef>
              <a:buFont typeface="Arial" pitchFamily="34" charset="0"/>
              <a:buChar char="•"/>
            </a:pPr>
            <a:r>
              <a:rPr lang="en-US" sz="2400" dirty="0">
                <a:latin typeface="+mn-lt"/>
              </a:rPr>
              <a:t>Ohio</a:t>
            </a:r>
          </a:p>
          <a:p>
            <a:pPr marL="342900" indent="-342900">
              <a:spcBef>
                <a:spcPts val="0"/>
              </a:spcBef>
              <a:buFont typeface="Arial" pitchFamily="34" charset="0"/>
              <a:buChar char="•"/>
            </a:pPr>
            <a:r>
              <a:rPr lang="en-US" sz="2400" dirty="0">
                <a:latin typeface="+mn-lt"/>
              </a:rPr>
              <a:t>Tennessee</a:t>
            </a:r>
          </a:p>
          <a:p>
            <a:pPr marL="342900" indent="-342900">
              <a:spcBef>
                <a:spcPts val="0"/>
              </a:spcBef>
              <a:buFont typeface="Arial" pitchFamily="34" charset="0"/>
              <a:buChar char="•"/>
            </a:pPr>
            <a:r>
              <a:rPr lang="en-US" sz="2400" dirty="0">
                <a:latin typeface="+mn-lt"/>
              </a:rPr>
              <a:t>Texas</a:t>
            </a:r>
          </a:p>
          <a:p>
            <a:pPr marL="342900" indent="-342900">
              <a:spcBef>
                <a:spcPts val="0"/>
              </a:spcBef>
              <a:buFont typeface="Arial" pitchFamily="34" charset="0"/>
              <a:buChar char="•"/>
            </a:pPr>
            <a:r>
              <a:rPr lang="en-US" sz="2400" dirty="0">
                <a:latin typeface="+mn-lt"/>
              </a:rPr>
              <a:t>Vermont </a:t>
            </a:r>
            <a:r>
              <a:rPr lang="en-US" sz="2400" b="1" dirty="0">
                <a:solidFill>
                  <a:srgbClr val="FF0000"/>
                </a:solidFill>
                <a:latin typeface="+mn-lt"/>
              </a:rPr>
              <a:t>*</a:t>
            </a:r>
          </a:p>
          <a:p>
            <a:pPr marL="342900" indent="-342900">
              <a:spcBef>
                <a:spcPts val="0"/>
              </a:spcBef>
              <a:buFont typeface="Arial" pitchFamily="34" charset="0"/>
              <a:buChar char="•"/>
            </a:pPr>
            <a:r>
              <a:rPr lang="en-US" sz="2400" dirty="0">
                <a:latin typeface="+mn-lt"/>
              </a:rPr>
              <a:t>Virginia</a:t>
            </a:r>
            <a:r>
              <a:rPr lang="en-US" sz="2400" b="1" dirty="0">
                <a:solidFill>
                  <a:srgbClr val="FF0000"/>
                </a:solidFill>
                <a:latin typeface="+mn-lt"/>
              </a:rPr>
              <a:t> * </a:t>
            </a:r>
          </a:p>
          <a:p>
            <a:pPr marL="342900" indent="-342900">
              <a:spcBef>
                <a:spcPts val="0"/>
              </a:spcBef>
              <a:buFont typeface="Arial" pitchFamily="34" charset="0"/>
              <a:buChar char="•"/>
            </a:pPr>
            <a:r>
              <a:rPr lang="en-US" sz="2400" dirty="0">
                <a:latin typeface="+mn-lt"/>
              </a:rPr>
              <a:t>Wisconsin</a:t>
            </a:r>
          </a:p>
        </p:txBody>
      </p:sp>
      <p:sp>
        <p:nvSpPr>
          <p:cNvPr id="5" name="Rectangle 4"/>
          <p:cNvSpPr/>
          <p:nvPr/>
        </p:nvSpPr>
        <p:spPr>
          <a:xfrm>
            <a:off x="884420" y="2084033"/>
            <a:ext cx="4572000" cy="3416320"/>
          </a:xfrm>
          <a:prstGeom prst="rect">
            <a:avLst/>
          </a:prstGeom>
        </p:spPr>
        <p:txBody>
          <a:bodyPr>
            <a:spAutoFit/>
          </a:bodyPr>
          <a:lstStyle/>
          <a:p>
            <a:pPr marL="342900" indent="-342900">
              <a:spcBef>
                <a:spcPts val="0"/>
              </a:spcBef>
              <a:buFont typeface="Arial" pitchFamily="34" charset="0"/>
              <a:buChar char="•"/>
            </a:pPr>
            <a:r>
              <a:rPr lang="en-US" sz="2400" dirty="0">
                <a:latin typeface="+mn-lt"/>
              </a:rPr>
              <a:t>Colorado </a:t>
            </a:r>
            <a:r>
              <a:rPr lang="en-US" sz="2400" b="1" dirty="0">
                <a:solidFill>
                  <a:srgbClr val="FF0000"/>
                </a:solidFill>
                <a:latin typeface="+mn-lt"/>
              </a:rPr>
              <a:t>*</a:t>
            </a:r>
          </a:p>
          <a:p>
            <a:pPr marL="342900" indent="-342900">
              <a:spcBef>
                <a:spcPts val="0"/>
              </a:spcBef>
              <a:buFont typeface="Arial" pitchFamily="34" charset="0"/>
              <a:buChar char="•"/>
            </a:pPr>
            <a:r>
              <a:rPr lang="en-US" sz="2400" dirty="0">
                <a:latin typeface="+mn-lt"/>
              </a:rPr>
              <a:t>District of Columbia</a:t>
            </a:r>
          </a:p>
          <a:p>
            <a:pPr marL="342900" indent="-342900">
              <a:spcBef>
                <a:spcPts val="0"/>
              </a:spcBef>
              <a:buFont typeface="Arial" pitchFamily="34" charset="0"/>
              <a:buChar char="•"/>
            </a:pPr>
            <a:r>
              <a:rPr lang="en-US" sz="2400" dirty="0">
                <a:latin typeface="+mn-lt"/>
              </a:rPr>
              <a:t>Florida</a:t>
            </a:r>
          </a:p>
          <a:p>
            <a:pPr marL="342900" indent="-342900">
              <a:spcBef>
                <a:spcPts val="0"/>
              </a:spcBef>
              <a:buFont typeface="Arial" pitchFamily="34" charset="0"/>
              <a:buChar char="•"/>
            </a:pPr>
            <a:r>
              <a:rPr lang="en-US" sz="2400" dirty="0">
                <a:latin typeface="+mn-lt"/>
              </a:rPr>
              <a:t>Kentucky</a:t>
            </a:r>
          </a:p>
          <a:p>
            <a:pPr marL="342900" indent="-342900">
              <a:spcBef>
                <a:spcPts val="0"/>
              </a:spcBef>
              <a:buFont typeface="Arial" pitchFamily="34" charset="0"/>
              <a:buChar char="•"/>
            </a:pPr>
            <a:r>
              <a:rPr lang="en-US" sz="2400" dirty="0">
                <a:latin typeface="+mn-lt"/>
              </a:rPr>
              <a:t>Maryland</a:t>
            </a:r>
          </a:p>
          <a:p>
            <a:pPr marL="342900" indent="-342900">
              <a:spcBef>
                <a:spcPts val="0"/>
              </a:spcBef>
              <a:buFont typeface="Arial" pitchFamily="34" charset="0"/>
              <a:buChar char="•"/>
            </a:pPr>
            <a:r>
              <a:rPr lang="en-US" sz="2400" dirty="0">
                <a:latin typeface="+mn-lt"/>
              </a:rPr>
              <a:t>Massachusetts</a:t>
            </a:r>
          </a:p>
          <a:p>
            <a:pPr marL="342900" indent="-342900">
              <a:spcBef>
                <a:spcPts val="0"/>
              </a:spcBef>
              <a:buFont typeface="Arial" pitchFamily="34" charset="0"/>
              <a:buChar char="•"/>
            </a:pPr>
            <a:r>
              <a:rPr lang="en-US" sz="2400" dirty="0">
                <a:latin typeface="+mn-lt"/>
              </a:rPr>
              <a:t>Michigan</a:t>
            </a:r>
          </a:p>
          <a:p>
            <a:pPr marL="342900" indent="-342900">
              <a:spcBef>
                <a:spcPts val="0"/>
              </a:spcBef>
              <a:buFont typeface="Arial" pitchFamily="34" charset="0"/>
              <a:buChar char="•"/>
            </a:pPr>
            <a:r>
              <a:rPr lang="en-US" sz="2400" dirty="0">
                <a:latin typeface="+mn-lt"/>
              </a:rPr>
              <a:t>Missouri</a:t>
            </a:r>
          </a:p>
          <a:p>
            <a:pPr marL="342900" indent="-342900">
              <a:spcBef>
                <a:spcPts val="0"/>
              </a:spcBef>
              <a:buFont typeface="Arial" pitchFamily="34" charset="0"/>
              <a:buChar char="•"/>
            </a:pPr>
            <a:r>
              <a:rPr lang="en-US" sz="2400" dirty="0">
                <a:latin typeface="+mn-lt"/>
              </a:rPr>
              <a:t>New Jersey</a:t>
            </a:r>
          </a:p>
        </p:txBody>
      </p:sp>
      <p:sp>
        <p:nvSpPr>
          <p:cNvPr id="7" name="Rectangle 6"/>
          <p:cNvSpPr/>
          <p:nvPr/>
        </p:nvSpPr>
        <p:spPr>
          <a:xfrm>
            <a:off x="216976" y="5500353"/>
            <a:ext cx="8927023" cy="738664"/>
          </a:xfrm>
          <a:prstGeom prst="rect">
            <a:avLst/>
          </a:prstGeom>
        </p:spPr>
        <p:txBody>
          <a:bodyPr wrap="square">
            <a:spAutoFit/>
          </a:bodyPr>
          <a:lstStyle/>
          <a:p>
            <a:pPr>
              <a:spcBef>
                <a:spcPts val="0"/>
              </a:spcBef>
            </a:pPr>
            <a:r>
              <a:rPr lang="en-US" b="1" dirty="0">
                <a:solidFill>
                  <a:srgbClr val="FF0000"/>
                </a:solidFill>
              </a:rPr>
              <a:t>* </a:t>
            </a:r>
            <a:r>
              <a:rPr lang="en-US" sz="2400" b="1" i="1" dirty="0"/>
              <a:t>NOT</a:t>
            </a:r>
            <a:r>
              <a:rPr lang="en-US" b="1" i="1" dirty="0"/>
              <a:t> valid for conference meals, lodging, or meeting room rentals </a:t>
            </a:r>
            <a:r>
              <a:rPr lang="en-US" b="1" dirty="0"/>
              <a:t>Questions?</a:t>
            </a:r>
            <a:r>
              <a:rPr lang="en-US" dirty="0"/>
              <a:t> </a:t>
            </a:r>
            <a:r>
              <a:rPr lang="en-US" sz="1600" i="1" dirty="0"/>
              <a:t>Contact IEEE Tax Department</a:t>
            </a:r>
            <a:r>
              <a:rPr lang="en-US" sz="1600" dirty="0"/>
              <a:t>: </a:t>
            </a:r>
            <a:r>
              <a:rPr lang="en-US" sz="1600" b="1" dirty="0"/>
              <a:t>tax-compliance@ieee.org</a:t>
            </a:r>
            <a:endParaRPr lang="en-US" b="1" i="1" dirty="0"/>
          </a:p>
        </p:txBody>
      </p:sp>
    </p:spTree>
    <p:extLst>
      <p:ext uri="{BB962C8B-B14F-4D97-AF65-F5344CB8AC3E}">
        <p14:creationId xmlns:p14="http://schemas.microsoft.com/office/powerpoint/2010/main" val="231567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610600" cy="533400"/>
          </a:xfrm>
        </p:spPr>
        <p:txBody>
          <a:bodyPr/>
          <a:lstStyle/>
          <a:p>
            <a:r>
              <a:rPr lang="en-US" sz="2800" dirty="0">
                <a:ea typeface="ＭＳ Ｐゴシック" pitchFamily="34" charset="-128"/>
              </a:rPr>
              <a:t>Typical Budget </a:t>
            </a:r>
            <a:r>
              <a:rPr lang="en-US" sz="3600" dirty="0">
                <a:ea typeface="ＭＳ Ｐゴシック" pitchFamily="34" charset="-128"/>
              </a:rPr>
              <a:t>INCOME</a:t>
            </a:r>
            <a:r>
              <a:rPr lang="en-US" sz="2800" dirty="0">
                <a:ea typeface="ＭＳ Ｐゴシック" pitchFamily="34" charset="-128"/>
              </a:rPr>
              <a:t> Lines</a:t>
            </a:r>
            <a:endParaRPr lang="en-US" dirty="0">
              <a:ea typeface="ＭＳ Ｐゴシック" pitchFamily="34" charset="-128"/>
            </a:endParaRPr>
          </a:p>
        </p:txBody>
      </p:sp>
      <p:sp>
        <p:nvSpPr>
          <p:cNvPr id="13315" name="Content Placeholder 2"/>
          <p:cNvSpPr>
            <a:spLocks noGrp="1"/>
          </p:cNvSpPr>
          <p:nvPr>
            <p:ph idx="1"/>
          </p:nvPr>
        </p:nvSpPr>
        <p:spPr>
          <a:xfrm>
            <a:off x="382104" y="1367715"/>
            <a:ext cx="8618401" cy="5046147"/>
          </a:xfrm>
        </p:spPr>
        <p:txBody>
          <a:bodyPr/>
          <a:lstStyle/>
          <a:p>
            <a:pPr lvl="0"/>
            <a:r>
              <a:rPr lang="en-US" b="1" dirty="0"/>
              <a:t>REGISTRATION</a:t>
            </a:r>
          </a:p>
          <a:p>
            <a:pPr lvl="1"/>
            <a:r>
              <a:rPr lang="en-US" i="1" dirty="0"/>
              <a:t>Some guidelines follow…</a:t>
            </a:r>
          </a:p>
          <a:p>
            <a:pPr lvl="0"/>
            <a:r>
              <a:rPr lang="en-US" b="1" dirty="0"/>
              <a:t>PATRONAGE &amp; DONATIONS (not fixed…)</a:t>
            </a:r>
          </a:p>
          <a:p>
            <a:pPr lvl="1"/>
            <a:r>
              <a:rPr lang="en-US" sz="2400" dirty="0"/>
              <a:t> </a:t>
            </a:r>
            <a:r>
              <a:rPr lang="en-US" dirty="0"/>
              <a:t>PLATINUM LEVEL	$3000 </a:t>
            </a:r>
          </a:p>
          <a:p>
            <a:pPr lvl="1"/>
            <a:r>
              <a:rPr lang="en-US" dirty="0"/>
              <a:t> GOLD LEVEL			$2000 </a:t>
            </a:r>
          </a:p>
          <a:p>
            <a:pPr lvl="1"/>
            <a:r>
              <a:rPr lang="en-US" dirty="0"/>
              <a:t> SILVER LEVEL		$1000 </a:t>
            </a:r>
          </a:p>
          <a:p>
            <a:pPr lvl="1"/>
            <a:r>
              <a:rPr lang="en-US" dirty="0"/>
              <a:t>‘FUNCTION LEVEL’	</a:t>
            </a:r>
            <a:r>
              <a:rPr lang="en-US" i="1" dirty="0"/>
              <a:t>25% higher than actual cost</a:t>
            </a:r>
            <a:endParaRPr lang="en-US" sz="1600" i="1" dirty="0"/>
          </a:p>
          <a:p>
            <a:pPr lvl="0"/>
            <a:r>
              <a:rPr lang="en-US" b="1" dirty="0"/>
              <a:t>EXHIBIT INCOME</a:t>
            </a:r>
          </a:p>
          <a:p>
            <a:pPr lvl="1">
              <a:buFont typeface="Arial"/>
              <a:buChar char="•"/>
            </a:pPr>
            <a:r>
              <a:rPr lang="en-US" dirty="0"/>
              <a:t>Booth plus one person Cost		$250 – 300 </a:t>
            </a:r>
            <a:endParaRPr lang="en-US" sz="1600" b="1" dirty="0"/>
          </a:p>
          <a:p>
            <a:pPr lvl="0"/>
            <a:r>
              <a:rPr lang="en-US" b="1" dirty="0"/>
              <a:t>SEED MONEY LOANS</a:t>
            </a:r>
            <a:r>
              <a:rPr lang="en-US" dirty="0"/>
              <a:t> </a:t>
            </a:r>
            <a:r>
              <a:rPr lang="en-US" i="1" dirty="0"/>
              <a:t>(needs some discussion…)</a:t>
            </a:r>
          </a:p>
          <a:p>
            <a:pPr marL="0" indent="0">
              <a:buFont typeface="Wingdings" pitchFamily="2" charset="2"/>
              <a:buNone/>
            </a:pPr>
            <a:endParaRPr lang="en-US" dirty="0">
              <a:ea typeface="ＭＳ Ｐゴシック" pitchFamily="34" charset="-128"/>
            </a:endParaRP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13</a:t>
            </a:fld>
            <a:endParaRPr lang="en-US" sz="1000">
              <a:solidFill>
                <a:srgbClr val="898989"/>
              </a:solidFill>
            </a:endParaRPr>
          </a:p>
        </p:txBody>
      </p:sp>
    </p:spTree>
    <p:extLst>
      <p:ext uri="{BB962C8B-B14F-4D97-AF65-F5344CB8AC3E}">
        <p14:creationId xmlns:p14="http://schemas.microsoft.com/office/powerpoint/2010/main" val="352518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610600" cy="533400"/>
          </a:xfrm>
        </p:spPr>
        <p:txBody>
          <a:bodyPr/>
          <a:lstStyle/>
          <a:p>
            <a:r>
              <a:rPr lang="en-US" dirty="0">
                <a:ea typeface="ＭＳ Ｐゴシック" pitchFamily="34" charset="-128"/>
              </a:rPr>
              <a:t>Calculating </a:t>
            </a:r>
            <a:r>
              <a:rPr lang="en-US" sz="3600" dirty="0">
                <a:ea typeface="ＭＳ Ｐゴシック" pitchFamily="34" charset="-128"/>
              </a:rPr>
              <a:t>REGISTRATION</a:t>
            </a:r>
            <a:r>
              <a:rPr lang="en-US" dirty="0">
                <a:ea typeface="ＭＳ Ｐゴシック" pitchFamily="34" charset="-128"/>
              </a:rPr>
              <a:t> Fees</a:t>
            </a:r>
            <a:endParaRPr lang="en-US" sz="3600" dirty="0">
              <a:ea typeface="ＭＳ Ｐゴシック" pitchFamily="34" charset="-128"/>
            </a:endParaRPr>
          </a:p>
        </p:txBody>
      </p:sp>
      <p:sp>
        <p:nvSpPr>
          <p:cNvPr id="13315" name="Content Placeholder 2"/>
          <p:cNvSpPr>
            <a:spLocks noGrp="1"/>
          </p:cNvSpPr>
          <p:nvPr>
            <p:ph idx="1"/>
          </p:nvPr>
        </p:nvSpPr>
        <p:spPr>
          <a:xfrm>
            <a:off x="390739" y="1364105"/>
            <a:ext cx="8753260" cy="4552012"/>
          </a:xfrm>
        </p:spPr>
        <p:txBody>
          <a:bodyPr/>
          <a:lstStyle/>
          <a:p>
            <a:pPr marL="0" lvl="0" indent="0">
              <a:buNone/>
            </a:pPr>
            <a:r>
              <a:rPr lang="en-US" b="1" dirty="0"/>
              <a:t>Charles’ Rules of Thumb: </a:t>
            </a:r>
            <a:r>
              <a:rPr lang="en-US" sz="2000" b="1" dirty="0"/>
              <a:t>Calculating Registration Fees</a:t>
            </a:r>
            <a:endParaRPr lang="en-US" sz="2000" dirty="0"/>
          </a:p>
          <a:p>
            <a:pPr lvl="0"/>
            <a:r>
              <a:rPr lang="en-US" sz="1800" b="1" dirty="0"/>
              <a:t>Gross Cost </a:t>
            </a:r>
            <a:r>
              <a:rPr lang="en-US" sz="1800" dirty="0"/>
              <a:t>(GC): Add F&amp;B + Facilities fees plus any known costs </a:t>
            </a:r>
          </a:p>
          <a:p>
            <a:pPr lvl="0"/>
            <a:r>
              <a:rPr lang="en-US" sz="1800" b="1" dirty="0"/>
              <a:t>Base Cost PP </a:t>
            </a:r>
            <a:r>
              <a:rPr lang="en-US" sz="1800" dirty="0"/>
              <a:t>(PP): divide GC by # attendees (A): PP = GC/A = </a:t>
            </a:r>
            <a:r>
              <a:rPr lang="en-US" sz="1800" b="1" dirty="0"/>
              <a:t>$x00 </a:t>
            </a:r>
          </a:p>
          <a:p>
            <a:pPr marL="0" indent="0">
              <a:buNone/>
            </a:pPr>
            <a:r>
              <a:rPr lang="en-US" b="1" dirty="0"/>
              <a:t>Suggested Registration Rates</a:t>
            </a:r>
          </a:p>
          <a:p>
            <a:r>
              <a:rPr lang="en-US" sz="1800" b="1" dirty="0"/>
              <a:t>IEEE Student/Life Member </a:t>
            </a:r>
            <a:r>
              <a:rPr lang="en-US" sz="1800" dirty="0"/>
              <a:t>rate 10% higher (</a:t>
            </a:r>
            <a:r>
              <a:rPr lang="en-US" sz="1800" b="1" dirty="0"/>
              <a:t>$x00 * 1.1</a:t>
            </a:r>
            <a:r>
              <a:rPr lang="en-US" sz="1800" dirty="0"/>
              <a:t>)</a:t>
            </a:r>
          </a:p>
          <a:p>
            <a:pPr lvl="0"/>
            <a:r>
              <a:rPr lang="en-US" sz="1800" b="1" dirty="0"/>
              <a:t>IEEE Member </a:t>
            </a:r>
            <a:r>
              <a:rPr lang="en-US" sz="1800" dirty="0"/>
              <a:t>rate 30% higher (</a:t>
            </a:r>
            <a:r>
              <a:rPr lang="en-US" sz="1800" b="1" dirty="0"/>
              <a:t>$x00 * 1.3</a:t>
            </a:r>
            <a:r>
              <a:rPr lang="en-US" sz="1800" dirty="0"/>
              <a:t>)</a:t>
            </a:r>
          </a:p>
          <a:p>
            <a:pPr marL="0" lvl="0" indent="0">
              <a:buNone/>
            </a:pPr>
            <a:r>
              <a:rPr lang="en-US" sz="2000" b="1" i="1" dirty="0"/>
              <a:t>Non-Member rates at least 25% higher than member rates</a:t>
            </a:r>
            <a:endParaRPr lang="en-US" sz="2000" i="1" dirty="0"/>
          </a:p>
          <a:p>
            <a:pPr lvl="0"/>
            <a:r>
              <a:rPr lang="en-US" sz="1800" b="1" dirty="0"/>
              <a:t>Non-Member </a:t>
            </a:r>
            <a:r>
              <a:rPr lang="en-US" sz="1800" dirty="0"/>
              <a:t>rate</a:t>
            </a:r>
            <a:r>
              <a:rPr lang="en-US" sz="1800" b="1" dirty="0"/>
              <a:t> $(x00 * 1.3 * 1.25)</a:t>
            </a:r>
          </a:p>
          <a:p>
            <a:r>
              <a:rPr lang="en-US" sz="1800" b="1" dirty="0"/>
              <a:t>Student Non-Member </a:t>
            </a:r>
            <a:r>
              <a:rPr lang="en-US" sz="1800" dirty="0"/>
              <a:t> rate </a:t>
            </a:r>
            <a:r>
              <a:rPr lang="en-US" sz="1800" b="1" dirty="0"/>
              <a:t>$(x00 * 1.1 * 1.25)</a:t>
            </a: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14</a:t>
            </a:fld>
            <a:endParaRPr lang="en-US" sz="1000">
              <a:solidFill>
                <a:srgbClr val="898989"/>
              </a:solidFill>
            </a:endParaRPr>
          </a:p>
        </p:txBody>
      </p:sp>
    </p:spTree>
    <p:extLst>
      <p:ext uri="{BB962C8B-B14F-4D97-AF65-F5344CB8AC3E}">
        <p14:creationId xmlns:p14="http://schemas.microsoft.com/office/powerpoint/2010/main" val="59005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81000"/>
            <a:ext cx="9143999" cy="533400"/>
          </a:xfrm>
        </p:spPr>
        <p:txBody>
          <a:bodyPr/>
          <a:lstStyle/>
          <a:p>
            <a:r>
              <a:rPr lang="en-US" sz="2800" dirty="0" err="1">
                <a:ea typeface="ＭＳ Ｐゴシック" pitchFamily="34" charset="-128"/>
              </a:rPr>
              <a:t>Reg</a:t>
            </a:r>
            <a:r>
              <a:rPr lang="en-US" sz="2800" dirty="0">
                <a:ea typeface="ＭＳ Ｐゴシック" pitchFamily="34" charset="-128"/>
              </a:rPr>
              <a:t> Fees</a:t>
            </a:r>
            <a:br>
              <a:rPr lang="en-US" sz="2800" dirty="0">
                <a:ea typeface="ＭＳ Ｐゴシック" pitchFamily="34" charset="-128"/>
              </a:rPr>
            </a:br>
            <a:r>
              <a:rPr lang="en-US" sz="2800" dirty="0">
                <a:ea typeface="ＭＳ Ｐゴシック" pitchFamily="34" charset="-128"/>
              </a:rPr>
              <a:t>		ONE-DAY </a:t>
            </a:r>
            <a:r>
              <a:rPr lang="en-US" sz="3600" dirty="0">
                <a:ea typeface="ＭＳ Ｐゴシック" pitchFamily="34" charset="-128"/>
              </a:rPr>
              <a:t>UNIVERSITY</a:t>
            </a:r>
            <a:r>
              <a:rPr lang="en-US" sz="2800" dirty="0">
                <a:ea typeface="ＭＳ Ｐゴシック" pitchFamily="34" charset="-128"/>
              </a:rPr>
              <a:t> EVENT</a:t>
            </a:r>
            <a:endParaRPr lang="en-US" dirty="0">
              <a:ea typeface="ＭＳ Ｐゴシック" pitchFamily="34" charset="-128"/>
            </a:endParaRPr>
          </a:p>
        </p:txBody>
      </p:sp>
      <p:sp>
        <p:nvSpPr>
          <p:cNvPr id="13315" name="Content Placeholder 2"/>
          <p:cNvSpPr>
            <a:spLocks noGrp="1"/>
          </p:cNvSpPr>
          <p:nvPr>
            <p:ph idx="1"/>
          </p:nvPr>
        </p:nvSpPr>
        <p:spPr>
          <a:xfrm>
            <a:off x="410014" y="1364105"/>
            <a:ext cx="8610599" cy="4552012"/>
          </a:xfrm>
        </p:spPr>
        <p:txBody>
          <a:bodyPr/>
          <a:lstStyle/>
          <a:p>
            <a:pPr marL="0" lvl="0" indent="0">
              <a:spcBef>
                <a:spcPts val="0"/>
              </a:spcBef>
              <a:buNone/>
            </a:pPr>
            <a:r>
              <a:rPr lang="en-US" b="1" dirty="0"/>
              <a:t>TYPICAL UNIVERSITY CONFERENCE FEES </a:t>
            </a:r>
          </a:p>
          <a:p>
            <a:pPr marL="0" indent="0">
              <a:spcBef>
                <a:spcPts val="0"/>
              </a:spcBef>
              <a:buNone/>
            </a:pPr>
            <a:r>
              <a:rPr lang="en-US" b="1" dirty="0"/>
              <a:t>‘Base Per Person’ Rate = $45 (</a:t>
            </a:r>
            <a:r>
              <a:rPr lang="en-US" b="1" dirty="0">
                <a:solidFill>
                  <a:srgbClr val="FF0000"/>
                </a:solidFill>
              </a:rPr>
              <a:t>*</a:t>
            </a:r>
            <a:r>
              <a:rPr lang="en-US" b="1" dirty="0"/>
              <a:t>)</a:t>
            </a:r>
          </a:p>
          <a:p>
            <a:pPr lvl="0"/>
            <a:r>
              <a:rPr lang="en-US" sz="1800" b="1" dirty="0"/>
              <a:t>IEEE MEMBER REGISTRATION FEES</a:t>
            </a:r>
            <a:r>
              <a:rPr lang="en-US" sz="1800" dirty="0"/>
              <a:t>:</a:t>
            </a:r>
          </a:p>
          <a:p>
            <a:pPr lvl="1"/>
            <a:r>
              <a:rPr lang="en-US" sz="2400" dirty="0"/>
              <a:t>IEEE Member:					$125 min </a:t>
            </a:r>
          </a:p>
          <a:p>
            <a:pPr lvl="1"/>
            <a:r>
              <a:rPr lang="en-US" sz="2400" dirty="0"/>
              <a:t>IEEE Student/Life Member:	$ 50 min</a:t>
            </a:r>
          </a:p>
          <a:p>
            <a:pPr lvl="0"/>
            <a:r>
              <a:rPr lang="en-US" sz="1800" b="1" dirty="0"/>
              <a:t>NON-MEMBER REGISTRATION FEES</a:t>
            </a:r>
            <a:r>
              <a:rPr lang="en-US" sz="1800" dirty="0"/>
              <a:t>:</a:t>
            </a:r>
          </a:p>
          <a:p>
            <a:pPr lvl="1"/>
            <a:r>
              <a:rPr lang="en-US" sz="2400" dirty="0"/>
              <a:t>Non-Member:					    $175 min</a:t>
            </a:r>
            <a:endParaRPr lang="en-US" sz="2400" i="1" dirty="0"/>
          </a:p>
          <a:p>
            <a:pPr lvl="1"/>
            <a:r>
              <a:rPr lang="en-US" sz="2400" dirty="0"/>
              <a:t>Student Non-Member:			$ 75 min</a:t>
            </a:r>
          </a:p>
          <a:p>
            <a:pPr marL="411162" lvl="1" indent="0">
              <a:buNone/>
            </a:pPr>
            <a:endParaRPr lang="en-US" sz="1800" i="1" dirty="0"/>
          </a:p>
          <a:p>
            <a:pPr marL="411162" lvl="1" indent="0">
              <a:buNone/>
            </a:pPr>
            <a:r>
              <a:rPr lang="en-US" sz="1800" i="1" dirty="0"/>
              <a:t>(</a:t>
            </a:r>
            <a:r>
              <a:rPr lang="en-US" sz="1800" b="1" i="1" dirty="0">
                <a:solidFill>
                  <a:srgbClr val="FF0000"/>
                </a:solidFill>
              </a:rPr>
              <a:t>*</a:t>
            </a:r>
            <a:r>
              <a:rPr lang="en-US" sz="1800" i="1" dirty="0"/>
              <a:t>) Typically lower base rates: AV costs included, lower F&amp;B, etc.</a:t>
            </a: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15</a:t>
            </a:fld>
            <a:endParaRPr lang="en-US" sz="1000">
              <a:solidFill>
                <a:srgbClr val="898989"/>
              </a:solidFill>
            </a:endParaRPr>
          </a:p>
        </p:txBody>
      </p:sp>
    </p:spTree>
    <p:extLst>
      <p:ext uri="{BB962C8B-B14F-4D97-AF65-F5344CB8AC3E}">
        <p14:creationId xmlns:p14="http://schemas.microsoft.com/office/powerpoint/2010/main" val="144079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610600" cy="533400"/>
          </a:xfrm>
        </p:spPr>
        <p:txBody>
          <a:bodyPr/>
          <a:lstStyle/>
          <a:p>
            <a:r>
              <a:rPr lang="en-US" sz="2800" dirty="0" err="1">
                <a:ea typeface="ＭＳ Ｐゴシック" pitchFamily="34" charset="-128"/>
              </a:rPr>
              <a:t>Reg</a:t>
            </a:r>
            <a:r>
              <a:rPr lang="en-US" sz="2800" dirty="0">
                <a:ea typeface="ＭＳ Ｐゴシック" pitchFamily="34" charset="-128"/>
              </a:rPr>
              <a:t> Fees</a:t>
            </a:r>
            <a:br>
              <a:rPr lang="en-US" sz="2800" dirty="0">
                <a:ea typeface="ＭＳ Ｐゴシック" pitchFamily="34" charset="-128"/>
              </a:rPr>
            </a:br>
            <a:r>
              <a:rPr lang="en-US" sz="2800" dirty="0">
                <a:ea typeface="ＭＳ Ｐゴシック" pitchFamily="34" charset="-128"/>
              </a:rPr>
              <a:t>			ONE-DAY </a:t>
            </a:r>
            <a:r>
              <a:rPr lang="en-US" sz="3600" dirty="0">
                <a:ea typeface="ＭＳ Ｐゴシック" pitchFamily="34" charset="-128"/>
              </a:rPr>
              <a:t>HOTEL </a:t>
            </a:r>
            <a:r>
              <a:rPr lang="en-US" sz="2800" dirty="0">
                <a:ea typeface="ＭＳ Ｐゴシック" pitchFamily="34" charset="-128"/>
              </a:rPr>
              <a:t>EVENT</a:t>
            </a:r>
            <a:endParaRPr lang="en-US" dirty="0">
              <a:ea typeface="ＭＳ Ｐゴシック" pitchFamily="34" charset="-128"/>
            </a:endParaRPr>
          </a:p>
        </p:txBody>
      </p:sp>
      <p:sp>
        <p:nvSpPr>
          <p:cNvPr id="13315" name="Content Placeholder 2"/>
          <p:cNvSpPr>
            <a:spLocks noGrp="1"/>
          </p:cNvSpPr>
          <p:nvPr>
            <p:ph idx="1"/>
          </p:nvPr>
        </p:nvSpPr>
        <p:spPr>
          <a:xfrm>
            <a:off x="410014" y="1364105"/>
            <a:ext cx="8610599" cy="4552012"/>
          </a:xfrm>
        </p:spPr>
        <p:txBody>
          <a:bodyPr/>
          <a:lstStyle/>
          <a:p>
            <a:pPr marL="0" indent="0">
              <a:buNone/>
            </a:pPr>
            <a:r>
              <a:rPr lang="en-US" b="1" dirty="0"/>
              <a:t>Base Per Person Rate = $100 (</a:t>
            </a:r>
            <a:r>
              <a:rPr lang="en-US" b="1" dirty="0">
                <a:solidFill>
                  <a:srgbClr val="FF0000"/>
                </a:solidFill>
              </a:rPr>
              <a:t>*</a:t>
            </a:r>
            <a:r>
              <a:rPr lang="en-US" b="1" dirty="0"/>
              <a:t>)</a:t>
            </a:r>
          </a:p>
          <a:p>
            <a:pPr lvl="0"/>
            <a:endParaRPr lang="en-US" sz="1800" b="1" dirty="0"/>
          </a:p>
          <a:p>
            <a:pPr lvl="0"/>
            <a:r>
              <a:rPr lang="en-US" sz="1800" b="1" dirty="0"/>
              <a:t>IEEE MEMBER REGISTRATION FEES</a:t>
            </a:r>
            <a:r>
              <a:rPr lang="en-US" sz="1800" dirty="0"/>
              <a:t>:</a:t>
            </a:r>
          </a:p>
          <a:p>
            <a:pPr lvl="1"/>
            <a:r>
              <a:rPr lang="en-US" sz="1800" dirty="0"/>
              <a:t>IEEE Member:					$130 min </a:t>
            </a:r>
            <a:r>
              <a:rPr lang="en-US" sz="1800" i="1" dirty="0"/>
              <a:t>(</a:t>
            </a:r>
            <a:r>
              <a:rPr lang="en-US" sz="1800" i="1" dirty="0" err="1"/>
              <a:t>typ</a:t>
            </a:r>
            <a:r>
              <a:rPr lang="en-US" sz="1800" i="1" dirty="0"/>
              <a:t> = $150-175)</a:t>
            </a:r>
            <a:endParaRPr lang="en-US" sz="1800" b="1" i="1" dirty="0">
              <a:solidFill>
                <a:srgbClr val="FF0000"/>
              </a:solidFill>
            </a:endParaRPr>
          </a:p>
          <a:p>
            <a:pPr lvl="1"/>
            <a:r>
              <a:rPr lang="en-US" sz="1800" dirty="0"/>
              <a:t>IEEE Student/Life Member:	$110 min</a:t>
            </a:r>
          </a:p>
          <a:p>
            <a:pPr lvl="0"/>
            <a:r>
              <a:rPr lang="en-US" sz="1800" b="1" dirty="0"/>
              <a:t>NON-MEMBER REGISTRATION FEES</a:t>
            </a:r>
            <a:r>
              <a:rPr lang="en-US" sz="1800" dirty="0"/>
              <a:t>:</a:t>
            </a:r>
          </a:p>
          <a:p>
            <a:pPr lvl="1"/>
            <a:r>
              <a:rPr lang="en-US" sz="1800" dirty="0"/>
              <a:t>Non-Member:					$162.50 min </a:t>
            </a:r>
            <a:r>
              <a:rPr lang="en-US" sz="1800" i="1" dirty="0"/>
              <a:t>(</a:t>
            </a:r>
            <a:r>
              <a:rPr lang="en-US" sz="1800" i="1" dirty="0" err="1"/>
              <a:t>typ</a:t>
            </a:r>
            <a:r>
              <a:rPr lang="en-US" sz="1800" i="1" dirty="0"/>
              <a:t> = $190-225)</a:t>
            </a:r>
          </a:p>
          <a:p>
            <a:pPr lvl="1"/>
            <a:r>
              <a:rPr lang="en-US" sz="1800" dirty="0"/>
              <a:t>Student Non-Member:			$137.50 min </a:t>
            </a:r>
            <a:r>
              <a:rPr lang="en-US" sz="1800" i="1" dirty="0"/>
              <a:t>(</a:t>
            </a:r>
            <a:r>
              <a:rPr lang="en-US" sz="1800" i="1" dirty="0" err="1"/>
              <a:t>typ</a:t>
            </a:r>
            <a:r>
              <a:rPr lang="en-US" sz="1800" i="1" dirty="0"/>
              <a:t> = $150-175)</a:t>
            </a:r>
          </a:p>
          <a:p>
            <a:pPr marL="411162" lvl="1" indent="0">
              <a:buNone/>
            </a:pPr>
            <a:endParaRPr lang="en-US" sz="1800" i="1" dirty="0"/>
          </a:p>
          <a:p>
            <a:pPr marL="411162" lvl="1" indent="0">
              <a:buNone/>
            </a:pPr>
            <a:r>
              <a:rPr lang="en-US" sz="1800" i="1" dirty="0"/>
              <a:t>(</a:t>
            </a:r>
            <a:r>
              <a:rPr lang="en-US" sz="1800" b="1" i="1" dirty="0">
                <a:solidFill>
                  <a:srgbClr val="FF0000"/>
                </a:solidFill>
              </a:rPr>
              <a:t>*</a:t>
            </a:r>
            <a:r>
              <a:rPr lang="en-US" sz="1800" i="1" dirty="0"/>
              <a:t>) Typically higher base rates: AV costs, F&amp;B, 21% Admin Fees, etc.</a:t>
            </a:r>
          </a:p>
          <a:p>
            <a:pPr marL="411162" lvl="1" indent="0">
              <a:buNone/>
            </a:pPr>
            <a:endParaRPr lang="en-US" sz="1800" i="1" dirty="0"/>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16</a:t>
            </a:fld>
            <a:endParaRPr lang="en-US" sz="1000">
              <a:solidFill>
                <a:srgbClr val="898989"/>
              </a:solidFill>
            </a:endParaRPr>
          </a:p>
        </p:txBody>
      </p:sp>
    </p:spTree>
    <p:extLst>
      <p:ext uri="{BB962C8B-B14F-4D97-AF65-F5344CB8AC3E}">
        <p14:creationId xmlns:p14="http://schemas.microsoft.com/office/powerpoint/2010/main" val="351259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spcBef>
                <a:spcPts val="0"/>
              </a:spcBef>
            </a:pPr>
            <a:r>
              <a:rPr lang="en-US" dirty="0">
                <a:ea typeface="ＭＳ Ｐゴシック" pitchFamily="34" charset="-128"/>
              </a:rPr>
              <a:t>The Technical Program Committee</a:t>
            </a:r>
          </a:p>
        </p:txBody>
      </p:sp>
      <p:sp>
        <p:nvSpPr>
          <p:cNvPr id="3" name="Content Placeholder 2"/>
          <p:cNvSpPr>
            <a:spLocks noGrp="1"/>
          </p:cNvSpPr>
          <p:nvPr>
            <p:ph idx="1"/>
          </p:nvPr>
        </p:nvSpPr>
        <p:spPr>
          <a:xfrm>
            <a:off x="558199" y="1343209"/>
            <a:ext cx="8466731" cy="4752791"/>
          </a:xfrm>
        </p:spPr>
        <p:txBody>
          <a:bodyPr/>
          <a:lstStyle/>
          <a:p>
            <a:pPr lvl="1">
              <a:lnSpc>
                <a:spcPct val="120000"/>
              </a:lnSpc>
              <a:spcBef>
                <a:spcPts val="0"/>
              </a:spcBef>
              <a:buFont typeface="Arial" pitchFamily="34" charset="0"/>
              <a:buChar char="•"/>
            </a:pPr>
            <a:r>
              <a:rPr lang="en-US" sz="2800" dirty="0">
                <a:ea typeface="ＭＳ Ｐゴシック" pitchFamily="34" charset="-128"/>
              </a:rPr>
              <a:t>Composition of the TPC Committee</a:t>
            </a:r>
          </a:p>
          <a:p>
            <a:pPr lvl="1">
              <a:lnSpc>
                <a:spcPct val="120000"/>
              </a:lnSpc>
              <a:spcBef>
                <a:spcPts val="0"/>
              </a:spcBef>
              <a:buFont typeface="Arial" pitchFamily="34" charset="0"/>
              <a:buChar char="•"/>
            </a:pPr>
            <a:r>
              <a:rPr lang="en-US" sz="2800" dirty="0">
                <a:ea typeface="ＭＳ Ｐゴシック" pitchFamily="34" charset="-128"/>
              </a:rPr>
              <a:t>Call for Papers (CFP) </a:t>
            </a:r>
          </a:p>
          <a:p>
            <a:pPr lvl="1">
              <a:lnSpc>
                <a:spcPct val="120000"/>
              </a:lnSpc>
              <a:spcBef>
                <a:spcPts val="0"/>
              </a:spcBef>
              <a:buFont typeface="Arial" pitchFamily="34" charset="0"/>
              <a:buChar char="•"/>
            </a:pPr>
            <a:r>
              <a:rPr lang="en-US" sz="2800" dirty="0">
                <a:ea typeface="ＭＳ Ｐゴシック" pitchFamily="34" charset="-128"/>
              </a:rPr>
              <a:t>IEEE Peer Review Process </a:t>
            </a:r>
            <a:endParaRPr lang="en-US" sz="2800" i="1" dirty="0">
              <a:ea typeface="ＭＳ Ｐゴシック" pitchFamily="34" charset="-128"/>
            </a:endParaRPr>
          </a:p>
          <a:p>
            <a:pPr lvl="2">
              <a:lnSpc>
                <a:spcPct val="120000"/>
              </a:lnSpc>
              <a:spcBef>
                <a:spcPts val="0"/>
              </a:spcBef>
              <a:buFont typeface="Arial" pitchFamily="34" charset="0"/>
              <a:buChar char="•"/>
            </a:pPr>
            <a:r>
              <a:rPr lang="en-US" sz="2400" i="1" dirty="0">
                <a:ea typeface="ＭＳ Ｐゴシック" pitchFamily="34" charset="-128"/>
              </a:rPr>
              <a:t>2 of 3 reviewers approve</a:t>
            </a:r>
          </a:p>
          <a:p>
            <a:pPr lvl="1">
              <a:lnSpc>
                <a:spcPct val="120000"/>
              </a:lnSpc>
              <a:spcBef>
                <a:spcPts val="0"/>
              </a:spcBef>
              <a:buFont typeface="Arial" pitchFamily="34" charset="0"/>
              <a:buChar char="•"/>
            </a:pPr>
            <a:r>
              <a:rPr lang="en-US" sz="2800" dirty="0">
                <a:ea typeface="ＭＳ Ｐゴシック" pitchFamily="34" charset="-128"/>
              </a:rPr>
              <a:t>Work with Registrar </a:t>
            </a:r>
          </a:p>
          <a:p>
            <a:pPr lvl="2">
              <a:lnSpc>
                <a:spcPct val="120000"/>
              </a:lnSpc>
              <a:spcBef>
                <a:spcPts val="0"/>
              </a:spcBef>
              <a:buFont typeface="Arial" pitchFamily="34" charset="0"/>
              <a:buChar char="•"/>
            </a:pPr>
            <a:r>
              <a:rPr lang="en-US" sz="2600" dirty="0">
                <a:ea typeface="ＭＳ Ｐゴシック" pitchFamily="34" charset="-128"/>
              </a:rPr>
              <a:t>assure authors are registered for conference</a:t>
            </a:r>
          </a:p>
          <a:p>
            <a:pPr lvl="1">
              <a:lnSpc>
                <a:spcPct val="120000"/>
              </a:lnSpc>
              <a:spcBef>
                <a:spcPts val="0"/>
              </a:spcBef>
              <a:buFont typeface="Arial" pitchFamily="34" charset="0"/>
              <a:buChar char="•"/>
            </a:pPr>
            <a:r>
              <a:rPr lang="en-US" sz="2800" dirty="0">
                <a:ea typeface="ＭＳ Ｐゴシック" pitchFamily="34" charset="-128"/>
              </a:rPr>
              <a:t>Preparing Papers for IEEE </a:t>
            </a:r>
            <a:r>
              <a:rPr lang="en-US" sz="2800" dirty="0" err="1">
                <a:ea typeface="ＭＳ Ｐゴシック" pitchFamily="34" charset="-128"/>
              </a:rPr>
              <a:t>Xplore</a:t>
            </a:r>
            <a:r>
              <a:rPr lang="en-US" sz="2800" dirty="0">
                <a:ea typeface="ＭＳ Ｐゴシック" pitchFamily="34" charset="-128"/>
              </a:rPr>
              <a:t> </a:t>
            </a:r>
          </a:p>
          <a:p>
            <a:pPr lvl="2">
              <a:lnSpc>
                <a:spcPct val="120000"/>
              </a:lnSpc>
              <a:spcBef>
                <a:spcPts val="0"/>
              </a:spcBef>
              <a:buFont typeface="Arial" pitchFamily="34" charset="0"/>
              <a:buChar char="•"/>
            </a:pPr>
            <a:r>
              <a:rPr lang="en-US" sz="2400" dirty="0">
                <a:ea typeface="ＭＳ Ｐゴシック" pitchFamily="34" charset="-128"/>
              </a:rPr>
              <a:t>Copyright transfer, </a:t>
            </a:r>
            <a:r>
              <a:rPr lang="en-US" sz="2400" dirty="0" err="1">
                <a:ea typeface="ＭＳ Ｐゴシック" pitchFamily="34" charset="-128"/>
              </a:rPr>
              <a:t>Xplore</a:t>
            </a:r>
            <a:r>
              <a:rPr lang="en-US" sz="2400" dirty="0">
                <a:ea typeface="ＭＳ Ｐゴシック" pitchFamily="34" charset="-128"/>
              </a:rPr>
              <a:t> CD</a:t>
            </a:r>
          </a:p>
          <a:p>
            <a:pPr lvl="1">
              <a:lnSpc>
                <a:spcPct val="120000"/>
              </a:lnSpc>
              <a:spcBef>
                <a:spcPts val="0"/>
              </a:spcBef>
              <a:buFont typeface="Arial" pitchFamily="34" charset="0"/>
              <a:buChar char="•"/>
            </a:pPr>
            <a:r>
              <a:rPr lang="en-US" sz="2600" dirty="0">
                <a:ea typeface="ＭＳ Ｐゴシック" pitchFamily="34" charset="-128"/>
              </a:rPr>
              <a:t>Create Program Sessions &amp; Tracks</a:t>
            </a:r>
          </a:p>
          <a:p>
            <a:pPr lvl="1">
              <a:lnSpc>
                <a:spcPct val="120000"/>
              </a:lnSpc>
              <a:spcBef>
                <a:spcPts val="0"/>
              </a:spcBef>
              <a:buFont typeface="Arial" pitchFamily="34" charset="0"/>
              <a:buChar char="•"/>
            </a:pPr>
            <a:r>
              <a:rPr lang="en-US" sz="2600" dirty="0">
                <a:ea typeface="ＭＳ Ｐゴシック" pitchFamily="34" charset="-128"/>
              </a:rPr>
              <a:t>Manage Session/Track Chairs </a:t>
            </a:r>
          </a:p>
          <a:p>
            <a:pPr lvl="2">
              <a:lnSpc>
                <a:spcPct val="120000"/>
              </a:lnSpc>
              <a:spcBef>
                <a:spcPts val="0"/>
              </a:spcBef>
              <a:buFont typeface="Arial" pitchFamily="34" charset="0"/>
              <a:buChar char="•"/>
            </a:pPr>
            <a:endParaRPr lang="en-US" sz="2400" dirty="0">
              <a:ea typeface="ＭＳ Ｐゴシック" pitchFamily="34" charset="-128"/>
            </a:endParaRPr>
          </a:p>
        </p:txBody>
      </p:sp>
    </p:spTree>
    <p:extLst>
      <p:ext uri="{BB962C8B-B14F-4D97-AF65-F5344CB8AC3E}">
        <p14:creationId xmlns:p14="http://schemas.microsoft.com/office/powerpoint/2010/main" val="189887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610600" cy="533400"/>
          </a:xfrm>
        </p:spPr>
        <p:txBody>
          <a:bodyPr/>
          <a:lstStyle/>
          <a:p>
            <a:r>
              <a:rPr lang="en-US" sz="2800" dirty="0">
                <a:ea typeface="ＭＳ Ｐゴシック" pitchFamily="34" charset="-128"/>
              </a:rPr>
              <a:t>PROGRAM: Track and Session Planning</a:t>
            </a:r>
            <a:endParaRPr lang="en-US" dirty="0">
              <a:ea typeface="ＭＳ Ｐゴシック" pitchFamily="34" charset="-128"/>
            </a:endParaRPr>
          </a:p>
        </p:txBody>
      </p:sp>
      <p:sp>
        <p:nvSpPr>
          <p:cNvPr id="13315" name="Content Placeholder 2"/>
          <p:cNvSpPr>
            <a:spLocks noGrp="1"/>
          </p:cNvSpPr>
          <p:nvPr>
            <p:ph idx="1"/>
          </p:nvPr>
        </p:nvSpPr>
        <p:spPr>
          <a:xfrm>
            <a:off x="228600" y="1367762"/>
            <a:ext cx="8610600" cy="4728237"/>
          </a:xfrm>
        </p:spPr>
        <p:txBody>
          <a:bodyPr/>
          <a:lstStyle/>
          <a:p>
            <a:pPr marL="0" indent="0" algn="ctr">
              <a:spcBef>
                <a:spcPts val="0"/>
              </a:spcBef>
              <a:buNone/>
            </a:pPr>
            <a:r>
              <a:rPr lang="en-US" b="1" dirty="0"/>
              <a:t>Charles’ Rule of Thumb:</a:t>
            </a:r>
            <a:endParaRPr lang="en-US" b="1" i="1" dirty="0"/>
          </a:p>
          <a:p>
            <a:pPr marL="0" indent="0">
              <a:spcBef>
                <a:spcPts val="0"/>
              </a:spcBef>
              <a:buNone/>
            </a:pPr>
            <a:endParaRPr lang="en-US" sz="1200" b="1" i="1" dirty="0"/>
          </a:p>
          <a:p>
            <a:pPr marL="0" indent="0">
              <a:spcBef>
                <a:spcPts val="0"/>
              </a:spcBef>
              <a:buNone/>
            </a:pPr>
            <a:r>
              <a:rPr lang="en-US" b="1" dirty="0"/>
              <a:t>Each Paper Presentation </a:t>
            </a:r>
          </a:p>
          <a:p>
            <a:pPr marL="0" indent="0">
              <a:spcBef>
                <a:spcPts val="0"/>
              </a:spcBef>
              <a:buNone/>
            </a:pPr>
            <a:r>
              <a:rPr lang="en-US" dirty="0"/>
              <a:t>	15 minutes + 5 Minutes Q&amp;A</a:t>
            </a:r>
          </a:p>
          <a:p>
            <a:pPr marL="0" indent="0">
              <a:spcBef>
                <a:spcPts val="0"/>
              </a:spcBef>
              <a:buNone/>
            </a:pPr>
            <a:endParaRPr lang="en-US" dirty="0"/>
          </a:p>
          <a:p>
            <a:pPr marL="0" indent="0">
              <a:spcBef>
                <a:spcPts val="0"/>
              </a:spcBef>
              <a:buNone/>
            </a:pPr>
            <a:r>
              <a:rPr lang="en-US" b="1" dirty="0"/>
              <a:t>Each 90 Minute Session</a:t>
            </a:r>
          </a:p>
          <a:p>
            <a:pPr marL="0" indent="0">
              <a:spcBef>
                <a:spcPts val="0"/>
              </a:spcBef>
              <a:buNone/>
            </a:pPr>
            <a:r>
              <a:rPr lang="en-US" dirty="0"/>
              <a:t>	Four (4) papers plus 10 minutes of intro, etc.</a:t>
            </a:r>
          </a:p>
          <a:p>
            <a:pPr marL="0" indent="0">
              <a:spcBef>
                <a:spcPts val="0"/>
              </a:spcBef>
              <a:buNone/>
            </a:pPr>
            <a:endParaRPr lang="en-US" dirty="0"/>
          </a:p>
          <a:p>
            <a:pPr marL="0" indent="0">
              <a:spcBef>
                <a:spcPts val="0"/>
              </a:spcBef>
              <a:buNone/>
            </a:pPr>
            <a:r>
              <a:rPr lang="en-US" b="1" dirty="0"/>
              <a:t>Each Track of Three Sessions</a:t>
            </a:r>
          </a:p>
          <a:p>
            <a:pPr marL="0" indent="0">
              <a:spcBef>
                <a:spcPts val="0"/>
              </a:spcBef>
              <a:buNone/>
            </a:pPr>
            <a:r>
              <a:rPr lang="en-US" dirty="0"/>
              <a:t>	12 papers per track</a:t>
            </a:r>
          </a:p>
          <a:p>
            <a:pPr marL="0" indent="0">
              <a:spcBef>
                <a:spcPts val="0"/>
              </a:spcBef>
              <a:buNone/>
            </a:pPr>
            <a:endParaRPr lang="en-US" dirty="0"/>
          </a:p>
          <a:p>
            <a:pPr marL="0" indent="0">
              <a:spcBef>
                <a:spcPts val="0"/>
              </a:spcBef>
              <a:buNone/>
            </a:pPr>
            <a:r>
              <a:rPr lang="en-US" b="1" dirty="0"/>
              <a:t>ONE DAY = Three parallel tracks </a:t>
            </a:r>
          </a:p>
          <a:p>
            <a:pPr marL="0" indent="0">
              <a:spcBef>
                <a:spcPts val="0"/>
              </a:spcBef>
              <a:buNone/>
            </a:pPr>
            <a:r>
              <a:rPr lang="en-US" dirty="0"/>
              <a:t>	36 papers per day</a:t>
            </a: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18</a:t>
            </a:fld>
            <a:endParaRPr lang="en-US" sz="1000">
              <a:solidFill>
                <a:srgbClr val="898989"/>
              </a:solidFill>
            </a:endParaRPr>
          </a:p>
        </p:txBody>
      </p:sp>
    </p:spTree>
    <p:extLst>
      <p:ext uri="{BB962C8B-B14F-4D97-AF65-F5344CB8AC3E}">
        <p14:creationId xmlns:p14="http://schemas.microsoft.com/office/powerpoint/2010/main" val="92813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610600" cy="533400"/>
          </a:xfrm>
        </p:spPr>
        <p:txBody>
          <a:bodyPr/>
          <a:lstStyle/>
          <a:p>
            <a:r>
              <a:rPr lang="en-US" sz="2800" dirty="0">
                <a:ea typeface="ＭＳ Ｐゴシック" pitchFamily="34" charset="-128"/>
              </a:rPr>
              <a:t>TYPICAL ONE-DAY EVENT: PROGRAM</a:t>
            </a:r>
            <a:endParaRPr lang="en-US" dirty="0">
              <a:ea typeface="ＭＳ Ｐゴシック" pitchFamily="34" charset="-128"/>
            </a:endParaRPr>
          </a:p>
        </p:txBody>
      </p:sp>
      <p:sp>
        <p:nvSpPr>
          <p:cNvPr id="13315" name="Content Placeholder 2"/>
          <p:cNvSpPr>
            <a:spLocks noGrp="1"/>
          </p:cNvSpPr>
          <p:nvPr>
            <p:ph idx="1"/>
          </p:nvPr>
        </p:nvSpPr>
        <p:spPr>
          <a:xfrm>
            <a:off x="228600" y="1353805"/>
            <a:ext cx="8610600" cy="4742194"/>
          </a:xfrm>
        </p:spPr>
        <p:txBody>
          <a:bodyPr/>
          <a:lstStyle/>
          <a:p>
            <a:pPr marL="0" indent="0">
              <a:spcBef>
                <a:spcPts val="0"/>
              </a:spcBef>
              <a:buNone/>
            </a:pPr>
            <a:r>
              <a:rPr lang="en-US" sz="1800" b="1" dirty="0"/>
              <a:t> </a:t>
            </a:r>
            <a:r>
              <a:rPr lang="en-US" sz="2000" b="1" dirty="0"/>
              <a:t> 9:15 - 9:45AM</a:t>
            </a:r>
            <a:r>
              <a:rPr lang="en-US" sz="2000" dirty="0"/>
              <a:t>	</a:t>
            </a:r>
            <a:r>
              <a:rPr lang="en-US" sz="2000" i="1" dirty="0"/>
              <a:t>Registration and Breakfast</a:t>
            </a:r>
            <a:endParaRPr lang="en-US" sz="600" i="1" dirty="0"/>
          </a:p>
          <a:p>
            <a:pPr marL="0" indent="0">
              <a:spcBef>
                <a:spcPts val="0"/>
              </a:spcBef>
              <a:buNone/>
            </a:pPr>
            <a:endParaRPr lang="en-US" sz="1400" b="1" dirty="0"/>
          </a:p>
          <a:p>
            <a:pPr marL="0" indent="0">
              <a:spcBef>
                <a:spcPts val="0"/>
              </a:spcBef>
              <a:buNone/>
            </a:pPr>
            <a:r>
              <a:rPr lang="en-US" sz="2000" b="1" dirty="0"/>
              <a:t>  9:45 -11:15AM 	</a:t>
            </a:r>
            <a:r>
              <a:rPr lang="en-US" sz="2000" b="1" dirty="0">
                <a:solidFill>
                  <a:srgbClr val="FF0000"/>
                </a:solidFill>
              </a:rPr>
              <a:t>Session one (one or more tracks)*</a:t>
            </a:r>
            <a:endParaRPr lang="en-US" sz="600" dirty="0"/>
          </a:p>
          <a:p>
            <a:pPr marL="0" indent="0">
              <a:spcBef>
                <a:spcPts val="0"/>
              </a:spcBef>
              <a:buNone/>
            </a:pPr>
            <a:endParaRPr lang="en-US" sz="1400" b="1" dirty="0"/>
          </a:p>
          <a:p>
            <a:pPr marL="0" indent="0">
              <a:spcBef>
                <a:spcPts val="0"/>
              </a:spcBef>
              <a:buNone/>
            </a:pPr>
            <a:r>
              <a:rPr lang="en-US" sz="2000" b="1" dirty="0"/>
              <a:t>11:15 -11:45AM</a:t>
            </a:r>
            <a:r>
              <a:rPr lang="en-US" sz="2000" dirty="0"/>
              <a:t>	</a:t>
            </a:r>
            <a:r>
              <a:rPr lang="en-US" sz="2000" b="1" dirty="0"/>
              <a:t>WELCOME &amp; INTRODUCTIONS </a:t>
            </a:r>
            <a:endParaRPr lang="en-US" sz="600" dirty="0"/>
          </a:p>
          <a:p>
            <a:pPr marL="0" indent="0">
              <a:spcBef>
                <a:spcPts val="0"/>
              </a:spcBef>
              <a:buNone/>
            </a:pPr>
            <a:endParaRPr lang="en-US" sz="1400" b="1" dirty="0"/>
          </a:p>
          <a:p>
            <a:pPr marL="0" indent="0">
              <a:spcBef>
                <a:spcPts val="0"/>
              </a:spcBef>
              <a:buNone/>
            </a:pPr>
            <a:r>
              <a:rPr lang="en-US" sz="2000" b="1" dirty="0"/>
              <a:t>11:45AM – 1:00PM	LUNCH</a:t>
            </a:r>
          </a:p>
          <a:p>
            <a:pPr marL="0" indent="0">
              <a:spcBef>
                <a:spcPts val="0"/>
              </a:spcBef>
              <a:buNone/>
            </a:pPr>
            <a:endParaRPr lang="en-US" sz="1400" b="1" dirty="0"/>
          </a:p>
          <a:p>
            <a:pPr marL="0" indent="0">
              <a:spcBef>
                <a:spcPts val="0"/>
              </a:spcBef>
              <a:buNone/>
            </a:pPr>
            <a:r>
              <a:rPr lang="en-US" sz="2000" b="1" dirty="0"/>
              <a:t>  1:00 - 2:30AM 	</a:t>
            </a:r>
            <a:r>
              <a:rPr lang="en-US" sz="2000" b="1" dirty="0">
                <a:solidFill>
                  <a:srgbClr val="FF0000"/>
                </a:solidFill>
              </a:rPr>
              <a:t>Session two (one or more tracks)*</a:t>
            </a:r>
            <a:endParaRPr lang="en-US" sz="600" dirty="0"/>
          </a:p>
          <a:p>
            <a:pPr marL="0" indent="0">
              <a:spcBef>
                <a:spcPts val="0"/>
              </a:spcBef>
              <a:buNone/>
            </a:pPr>
            <a:endParaRPr lang="en-US" sz="1400" b="1" dirty="0"/>
          </a:p>
          <a:p>
            <a:pPr marL="0" indent="0">
              <a:spcBef>
                <a:spcPts val="0"/>
              </a:spcBef>
              <a:buNone/>
            </a:pPr>
            <a:r>
              <a:rPr lang="en-US" sz="2000" b="1" dirty="0"/>
              <a:t>  2:30 - 3:00pm	BREAK</a:t>
            </a:r>
          </a:p>
          <a:p>
            <a:pPr marL="0" indent="0">
              <a:spcBef>
                <a:spcPts val="0"/>
              </a:spcBef>
              <a:buNone/>
            </a:pPr>
            <a:endParaRPr lang="en-US" sz="1400" b="1" dirty="0"/>
          </a:p>
          <a:p>
            <a:pPr marL="0" indent="0">
              <a:spcBef>
                <a:spcPts val="0"/>
              </a:spcBef>
              <a:buNone/>
            </a:pPr>
            <a:r>
              <a:rPr lang="en-US" sz="2000" b="1" dirty="0"/>
              <a:t>  3:00 - 4:30PM 		</a:t>
            </a:r>
            <a:r>
              <a:rPr lang="en-US" sz="2000" b="1" dirty="0">
                <a:solidFill>
                  <a:srgbClr val="FF0000"/>
                </a:solidFill>
              </a:rPr>
              <a:t>Session three (one or more tracks)*</a:t>
            </a:r>
          </a:p>
          <a:p>
            <a:pPr marL="0" indent="0">
              <a:spcBef>
                <a:spcPts val="0"/>
              </a:spcBef>
              <a:buNone/>
            </a:pPr>
            <a:endParaRPr lang="en-US" sz="1400" b="1" dirty="0"/>
          </a:p>
          <a:p>
            <a:pPr marL="0" indent="0">
              <a:spcBef>
                <a:spcPts val="0"/>
              </a:spcBef>
              <a:buNone/>
            </a:pPr>
            <a:r>
              <a:rPr lang="en-US" sz="2000" b="1" dirty="0"/>
              <a:t>  4:30PM 		</a:t>
            </a:r>
            <a:r>
              <a:rPr lang="en-US" sz="2000" b="1" i="1" dirty="0"/>
              <a:t>Conference Closes </a:t>
            </a:r>
          </a:p>
          <a:p>
            <a:pPr marL="0" indent="0">
              <a:spcBef>
                <a:spcPts val="0"/>
              </a:spcBef>
              <a:buNone/>
            </a:pPr>
            <a:endParaRPr lang="en-US" sz="1200" b="1" i="1" dirty="0"/>
          </a:p>
          <a:p>
            <a:pPr marL="0" indent="0">
              <a:spcBef>
                <a:spcPts val="0"/>
              </a:spcBef>
              <a:buNone/>
            </a:pPr>
            <a:r>
              <a:rPr lang="en-US" sz="1800" b="1" i="1" dirty="0"/>
              <a:t>(</a:t>
            </a:r>
            <a:r>
              <a:rPr lang="en-US" sz="1800" b="1" dirty="0">
                <a:solidFill>
                  <a:srgbClr val="FF0000"/>
                </a:solidFill>
              </a:rPr>
              <a:t>*</a:t>
            </a:r>
            <a:r>
              <a:rPr lang="en-US" sz="1800" b="1" i="1" dirty="0"/>
              <a:t>Each 90 minute session = 4 papers of 15 Min + 5 Min Q&amp;A</a:t>
            </a:r>
          </a:p>
          <a:p>
            <a:pPr marL="0" indent="0">
              <a:spcBef>
                <a:spcPts val="0"/>
              </a:spcBef>
              <a:buNone/>
            </a:pPr>
            <a:r>
              <a:rPr lang="en-US" sz="1800" b="1" i="1" dirty="0"/>
              <a:t>      Three parallel tracks = 36 papers)</a:t>
            </a:r>
            <a:endParaRPr lang="en-US" sz="1800" i="1" dirty="0"/>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19</a:t>
            </a:fld>
            <a:endParaRPr lang="en-US" sz="1000">
              <a:solidFill>
                <a:srgbClr val="898989"/>
              </a:solidFill>
            </a:endParaRPr>
          </a:p>
        </p:txBody>
      </p:sp>
    </p:spTree>
    <p:extLst>
      <p:ext uri="{BB962C8B-B14F-4D97-AF65-F5344CB8AC3E}">
        <p14:creationId xmlns:p14="http://schemas.microsoft.com/office/powerpoint/2010/main" val="22082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Overview</a:t>
            </a:r>
          </a:p>
        </p:txBody>
      </p:sp>
      <p:sp>
        <p:nvSpPr>
          <p:cNvPr id="9" name="Content Placeholder 8"/>
          <p:cNvSpPr>
            <a:spLocks noGrp="1"/>
          </p:cNvSpPr>
          <p:nvPr>
            <p:ph sz="quarter" idx="14"/>
          </p:nvPr>
        </p:nvSpPr>
        <p:spPr>
          <a:xfrm>
            <a:off x="365125" y="1339847"/>
            <a:ext cx="8326438" cy="4829038"/>
          </a:xfrm>
        </p:spPr>
        <p:txBody>
          <a:bodyPr>
            <a:noAutofit/>
          </a:bodyPr>
          <a:lstStyle/>
          <a:p>
            <a:pPr>
              <a:lnSpc>
                <a:spcPct val="120000"/>
              </a:lnSpc>
              <a:spcBef>
                <a:spcPts val="0"/>
              </a:spcBef>
              <a:buFont typeface="Arial" pitchFamily="34" charset="0"/>
              <a:buChar char="•"/>
            </a:pPr>
            <a:r>
              <a:rPr lang="en-US" sz="1800" dirty="0">
                <a:ea typeface="ＭＳ Ｐゴシック" pitchFamily="34" charset="-128"/>
              </a:rPr>
              <a:t>Section Conference Objectives</a:t>
            </a:r>
          </a:p>
          <a:p>
            <a:pPr>
              <a:lnSpc>
                <a:spcPct val="120000"/>
              </a:lnSpc>
              <a:spcBef>
                <a:spcPts val="0"/>
              </a:spcBef>
              <a:buFont typeface="Arial" pitchFamily="34" charset="0"/>
              <a:buChar char="•"/>
            </a:pPr>
            <a:r>
              <a:rPr lang="en-US" sz="1800" dirty="0">
                <a:ea typeface="ＭＳ Ｐゴシック" pitchFamily="34" charset="-128"/>
              </a:rPr>
              <a:t>Why should your section be involved with local conferences?</a:t>
            </a:r>
          </a:p>
          <a:p>
            <a:pPr>
              <a:lnSpc>
                <a:spcPct val="120000"/>
              </a:lnSpc>
              <a:spcBef>
                <a:spcPts val="0"/>
              </a:spcBef>
              <a:buFont typeface="Arial" pitchFamily="34" charset="0"/>
              <a:buChar char="•"/>
            </a:pPr>
            <a:r>
              <a:rPr lang="en-US" sz="1800" dirty="0">
                <a:ea typeface="ＭＳ Ｐゴシック" pitchFamily="34" charset="-128"/>
              </a:rPr>
              <a:t>Types of Conferences</a:t>
            </a:r>
          </a:p>
          <a:p>
            <a:pPr lvl="1">
              <a:lnSpc>
                <a:spcPct val="120000"/>
              </a:lnSpc>
              <a:spcBef>
                <a:spcPts val="0"/>
              </a:spcBef>
              <a:buFont typeface="Arial" pitchFamily="34" charset="0"/>
              <a:buChar char="•"/>
            </a:pPr>
            <a:r>
              <a:rPr lang="en-US" sz="1200" dirty="0"/>
              <a:t>Financial vs. Technical Co-Sponsorships (</a:t>
            </a:r>
            <a:r>
              <a:rPr lang="en-US" sz="1200" i="1" dirty="0">
                <a:ea typeface="ＭＳ Ｐゴシック" pitchFamily="34" charset="-128"/>
              </a:rPr>
              <a:t>FCS vs. TCS</a:t>
            </a:r>
            <a:r>
              <a:rPr lang="en-US" sz="1200" dirty="0">
                <a:ea typeface="ＭＳ Ｐゴシック" pitchFamily="34" charset="-128"/>
              </a:rPr>
              <a:t>) </a:t>
            </a:r>
          </a:p>
          <a:p>
            <a:pPr lvl="1">
              <a:lnSpc>
                <a:spcPct val="120000"/>
              </a:lnSpc>
              <a:spcBef>
                <a:spcPts val="0"/>
              </a:spcBef>
              <a:buFont typeface="Arial" pitchFamily="34" charset="0"/>
              <a:buChar char="•"/>
            </a:pPr>
            <a:r>
              <a:rPr lang="en-US" sz="1200" b="1" dirty="0"/>
              <a:t>NEW MGA RULES</a:t>
            </a:r>
            <a:r>
              <a:rPr lang="en-US" sz="1200" dirty="0"/>
              <a:t>: IEEE Technical Co-Sponsorships</a:t>
            </a:r>
            <a:endParaRPr lang="en-US" sz="1200" dirty="0">
              <a:ea typeface="ＭＳ Ｐゴシック" pitchFamily="34" charset="-128"/>
            </a:endParaRPr>
          </a:p>
          <a:p>
            <a:pPr>
              <a:lnSpc>
                <a:spcPct val="120000"/>
              </a:lnSpc>
              <a:spcBef>
                <a:spcPts val="0"/>
              </a:spcBef>
              <a:buFont typeface="Arial" pitchFamily="34" charset="0"/>
              <a:buChar char="•"/>
            </a:pPr>
            <a:r>
              <a:rPr lang="en-US" sz="1800" dirty="0">
                <a:ea typeface="ＭＳ Ｐゴシック" pitchFamily="34" charset="-128"/>
              </a:rPr>
              <a:t>Conference Budgeting</a:t>
            </a:r>
          </a:p>
          <a:p>
            <a:pPr lvl="1">
              <a:lnSpc>
                <a:spcPct val="120000"/>
              </a:lnSpc>
              <a:spcBef>
                <a:spcPts val="0"/>
              </a:spcBef>
              <a:buFont typeface="Arial" pitchFamily="34" charset="0"/>
              <a:buChar char="•"/>
            </a:pPr>
            <a:r>
              <a:rPr lang="en-US" sz="1200" dirty="0">
                <a:ea typeface="ＭＳ Ｐゴシック" pitchFamily="34" charset="-128"/>
              </a:rPr>
              <a:t>Income: Registration Fees, Patronage and Exhibit Fees , Seed Money Loans</a:t>
            </a:r>
          </a:p>
          <a:p>
            <a:pPr lvl="1">
              <a:lnSpc>
                <a:spcPct val="120000"/>
              </a:lnSpc>
              <a:spcBef>
                <a:spcPts val="0"/>
              </a:spcBef>
              <a:buFont typeface="Arial" pitchFamily="34" charset="0"/>
              <a:buChar char="•"/>
            </a:pPr>
            <a:r>
              <a:rPr lang="en-US" sz="1200" dirty="0">
                <a:ea typeface="ＭＳ Ｐゴシック" pitchFamily="34" charset="-128"/>
              </a:rPr>
              <a:t>Expenses: Catering and BEOs; </a:t>
            </a:r>
            <a:r>
              <a:rPr lang="en-US" sz="1200" dirty="0" err="1">
                <a:ea typeface="ＭＳ Ｐゴシック" pitchFamily="34" charset="-128"/>
              </a:rPr>
              <a:t>WiFi</a:t>
            </a:r>
            <a:r>
              <a:rPr lang="en-US" sz="1200" dirty="0">
                <a:ea typeface="ＭＳ Ｐゴシック" pitchFamily="34" charset="-128"/>
              </a:rPr>
              <a:t> Costs and other arrangements; Meeting Rooms</a:t>
            </a:r>
          </a:p>
          <a:p>
            <a:pPr lvl="1">
              <a:lnSpc>
                <a:spcPct val="120000"/>
              </a:lnSpc>
              <a:spcBef>
                <a:spcPts val="0"/>
              </a:spcBef>
              <a:buFont typeface="Arial" pitchFamily="34" charset="0"/>
              <a:buChar char="•"/>
            </a:pPr>
            <a:r>
              <a:rPr lang="en-US" sz="1200" dirty="0">
                <a:ea typeface="ＭＳ Ｐゴシック" pitchFamily="34" charset="-128"/>
              </a:rPr>
              <a:t>Sleeping Rooms vs. Meeting Rooms</a:t>
            </a:r>
          </a:p>
          <a:p>
            <a:pPr lvl="1">
              <a:lnSpc>
                <a:spcPct val="120000"/>
              </a:lnSpc>
              <a:spcBef>
                <a:spcPts val="0"/>
              </a:spcBef>
              <a:buFont typeface="Arial" pitchFamily="34" charset="0"/>
              <a:buChar char="•"/>
            </a:pPr>
            <a:r>
              <a:rPr lang="en-US" sz="1200" dirty="0">
                <a:ea typeface="ＭＳ Ｐゴシック" pitchFamily="34" charset="-128"/>
              </a:rPr>
              <a:t>Seed Money and Surpluses</a:t>
            </a:r>
          </a:p>
          <a:p>
            <a:pPr>
              <a:lnSpc>
                <a:spcPct val="120000"/>
              </a:lnSpc>
              <a:spcBef>
                <a:spcPts val="0"/>
              </a:spcBef>
              <a:buFont typeface="Arial" pitchFamily="34" charset="0"/>
              <a:buChar char="•"/>
            </a:pPr>
            <a:r>
              <a:rPr lang="en-US" sz="1800" dirty="0">
                <a:ea typeface="ＭＳ Ｐゴシック" pitchFamily="34" charset="-128"/>
              </a:rPr>
              <a:t>Conference Mechanics</a:t>
            </a:r>
          </a:p>
          <a:p>
            <a:pPr lvl="1">
              <a:lnSpc>
                <a:spcPct val="120000"/>
              </a:lnSpc>
              <a:spcBef>
                <a:spcPts val="0"/>
              </a:spcBef>
              <a:buFont typeface="Arial" pitchFamily="34" charset="0"/>
              <a:buChar char="•"/>
            </a:pPr>
            <a:r>
              <a:rPr lang="en-US" sz="1200" dirty="0">
                <a:ea typeface="ＭＳ Ｐゴシック" pitchFamily="34" charset="-128"/>
              </a:rPr>
              <a:t>Typical Conference Committees</a:t>
            </a:r>
          </a:p>
          <a:p>
            <a:pPr>
              <a:lnSpc>
                <a:spcPct val="120000"/>
              </a:lnSpc>
              <a:spcBef>
                <a:spcPts val="0"/>
              </a:spcBef>
              <a:buFont typeface="Arial" pitchFamily="34" charset="0"/>
              <a:buChar char="•"/>
            </a:pPr>
            <a:r>
              <a:rPr lang="en-US" sz="1800" dirty="0">
                <a:ea typeface="ＭＳ Ｐゴシック" pitchFamily="34" charset="-128"/>
              </a:rPr>
              <a:t>The Technical Program Committee</a:t>
            </a:r>
          </a:p>
          <a:p>
            <a:pPr lvl="1">
              <a:lnSpc>
                <a:spcPct val="120000"/>
              </a:lnSpc>
              <a:spcBef>
                <a:spcPts val="0"/>
              </a:spcBef>
              <a:buFont typeface="Arial" pitchFamily="34" charset="0"/>
              <a:buChar char="•"/>
            </a:pPr>
            <a:r>
              <a:rPr lang="en-US" sz="1200" dirty="0">
                <a:ea typeface="ＭＳ Ｐゴシック" pitchFamily="34" charset="-128"/>
              </a:rPr>
              <a:t>Call for Papers (CFP) and Peer Review Process (2 of 3 reviewers approve)</a:t>
            </a:r>
          </a:p>
          <a:p>
            <a:pPr lvl="1">
              <a:lnSpc>
                <a:spcPct val="120000"/>
              </a:lnSpc>
              <a:spcBef>
                <a:spcPts val="0"/>
              </a:spcBef>
              <a:buFont typeface="Arial" pitchFamily="34" charset="0"/>
              <a:buChar char="•"/>
            </a:pPr>
            <a:r>
              <a:rPr lang="en-US" sz="1200" dirty="0">
                <a:ea typeface="ＭＳ Ｐゴシック" pitchFamily="34" charset="-128"/>
              </a:rPr>
              <a:t>Preparing Papers for IEEE </a:t>
            </a:r>
            <a:r>
              <a:rPr lang="en-US" sz="1200" dirty="0" err="1">
                <a:ea typeface="ＭＳ Ｐゴシック" pitchFamily="34" charset="-128"/>
              </a:rPr>
              <a:t>Xplore</a:t>
            </a:r>
            <a:r>
              <a:rPr lang="en-US" sz="1200" dirty="0">
                <a:ea typeface="ＭＳ Ｐゴシック" pitchFamily="34" charset="-128"/>
              </a:rPr>
              <a:t> (Copyright transfer, </a:t>
            </a:r>
            <a:r>
              <a:rPr lang="en-US" sz="1200" dirty="0" err="1">
                <a:ea typeface="ＭＳ Ｐゴシック" pitchFamily="34" charset="-128"/>
              </a:rPr>
              <a:t>Xplore</a:t>
            </a:r>
            <a:r>
              <a:rPr lang="en-US" sz="1200" dirty="0">
                <a:ea typeface="ＭＳ Ｐゴシック" pitchFamily="34" charset="-128"/>
              </a:rPr>
              <a:t> CD)</a:t>
            </a:r>
          </a:p>
          <a:p>
            <a:pPr lvl="1">
              <a:lnSpc>
                <a:spcPct val="120000"/>
              </a:lnSpc>
              <a:spcBef>
                <a:spcPts val="0"/>
              </a:spcBef>
              <a:buFont typeface="Arial" pitchFamily="34" charset="0"/>
              <a:buChar char="•"/>
            </a:pPr>
            <a:r>
              <a:rPr lang="en-US" sz="1200" dirty="0">
                <a:ea typeface="ＭＳ Ｐゴシック" pitchFamily="34" charset="-128"/>
              </a:rPr>
              <a:t>Conference Technical Program: Track and </a:t>
            </a:r>
            <a:r>
              <a:rPr lang="en-US" sz="1200" dirty="0" err="1">
                <a:ea typeface="ＭＳ Ｐゴシック" pitchFamily="34" charset="-128"/>
              </a:rPr>
              <a:t>Seesion</a:t>
            </a:r>
            <a:r>
              <a:rPr lang="en-US" sz="1200" dirty="0">
                <a:ea typeface="ＭＳ Ｐゴシック" pitchFamily="34" charset="-128"/>
              </a:rPr>
              <a:t> Planning</a:t>
            </a:r>
          </a:p>
          <a:p>
            <a:pPr>
              <a:lnSpc>
                <a:spcPct val="120000"/>
              </a:lnSpc>
              <a:spcBef>
                <a:spcPts val="0"/>
              </a:spcBef>
              <a:buFont typeface="Arial" pitchFamily="34" charset="0"/>
              <a:buChar char="•"/>
            </a:pPr>
            <a:r>
              <a:rPr lang="en-US" sz="1800" dirty="0"/>
              <a:t>IEEE-USA Conferences Committee and Services for Regions 1-6</a:t>
            </a:r>
          </a:p>
        </p:txBody>
      </p:sp>
    </p:spTree>
    <p:extLst>
      <p:ext uri="{BB962C8B-B14F-4D97-AF65-F5344CB8AC3E}">
        <p14:creationId xmlns:p14="http://schemas.microsoft.com/office/powerpoint/2010/main" val="99292799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3186" y="134938"/>
            <a:ext cx="8960814" cy="1076325"/>
          </a:xfrm>
        </p:spPr>
        <p:txBody>
          <a:bodyPr/>
          <a:lstStyle/>
          <a:p>
            <a:r>
              <a:rPr lang="en-US" dirty="0">
                <a:ea typeface="ＭＳ Ｐゴシック" pitchFamily="34" charset="-128"/>
              </a:rPr>
              <a:t>We’re Here to help…</a:t>
            </a:r>
            <a:br>
              <a:rPr lang="en-US" dirty="0">
                <a:ea typeface="ＭＳ Ｐゴシック" pitchFamily="34" charset="-128"/>
              </a:rPr>
            </a:br>
            <a:r>
              <a:rPr lang="en-US" dirty="0">
                <a:ea typeface="ＭＳ Ｐゴシック" pitchFamily="34" charset="-128"/>
              </a:rPr>
              <a:t>The IEEE-USA Conferences Committee</a:t>
            </a:r>
          </a:p>
        </p:txBody>
      </p:sp>
      <p:sp>
        <p:nvSpPr>
          <p:cNvPr id="18435" name="Content Placeholder 2"/>
          <p:cNvSpPr>
            <a:spLocks noGrp="1"/>
          </p:cNvSpPr>
          <p:nvPr>
            <p:ph sz="quarter" idx="14"/>
          </p:nvPr>
        </p:nvSpPr>
        <p:spPr>
          <a:xfrm>
            <a:off x="0" y="1334125"/>
            <a:ext cx="9144000" cy="4975235"/>
          </a:xfrm>
        </p:spPr>
        <p:txBody>
          <a:bodyPr>
            <a:normAutofit/>
          </a:bodyPr>
          <a:lstStyle/>
          <a:p>
            <a:pPr marL="0" indent="0">
              <a:buNone/>
            </a:pPr>
            <a:r>
              <a:rPr lang="en-US" dirty="0">
                <a:ea typeface="ＭＳ Ｐゴシック" pitchFamily="34" charset="-128"/>
              </a:rPr>
              <a:t>Voting:</a:t>
            </a:r>
          </a:p>
          <a:p>
            <a:pPr>
              <a:lnSpc>
                <a:spcPct val="110000"/>
              </a:lnSpc>
              <a:spcBef>
                <a:spcPts val="0"/>
              </a:spcBef>
            </a:pPr>
            <a:r>
              <a:rPr lang="en-US" b="1" i="1" dirty="0">
                <a:ea typeface="ＭＳ Ｐゴシック" pitchFamily="34" charset="-128"/>
              </a:rPr>
              <a:t>Charles Rubenstein, Chair</a:t>
            </a:r>
            <a:r>
              <a:rPr lang="en-US" dirty="0">
                <a:ea typeface="ＭＳ Ｐゴシック" pitchFamily="34" charset="-128"/>
              </a:rPr>
              <a:t> (c.rubenstein@ieee.org)</a:t>
            </a:r>
          </a:p>
          <a:p>
            <a:pPr>
              <a:lnSpc>
                <a:spcPct val="110000"/>
              </a:lnSpc>
              <a:spcBef>
                <a:spcPts val="0"/>
              </a:spcBef>
            </a:pPr>
            <a:r>
              <a:rPr lang="en-US" b="1" i="1" dirty="0"/>
              <a:t> Steve Bourg,	Dave Green, Felicia Harlow, </a:t>
            </a:r>
          </a:p>
          <a:p>
            <a:pPr marL="0" indent="0">
              <a:lnSpc>
                <a:spcPct val="110000"/>
              </a:lnSpc>
              <a:spcBef>
                <a:spcPts val="0"/>
              </a:spcBef>
              <a:buNone/>
            </a:pPr>
            <a:r>
              <a:rPr lang="en-US" b="1" i="1" dirty="0"/>
              <a:t>	Ed Perkins, Scott </a:t>
            </a:r>
            <a:r>
              <a:rPr lang="en-US" b="1" i="1" dirty="0" err="1"/>
              <a:t>Tomassuro</a:t>
            </a:r>
            <a:r>
              <a:rPr lang="en-US" b="1" i="1" dirty="0">
                <a:solidFill>
                  <a:srgbClr val="FF0000"/>
                </a:solidFill>
              </a:rPr>
              <a:t>*</a:t>
            </a:r>
            <a:r>
              <a:rPr lang="en-US" b="1" i="1" dirty="0"/>
              <a:t> </a:t>
            </a:r>
          </a:p>
          <a:p>
            <a:pPr marL="0" indent="0">
              <a:lnSpc>
                <a:spcPct val="110000"/>
              </a:lnSpc>
              <a:spcBef>
                <a:spcPts val="0"/>
              </a:spcBef>
              <a:buNone/>
            </a:pPr>
            <a:r>
              <a:rPr lang="en-US" b="1" i="1" dirty="0"/>
              <a:t>	Tom Coughlin</a:t>
            </a:r>
            <a:r>
              <a:rPr lang="en-US" b="1" i="1" dirty="0">
                <a:solidFill>
                  <a:srgbClr val="FF0000"/>
                </a:solidFill>
              </a:rPr>
              <a:t>**</a:t>
            </a:r>
            <a:r>
              <a:rPr lang="en-US" b="1" i="1" dirty="0"/>
              <a:t> </a:t>
            </a:r>
            <a:r>
              <a:rPr lang="en-US" i="1" dirty="0"/>
              <a:t>(VP Prof Activities)</a:t>
            </a:r>
          </a:p>
          <a:p>
            <a:pPr marL="0" indent="0">
              <a:lnSpc>
                <a:spcPct val="110000"/>
              </a:lnSpc>
              <a:spcBef>
                <a:spcPts val="0"/>
              </a:spcBef>
              <a:buNone/>
            </a:pPr>
            <a:r>
              <a:rPr lang="en-US" b="1" i="1" dirty="0"/>
              <a:t>	Roger </a:t>
            </a:r>
            <a:r>
              <a:rPr lang="en-US" b="1" i="1" dirty="0" err="1"/>
              <a:t>Fujii</a:t>
            </a:r>
            <a:r>
              <a:rPr lang="en-US" b="1" i="1" dirty="0">
                <a:solidFill>
                  <a:srgbClr val="FF0000"/>
                </a:solidFill>
              </a:rPr>
              <a:t>**</a:t>
            </a:r>
            <a:r>
              <a:rPr lang="en-US" b="1" i="1" dirty="0"/>
              <a:t> </a:t>
            </a:r>
            <a:r>
              <a:rPr lang="en-US" i="1" dirty="0"/>
              <a:t>(Technical Activities Representative)</a:t>
            </a:r>
          </a:p>
          <a:p>
            <a:pPr marL="0" indent="0">
              <a:lnSpc>
                <a:spcPct val="110000"/>
              </a:lnSpc>
              <a:spcBef>
                <a:spcPts val="0"/>
              </a:spcBef>
              <a:buNone/>
            </a:pPr>
            <a:endParaRPr lang="en-US" sz="800" dirty="0">
              <a:ea typeface="ＭＳ Ｐゴシック" pitchFamily="34" charset="-128"/>
            </a:endParaRPr>
          </a:p>
          <a:p>
            <a:pPr marL="0" indent="0">
              <a:spcBef>
                <a:spcPts val="0"/>
              </a:spcBef>
              <a:buNone/>
            </a:pPr>
            <a:r>
              <a:rPr lang="en-US" dirty="0">
                <a:ea typeface="ＭＳ Ｐゴシック" pitchFamily="34" charset="-128"/>
              </a:rPr>
              <a:t>Non-Voting:</a:t>
            </a:r>
          </a:p>
          <a:p>
            <a:pPr>
              <a:spcBef>
                <a:spcPts val="0"/>
              </a:spcBef>
            </a:pPr>
            <a:r>
              <a:rPr lang="en-US" dirty="0">
                <a:ea typeface="ＭＳ Ｐゴシック" pitchFamily="34" charset="-128"/>
              </a:rPr>
              <a:t>The six (6) Regional Conference Coordinators</a:t>
            </a:r>
            <a:r>
              <a:rPr lang="en-US" b="1" i="1" dirty="0">
                <a:solidFill>
                  <a:srgbClr val="FF0000"/>
                </a:solidFill>
              </a:rPr>
              <a:t>**</a:t>
            </a:r>
            <a:r>
              <a:rPr lang="en-US" dirty="0">
                <a:ea typeface="ＭＳ Ｐゴシック" pitchFamily="34" charset="-128"/>
              </a:rPr>
              <a:t>:</a:t>
            </a:r>
          </a:p>
          <a:p>
            <a:pPr marL="0" indent="0">
              <a:spcBef>
                <a:spcPts val="0"/>
              </a:spcBef>
              <a:buNone/>
            </a:pPr>
            <a:r>
              <a:rPr lang="en-US" sz="2000" dirty="0"/>
              <a:t>	R1: </a:t>
            </a:r>
            <a:r>
              <a:rPr lang="en-US" sz="2000" b="1" i="1" dirty="0"/>
              <a:t>Charles Rubenstein </a:t>
            </a:r>
            <a:r>
              <a:rPr lang="en-US" sz="2000" dirty="0"/>
              <a:t>	R2: </a:t>
            </a:r>
            <a:r>
              <a:rPr lang="en-US" sz="2000" b="1" i="1" dirty="0"/>
              <a:t>Felicia Harlow</a:t>
            </a:r>
          </a:p>
          <a:p>
            <a:pPr marL="0" indent="0">
              <a:spcBef>
                <a:spcPts val="0"/>
              </a:spcBef>
              <a:buNone/>
            </a:pPr>
            <a:r>
              <a:rPr lang="en-US" sz="2000" dirty="0"/>
              <a:t>	R3: </a:t>
            </a:r>
            <a:r>
              <a:rPr lang="en-US" sz="2000" b="1" i="1" dirty="0"/>
              <a:t>Sean Haynes</a:t>
            </a:r>
            <a:r>
              <a:rPr lang="en-US" sz="2000" dirty="0"/>
              <a:t>	  		R4: </a:t>
            </a:r>
            <a:r>
              <a:rPr lang="en-US" sz="2000" b="1" i="1" dirty="0"/>
              <a:t>Dave Koehler &amp; Russ Meier</a:t>
            </a:r>
          </a:p>
          <a:p>
            <a:pPr marL="0" indent="0">
              <a:spcBef>
                <a:spcPts val="0"/>
              </a:spcBef>
              <a:buNone/>
            </a:pPr>
            <a:r>
              <a:rPr lang="en-US" sz="2000" dirty="0"/>
              <a:t>	R5: </a:t>
            </a:r>
            <a:r>
              <a:rPr lang="en-US" sz="2000" b="1" i="1" dirty="0"/>
              <a:t>Mike </a:t>
            </a:r>
            <a:r>
              <a:rPr lang="en-US" sz="2000" b="1" i="1" dirty="0" err="1"/>
              <a:t>Siok</a:t>
            </a:r>
            <a:r>
              <a:rPr lang="en-US" sz="2000" dirty="0"/>
              <a:t>				R6: </a:t>
            </a:r>
            <a:r>
              <a:rPr lang="en-US" sz="2000" b="1" i="1" dirty="0"/>
              <a:t>Mike Andrews</a:t>
            </a:r>
          </a:p>
          <a:p>
            <a:r>
              <a:rPr lang="en-US" dirty="0">
                <a:ea typeface="ＭＳ Ｐゴシック" pitchFamily="34" charset="-128"/>
              </a:rPr>
              <a:t>Chair/Reps of FCS and TCS conferences</a:t>
            </a:r>
          </a:p>
        </p:txBody>
      </p:sp>
      <p:sp>
        <p:nvSpPr>
          <p:cNvPr id="2" name="Rectangle 1"/>
          <p:cNvSpPr/>
          <p:nvPr/>
        </p:nvSpPr>
        <p:spPr>
          <a:xfrm>
            <a:off x="2934893" y="6212387"/>
            <a:ext cx="3488455" cy="646331"/>
          </a:xfrm>
          <a:prstGeom prst="rect">
            <a:avLst/>
          </a:prstGeom>
        </p:spPr>
        <p:txBody>
          <a:bodyPr wrap="none">
            <a:spAutoFit/>
          </a:bodyPr>
          <a:lstStyle/>
          <a:p>
            <a:pPr marL="0" indent="0">
              <a:spcBef>
                <a:spcPts val="0"/>
              </a:spcBef>
              <a:buNone/>
            </a:pPr>
            <a:r>
              <a:rPr lang="en-US" b="1" i="1" dirty="0">
                <a:solidFill>
                  <a:srgbClr val="FF0000"/>
                </a:solidFill>
              </a:rPr>
              <a:t>* Re: Virtual Conferences</a:t>
            </a:r>
          </a:p>
          <a:p>
            <a:pPr marL="0" indent="0">
              <a:spcBef>
                <a:spcPts val="0"/>
              </a:spcBef>
              <a:buNone/>
            </a:pPr>
            <a:r>
              <a:rPr lang="en-US" b="1" i="1" dirty="0">
                <a:solidFill>
                  <a:srgbClr val="FF0000"/>
                </a:solidFill>
              </a:rPr>
              <a:t>** Ex-Officio </a:t>
            </a:r>
          </a:p>
        </p:txBody>
      </p:sp>
    </p:spTree>
    <p:extLst>
      <p:ext uri="{BB962C8B-B14F-4D97-AF65-F5344CB8AC3E}">
        <p14:creationId xmlns:p14="http://schemas.microsoft.com/office/powerpoint/2010/main" val="92866438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dirty="0"/>
              <a:t>IEEE-USA 2016 Conference Portfolio</a:t>
            </a:r>
          </a:p>
        </p:txBody>
      </p:sp>
      <p:sp>
        <p:nvSpPr>
          <p:cNvPr id="4" name="Content Placeholder 3"/>
          <p:cNvSpPr>
            <a:spLocks noGrp="1"/>
          </p:cNvSpPr>
          <p:nvPr>
            <p:ph sz="quarter" idx="14"/>
          </p:nvPr>
        </p:nvSpPr>
        <p:spPr>
          <a:xfrm>
            <a:off x="365125" y="1777835"/>
            <a:ext cx="4281191" cy="4389120"/>
          </a:xfrm>
        </p:spPr>
        <p:txBody>
          <a:bodyPr/>
          <a:lstStyle/>
          <a:p>
            <a:pPr marL="0" lvl="0" indent="0">
              <a:buNone/>
            </a:pPr>
            <a:r>
              <a:rPr lang="en-US" sz="2800" b="1" dirty="0"/>
              <a:t>FINANCIAL </a:t>
            </a:r>
            <a:r>
              <a:rPr lang="en-US" sz="1800" b="1" dirty="0">
                <a:sym typeface="Wingdings" pitchFamily="2" charset="2"/>
              </a:rPr>
              <a:t>(FCS)</a:t>
            </a:r>
            <a:endParaRPr lang="en-US" sz="1800" b="1" dirty="0"/>
          </a:p>
          <a:p>
            <a:pPr lvl="0">
              <a:spcBef>
                <a:spcPts val="0"/>
              </a:spcBef>
            </a:pPr>
            <a:r>
              <a:rPr lang="en-US" sz="1800" b="1" dirty="0" err="1"/>
              <a:t>GreenTech</a:t>
            </a:r>
            <a:r>
              <a:rPr lang="en-US" sz="1800" b="1" dirty="0"/>
              <a:t> (</a:t>
            </a:r>
            <a:r>
              <a:rPr lang="en-US" sz="1800" b="1" dirty="0">
                <a:solidFill>
                  <a:srgbClr val="FF0000"/>
                </a:solidFill>
              </a:rPr>
              <a:t>R5</a:t>
            </a:r>
            <a:r>
              <a:rPr lang="en-US" sz="1800" b="1" dirty="0"/>
              <a:t>)</a:t>
            </a:r>
          </a:p>
          <a:p>
            <a:pPr lvl="0">
              <a:spcBef>
                <a:spcPts val="0"/>
              </a:spcBef>
            </a:pPr>
            <a:r>
              <a:rPr lang="en-US" sz="1800" b="1" dirty="0" err="1"/>
              <a:t>SusTech</a:t>
            </a:r>
            <a:r>
              <a:rPr lang="en-US" sz="1800" b="1" dirty="0"/>
              <a:t> (</a:t>
            </a:r>
            <a:r>
              <a:rPr lang="en-US" sz="1800" b="1" dirty="0">
                <a:solidFill>
                  <a:srgbClr val="FF0000"/>
                </a:solidFill>
              </a:rPr>
              <a:t>R6</a:t>
            </a:r>
            <a:r>
              <a:rPr lang="en-US" sz="1800" b="1" dirty="0"/>
              <a:t>)</a:t>
            </a:r>
          </a:p>
          <a:p>
            <a:pPr lvl="0">
              <a:spcBef>
                <a:spcPts val="0"/>
              </a:spcBef>
            </a:pPr>
            <a:r>
              <a:rPr lang="en-US" sz="1800" b="1" dirty="0"/>
              <a:t>WiSEE</a:t>
            </a:r>
          </a:p>
          <a:p>
            <a:pPr lvl="0">
              <a:spcBef>
                <a:spcPts val="0"/>
              </a:spcBef>
            </a:pPr>
            <a:r>
              <a:rPr lang="en-US" sz="1800" b="1" dirty="0"/>
              <a:t>ETHICS</a:t>
            </a:r>
          </a:p>
          <a:p>
            <a:pPr lvl="0">
              <a:spcBef>
                <a:spcPts val="0"/>
              </a:spcBef>
            </a:pPr>
            <a:r>
              <a:rPr lang="en-US" sz="1800" b="1" dirty="0"/>
              <a:t>Future Leaders Forum</a:t>
            </a:r>
          </a:p>
          <a:p>
            <a:pPr lvl="0">
              <a:spcBef>
                <a:spcPts val="0"/>
              </a:spcBef>
            </a:pPr>
            <a:r>
              <a:rPr lang="en-US" sz="1800" b="1" dirty="0"/>
              <a:t>WIE Summit East (</a:t>
            </a:r>
            <a:r>
              <a:rPr lang="en-US" sz="1800" b="1" dirty="0">
                <a:solidFill>
                  <a:srgbClr val="FF0000"/>
                </a:solidFill>
              </a:rPr>
              <a:t>R1/R2</a:t>
            </a:r>
            <a:r>
              <a:rPr lang="en-US" sz="1800" b="1" dirty="0"/>
              <a:t>)</a:t>
            </a:r>
          </a:p>
          <a:p>
            <a:pPr lvl="0">
              <a:spcBef>
                <a:spcPts val="0"/>
              </a:spcBef>
            </a:pPr>
            <a:r>
              <a:rPr lang="en-US" sz="1800" b="1" dirty="0"/>
              <a:t>Signal </a:t>
            </a:r>
            <a:r>
              <a:rPr lang="en-US" sz="1800" b="1" dirty="0" err="1"/>
              <a:t>Proc</a:t>
            </a:r>
            <a:r>
              <a:rPr lang="en-US" sz="1800" b="1" dirty="0"/>
              <a:t> Med/Bio</a:t>
            </a:r>
          </a:p>
        </p:txBody>
      </p:sp>
      <p:sp>
        <p:nvSpPr>
          <p:cNvPr id="9" name="Content Placeholder 3"/>
          <p:cNvSpPr txBox="1">
            <a:spLocks/>
          </p:cNvSpPr>
          <p:nvPr/>
        </p:nvSpPr>
        <p:spPr bwMode="auto">
          <a:xfrm>
            <a:off x="4226807" y="1750852"/>
            <a:ext cx="4281191" cy="190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800" b="1" dirty="0"/>
              <a:t>TECHNICAL</a:t>
            </a:r>
            <a:r>
              <a:rPr lang="en-US" sz="1800" dirty="0"/>
              <a:t> </a:t>
            </a:r>
            <a:r>
              <a:rPr lang="en-US" sz="1800" b="1" dirty="0">
                <a:sym typeface="Wingdings" pitchFamily="2" charset="2"/>
              </a:rPr>
              <a:t>(TCS)</a:t>
            </a:r>
            <a:endParaRPr lang="en-US" sz="1800" dirty="0"/>
          </a:p>
          <a:p>
            <a:pPr>
              <a:spcBef>
                <a:spcPts val="0"/>
              </a:spcBef>
            </a:pPr>
            <a:r>
              <a:rPr lang="en-US" sz="1800" b="1" dirty="0"/>
              <a:t>HST</a:t>
            </a:r>
          </a:p>
          <a:p>
            <a:pPr>
              <a:spcBef>
                <a:spcPts val="0"/>
              </a:spcBef>
            </a:pPr>
            <a:r>
              <a:rPr lang="en-US" sz="1800" b="1" dirty="0"/>
              <a:t>PES IGST</a:t>
            </a:r>
          </a:p>
          <a:p>
            <a:pPr>
              <a:spcBef>
                <a:spcPts val="0"/>
              </a:spcBef>
            </a:pPr>
            <a:r>
              <a:rPr lang="en-US" sz="1800" b="1" dirty="0"/>
              <a:t>PES General Meeting</a:t>
            </a:r>
          </a:p>
          <a:p>
            <a:pPr>
              <a:spcBef>
                <a:spcPts val="0"/>
              </a:spcBef>
            </a:pPr>
            <a:r>
              <a:rPr lang="en-US" sz="1800" b="1" dirty="0"/>
              <a:t>GHTC</a:t>
            </a:r>
          </a:p>
          <a:p>
            <a:pPr>
              <a:spcBef>
                <a:spcPts val="0"/>
              </a:spcBef>
            </a:pPr>
            <a:r>
              <a:rPr lang="en-US" sz="1800" b="1" dirty="0"/>
              <a:t>Photovoltaic</a:t>
            </a:r>
          </a:p>
        </p:txBody>
      </p:sp>
      <p:sp>
        <p:nvSpPr>
          <p:cNvPr id="10" name="Content Placeholder 3"/>
          <p:cNvSpPr txBox="1">
            <a:spLocks/>
          </p:cNvSpPr>
          <p:nvPr/>
        </p:nvSpPr>
        <p:spPr bwMode="auto">
          <a:xfrm>
            <a:off x="4226807" y="3885453"/>
            <a:ext cx="4765009" cy="190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2800" b="1" dirty="0"/>
              <a:t>BOOTH PRESENCE</a:t>
            </a:r>
            <a:r>
              <a:rPr lang="en-US" sz="1600" dirty="0"/>
              <a:t>:</a:t>
            </a:r>
          </a:p>
          <a:p>
            <a:pPr>
              <a:spcBef>
                <a:spcPts val="0"/>
              </a:spcBef>
            </a:pPr>
            <a:r>
              <a:rPr lang="en-US" sz="1800" b="1" dirty="0"/>
              <a:t>Discover Engineering Family Day </a:t>
            </a:r>
          </a:p>
          <a:p>
            <a:pPr>
              <a:spcBef>
                <a:spcPts val="0"/>
              </a:spcBef>
            </a:pPr>
            <a:r>
              <a:rPr lang="en-US" sz="1800" b="1" dirty="0"/>
              <a:t>Prof </a:t>
            </a:r>
            <a:r>
              <a:rPr lang="en-US" sz="1800" b="1" dirty="0" err="1"/>
              <a:t>Comm</a:t>
            </a:r>
            <a:r>
              <a:rPr lang="en-US" sz="1800" b="1" dirty="0"/>
              <a:t> Conference</a:t>
            </a:r>
          </a:p>
          <a:p>
            <a:pPr>
              <a:spcBef>
                <a:spcPts val="0"/>
              </a:spcBef>
            </a:pPr>
            <a:r>
              <a:rPr lang="en-US" sz="1800" b="1" dirty="0"/>
              <a:t>World Maker Faire NY (</a:t>
            </a:r>
            <a:r>
              <a:rPr lang="en-US" sz="1800" b="1" dirty="0">
                <a:solidFill>
                  <a:srgbClr val="FF0000"/>
                </a:solidFill>
              </a:rPr>
              <a:t>R1</a:t>
            </a:r>
            <a:r>
              <a:rPr lang="en-US" sz="1800" b="1" dirty="0"/>
              <a:t>)</a:t>
            </a:r>
          </a:p>
          <a:p>
            <a:pPr>
              <a:spcBef>
                <a:spcPts val="0"/>
              </a:spcBef>
            </a:pPr>
            <a:r>
              <a:rPr lang="en-US" sz="1800" b="1" dirty="0"/>
              <a:t>SoutheastCon (</a:t>
            </a:r>
            <a:r>
              <a:rPr lang="en-US" sz="1800" b="1" dirty="0">
                <a:solidFill>
                  <a:srgbClr val="FF0000"/>
                </a:solidFill>
              </a:rPr>
              <a:t>R3</a:t>
            </a:r>
            <a:r>
              <a:rPr lang="en-US" sz="1800" b="1" dirty="0"/>
              <a:t>)</a:t>
            </a:r>
          </a:p>
        </p:txBody>
      </p:sp>
    </p:spTree>
    <p:extLst>
      <p:ext uri="{BB962C8B-B14F-4D97-AF65-F5344CB8AC3E}">
        <p14:creationId xmlns:p14="http://schemas.microsoft.com/office/powerpoint/2010/main" val="2010383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IEEE-USA Conference Calendar </a:t>
            </a:r>
            <a:r>
              <a:rPr lang="en-US" b="0" i="1" dirty="0"/>
              <a:t>with link to </a:t>
            </a:r>
            <a:r>
              <a:rPr lang="en-US" dirty="0"/>
              <a:t>IEEE-USA ConferenceBrief</a:t>
            </a:r>
          </a:p>
        </p:txBody>
      </p:sp>
      <p:sp>
        <p:nvSpPr>
          <p:cNvPr id="5" name="TextBox 4"/>
          <p:cNvSpPr txBox="1"/>
          <p:nvPr/>
        </p:nvSpPr>
        <p:spPr>
          <a:xfrm>
            <a:off x="1918740" y="6216843"/>
            <a:ext cx="5381469" cy="369332"/>
          </a:xfrm>
          <a:prstGeom prst="rect">
            <a:avLst/>
          </a:prstGeom>
          <a:noFill/>
        </p:spPr>
        <p:txBody>
          <a:bodyPr wrap="square" rtlCol="0">
            <a:spAutoFit/>
          </a:bodyPr>
          <a:lstStyle/>
          <a:p>
            <a:pPr algn="ctr"/>
            <a:r>
              <a:rPr lang="en-US" b="1" dirty="0">
                <a:latin typeface="+mj-lt"/>
                <a:hlinkClick r:id="rId2"/>
              </a:rPr>
              <a:t>http://ieeeusa.org/conferences</a:t>
            </a:r>
            <a:endParaRPr lang="en-US" b="1"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875" y="1339731"/>
            <a:ext cx="6019395" cy="4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9356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7-25 at 10.58.38 AM.png"/>
          <p:cNvPicPr>
            <a:picLocks noChangeAspect="1"/>
          </p:cNvPicPr>
          <p:nvPr/>
        </p:nvPicPr>
        <p:blipFill rotWithShape="1">
          <a:blip r:embed="rId2">
            <a:extLst>
              <a:ext uri="{28A0092B-C50C-407E-A947-70E740481C1C}">
                <a14:useLocalDpi xmlns:a14="http://schemas.microsoft.com/office/drawing/2010/main" val="0"/>
              </a:ext>
            </a:extLst>
          </a:blip>
          <a:srcRect b="25690"/>
          <a:stretch/>
        </p:blipFill>
        <p:spPr>
          <a:xfrm>
            <a:off x="158976" y="1598012"/>
            <a:ext cx="4877141" cy="4131826"/>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65124" y="134938"/>
            <a:ext cx="8687435" cy="1076325"/>
          </a:xfrm>
        </p:spPr>
        <p:txBody>
          <a:bodyPr/>
          <a:lstStyle/>
          <a:p>
            <a:r>
              <a:rPr lang="en-US" sz="2800" dirty="0"/>
              <a:t>WEBINARS: Other Convening Options for Members, Student &amp; Young Professionals</a:t>
            </a:r>
          </a:p>
        </p:txBody>
      </p:sp>
      <p:sp>
        <p:nvSpPr>
          <p:cNvPr id="5" name="TextBox 4"/>
          <p:cNvSpPr txBox="1"/>
          <p:nvPr/>
        </p:nvSpPr>
        <p:spPr>
          <a:xfrm>
            <a:off x="2820508" y="6234260"/>
            <a:ext cx="3776665" cy="369332"/>
          </a:xfrm>
          <a:prstGeom prst="rect">
            <a:avLst/>
          </a:prstGeom>
          <a:noFill/>
        </p:spPr>
        <p:txBody>
          <a:bodyPr wrap="square" rtlCol="0">
            <a:spAutoFit/>
          </a:bodyPr>
          <a:lstStyle/>
          <a:p>
            <a:r>
              <a:rPr lang="en-US" dirty="0">
                <a:ea typeface="ＭＳ Ｐゴシック" pitchFamily="34" charset="-128"/>
              </a:rPr>
              <a:t>ieeeusa.org/careers/webinars</a:t>
            </a:r>
            <a:endParaRPr lang="en-US" dirty="0"/>
          </a:p>
        </p:txBody>
      </p:sp>
      <p:sp>
        <p:nvSpPr>
          <p:cNvPr id="7" name="Content Placeholder 2"/>
          <p:cNvSpPr txBox="1">
            <a:spLocks/>
          </p:cNvSpPr>
          <p:nvPr/>
        </p:nvSpPr>
        <p:spPr>
          <a:xfrm>
            <a:off x="5036117" y="1598012"/>
            <a:ext cx="4231037" cy="4618831"/>
          </a:xfrm>
          <a:prstGeom prst="rect">
            <a:avLst/>
          </a:prstGeom>
        </p:spPr>
        <p:txBody>
          <a:bodyPr>
            <a:normAutofit fontScale="85000" lnSpcReduction="20000"/>
          </a:bodyPr>
          <a:lstStyle>
            <a:lvl1pPr marL="346075" indent="-346075" algn="l" defTabSz="457200" rtl="0" eaLnBrk="1" fontAlgn="base" hangingPunct="1">
              <a:spcBef>
                <a:spcPts val="1800"/>
              </a:spcBef>
              <a:spcAft>
                <a:spcPct val="0"/>
              </a:spcAft>
              <a:buSzPct val="135000"/>
              <a:buBlip>
                <a:blip r:embed="rId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How to Win in a Competitive Job Market </a:t>
            </a:r>
          </a:p>
          <a:p>
            <a:r>
              <a:rPr lang="en-US" b="1" dirty="0"/>
              <a:t>Interviewing Types and Preparation </a:t>
            </a:r>
          </a:p>
          <a:p>
            <a:r>
              <a:rPr lang="en-US" b="1" dirty="0"/>
              <a:t>Finding a Job that Fits Skills and Interests </a:t>
            </a:r>
          </a:p>
          <a:p>
            <a:r>
              <a:rPr lang="en-US" b="1" dirty="0"/>
              <a:t>Consulting 101 </a:t>
            </a:r>
          </a:p>
          <a:p>
            <a:r>
              <a:rPr lang="en-US" b="1" dirty="0"/>
              <a:t>Mentoring: Your Career's Competitive Advantage</a:t>
            </a:r>
          </a:p>
          <a:p>
            <a:r>
              <a:rPr lang="en-US" b="1" dirty="0"/>
              <a:t>Exploring Career Options</a:t>
            </a:r>
          </a:p>
          <a:p>
            <a:r>
              <a:rPr lang="en-US" b="1" dirty="0"/>
              <a:t>Networking Solutions for Career Success</a:t>
            </a:r>
          </a:p>
        </p:txBody>
      </p:sp>
    </p:spTree>
    <p:extLst>
      <p:ext uri="{BB962C8B-B14F-4D97-AF65-F5344CB8AC3E}">
        <p14:creationId xmlns:p14="http://schemas.microsoft.com/office/powerpoint/2010/main" val="285105575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eeeusa.org/include/common/header/s-pac-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591" y="1100634"/>
            <a:ext cx="5572125" cy="6667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365125" y="367553"/>
            <a:ext cx="8326438" cy="843710"/>
          </a:xfrm>
        </p:spPr>
        <p:txBody>
          <a:bodyPr/>
          <a:lstStyle/>
          <a:p>
            <a:pPr lvl="0"/>
            <a:r>
              <a:rPr lang="en-US" dirty="0"/>
              <a:t>Student Professional Activities (</a:t>
            </a:r>
            <a:r>
              <a:rPr lang="en-US" dirty="0" err="1"/>
              <a:t>SPA|x</a:t>
            </a:r>
            <a:r>
              <a:rPr lang="en-US" dirty="0"/>
              <a:t>) and Future Leaders Forum</a:t>
            </a:r>
            <a:br>
              <a:rPr lang="en-US" dirty="0"/>
            </a:br>
            <a:endParaRPr lang="en-US" dirty="0"/>
          </a:p>
        </p:txBody>
      </p:sp>
      <p:sp>
        <p:nvSpPr>
          <p:cNvPr id="9" name="Content Placeholder 4"/>
          <p:cNvSpPr>
            <a:spLocks noGrp="1"/>
          </p:cNvSpPr>
          <p:nvPr>
            <p:ph sz="quarter" idx="4294967295"/>
          </p:nvPr>
        </p:nvSpPr>
        <p:spPr>
          <a:xfrm>
            <a:off x="5247012" y="2910841"/>
            <a:ext cx="3538848" cy="3379986"/>
          </a:xfrm>
          <a:prstGeom prst="rect">
            <a:avLst/>
          </a:prstGeom>
        </p:spPr>
        <p:txBody>
          <a:bodyPr/>
          <a:lstStyle/>
          <a:p>
            <a:pPr>
              <a:spcBef>
                <a:spcPts val="1200"/>
              </a:spcBef>
            </a:pPr>
            <a:r>
              <a:rPr lang="en-US" sz="2800" b="1" dirty="0"/>
              <a:t>2018 Future Leaders Forum</a:t>
            </a:r>
          </a:p>
          <a:p>
            <a:pPr>
              <a:spcBef>
                <a:spcPts val="1200"/>
              </a:spcBef>
            </a:pPr>
            <a:r>
              <a:rPr lang="en-US" sz="2000" dirty="0"/>
              <a:t>July 2018</a:t>
            </a:r>
          </a:p>
          <a:p>
            <a:pPr>
              <a:spcBef>
                <a:spcPts val="1200"/>
              </a:spcBef>
            </a:pPr>
            <a:r>
              <a:rPr lang="en-US" sz="2000" dirty="0"/>
              <a:t>Austin, TX</a:t>
            </a:r>
          </a:p>
          <a:p>
            <a:pPr>
              <a:spcBef>
                <a:spcPts val="1200"/>
              </a:spcBef>
            </a:pPr>
            <a:r>
              <a:rPr lang="en-US" sz="2000" dirty="0"/>
              <a:t>Students, Young Professionals, Industry</a:t>
            </a:r>
          </a:p>
          <a:p>
            <a:pPr>
              <a:spcBef>
                <a:spcPts val="1200"/>
              </a:spcBef>
            </a:pPr>
            <a:r>
              <a:rPr lang="en-US" sz="2000" i="1" dirty="0"/>
              <a:t>Professional, Technical, Career Fair, K-12 STEM</a:t>
            </a:r>
          </a:p>
        </p:txBody>
      </p:sp>
      <p:pic>
        <p:nvPicPr>
          <p:cNvPr id="11" name="Picture 10" descr="Welcome-2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 y="2910840"/>
            <a:ext cx="4461165" cy="3278188"/>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2" name="Rectangle 1"/>
          <p:cNvSpPr/>
          <p:nvPr/>
        </p:nvSpPr>
        <p:spPr>
          <a:xfrm>
            <a:off x="329971" y="1729131"/>
            <a:ext cx="8732520" cy="461665"/>
          </a:xfrm>
          <a:prstGeom prst="rect">
            <a:avLst/>
          </a:prstGeom>
        </p:spPr>
        <p:txBody>
          <a:bodyPr wrap="square">
            <a:spAutoFit/>
          </a:bodyPr>
          <a:lstStyle/>
          <a:p>
            <a:r>
              <a:rPr lang="en-US" sz="2400" b="1" i="1" dirty="0"/>
              <a:t>http://ieeeusa.org/volunteers/committees/spax</a:t>
            </a:r>
            <a:endParaRPr lang="en-US" sz="2400" i="1" dirty="0"/>
          </a:p>
        </p:txBody>
      </p:sp>
    </p:spTree>
    <p:extLst>
      <p:ext uri="{BB962C8B-B14F-4D97-AF65-F5344CB8AC3E}">
        <p14:creationId xmlns:p14="http://schemas.microsoft.com/office/powerpoint/2010/main" val="297227101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125" y="261257"/>
            <a:ext cx="8326438" cy="950006"/>
          </a:xfrm>
        </p:spPr>
        <p:txBody>
          <a:bodyPr/>
          <a:lstStyle/>
          <a:p>
            <a:pPr lvl="0"/>
            <a:r>
              <a:rPr lang="en-US" dirty="0"/>
              <a:t>An IEEE-USA Conference Proposal </a:t>
            </a:r>
            <a:br>
              <a:rPr lang="en-US" dirty="0"/>
            </a:br>
            <a:endParaRPr lang="en-US" dirty="0"/>
          </a:p>
        </p:txBody>
      </p:sp>
      <p:sp>
        <p:nvSpPr>
          <p:cNvPr id="9" name="Content Placeholder 4"/>
          <p:cNvSpPr>
            <a:spLocks noGrp="1"/>
          </p:cNvSpPr>
          <p:nvPr>
            <p:ph sz="quarter" idx="4294967295"/>
          </p:nvPr>
        </p:nvSpPr>
        <p:spPr>
          <a:xfrm>
            <a:off x="365125" y="2455817"/>
            <a:ext cx="8315597" cy="2952206"/>
          </a:xfrm>
          <a:prstGeom prst="rect">
            <a:avLst/>
          </a:prstGeom>
        </p:spPr>
        <p:txBody>
          <a:bodyPr/>
          <a:lstStyle/>
          <a:p>
            <a:pPr marL="0" indent="0">
              <a:spcBef>
                <a:spcPts val="1200"/>
              </a:spcBef>
              <a:buNone/>
            </a:pPr>
            <a:r>
              <a:rPr lang="en-US" sz="2800" b="1" dirty="0">
                <a:effectLst>
                  <a:outerShdw blurRad="38100" dist="38100" dir="2700000" algn="tl">
                    <a:srgbClr val="000000">
                      <a:alpha val="43137"/>
                    </a:srgbClr>
                  </a:outerShdw>
                </a:effectLst>
              </a:rPr>
              <a:t>What about a</a:t>
            </a:r>
          </a:p>
          <a:p>
            <a:pPr marL="0" indent="0">
              <a:spcBef>
                <a:spcPts val="1200"/>
              </a:spcBef>
              <a:buNone/>
            </a:pPr>
            <a:r>
              <a:rPr lang="en-US" sz="2800" b="1" dirty="0">
                <a:effectLst>
                  <a:outerShdw blurRad="38100" dist="38100" dir="2700000" algn="tl">
                    <a:srgbClr val="000000">
                      <a:alpha val="43137"/>
                    </a:srgbClr>
                  </a:outerShdw>
                </a:effectLst>
              </a:rPr>
              <a:t>Jointly sponsored </a:t>
            </a:r>
          </a:p>
          <a:p>
            <a:pPr marL="0" indent="0">
              <a:spcBef>
                <a:spcPts val="1200"/>
              </a:spcBef>
              <a:buNone/>
            </a:pPr>
            <a:r>
              <a:rPr lang="en-US" sz="2800" b="1" dirty="0">
                <a:effectLst>
                  <a:outerShdw blurRad="38100" dist="38100" dir="2700000" algn="tl">
                    <a:srgbClr val="000000">
                      <a:alpha val="43137"/>
                    </a:srgbClr>
                  </a:outerShdw>
                </a:effectLst>
              </a:rPr>
              <a:t>IEEE-USA/Region</a:t>
            </a:r>
          </a:p>
          <a:p>
            <a:pPr marL="0" indent="0">
              <a:spcBef>
                <a:spcPts val="1200"/>
              </a:spcBef>
              <a:buNone/>
            </a:pPr>
            <a:r>
              <a:rPr lang="en-US" sz="2800" b="1" dirty="0">
                <a:effectLst>
                  <a:outerShdw blurRad="38100" dist="38100" dir="2700000" algn="tl">
                    <a:srgbClr val="000000">
                      <a:alpha val="43137"/>
                    </a:srgbClr>
                  </a:outerShdw>
                </a:effectLst>
              </a:rPr>
              <a:t>Conference </a:t>
            </a:r>
          </a:p>
          <a:p>
            <a:pPr marL="0" indent="0">
              <a:spcBef>
                <a:spcPts val="1200"/>
              </a:spcBef>
              <a:buNone/>
            </a:pPr>
            <a:r>
              <a:rPr lang="en-US" sz="2800" b="1" dirty="0">
                <a:effectLst>
                  <a:outerShdw blurRad="38100" dist="38100" dir="2700000" algn="tl">
                    <a:srgbClr val="000000">
                      <a:alpha val="43137"/>
                    </a:srgbClr>
                  </a:outerShdw>
                </a:effectLst>
              </a:rPr>
              <a:t>for </a:t>
            </a:r>
            <a:r>
              <a:rPr lang="en-US" sz="2800" b="1" i="1" dirty="0">
                <a:effectLst>
                  <a:outerShdw blurRad="38100" dist="38100" dir="2700000" algn="tl">
                    <a:srgbClr val="000000">
                      <a:alpha val="43137"/>
                    </a:srgbClr>
                  </a:outerShdw>
                </a:effectLst>
              </a:rPr>
              <a:t>YOUR </a:t>
            </a:r>
            <a:r>
              <a:rPr lang="en-US" sz="2800" b="1" dirty="0">
                <a:effectLst>
                  <a:outerShdw blurRad="38100" dist="38100" dir="2700000" algn="tl">
                    <a:srgbClr val="000000">
                      <a:alpha val="43137"/>
                    </a:srgbClr>
                  </a:outerShdw>
                </a:effectLst>
              </a:rPr>
              <a:t>Section!</a:t>
            </a:r>
          </a:p>
        </p:txBody>
      </p:sp>
      <p:pic>
        <p:nvPicPr>
          <p:cNvPr id="7" name="Picture 2" descr="http://ieeeusa.org/conferences/images/confere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995" y="1463039"/>
            <a:ext cx="4737521" cy="461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2555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ea typeface="ＭＳ Ｐゴシック" pitchFamily="34" charset="-128"/>
              </a:rPr>
              <a:t>IEEE-USA Conference Services</a:t>
            </a:r>
          </a:p>
        </p:txBody>
      </p:sp>
      <p:sp>
        <p:nvSpPr>
          <p:cNvPr id="18435" name="Content Placeholder 2"/>
          <p:cNvSpPr>
            <a:spLocks noGrp="1"/>
          </p:cNvSpPr>
          <p:nvPr>
            <p:ph sz="quarter" idx="14"/>
          </p:nvPr>
        </p:nvSpPr>
        <p:spPr>
          <a:xfrm>
            <a:off x="195943" y="1441342"/>
            <a:ext cx="8798155" cy="5233777"/>
          </a:xfrm>
        </p:spPr>
        <p:txBody>
          <a:bodyPr>
            <a:normAutofit fontScale="85000" lnSpcReduction="10000"/>
          </a:bodyPr>
          <a:lstStyle/>
          <a:p>
            <a:r>
              <a:rPr lang="en-US" dirty="0">
                <a:ea typeface="ＭＳ Ｐゴシック" pitchFamily="34" charset="-128"/>
              </a:rPr>
              <a:t>The mission of IEEE-USA Conferences Committee is to </a:t>
            </a:r>
            <a:r>
              <a:rPr lang="en-US" i="1" dirty="0">
                <a:ea typeface="ＭＳ Ｐゴシック" pitchFamily="34" charset="-128"/>
              </a:rPr>
              <a:t>implement conference programs specifically intended to serve and benefit the </a:t>
            </a:r>
            <a:r>
              <a:rPr lang="en-US" b="1" i="1" dirty="0">
                <a:ea typeface="ＭＳ Ｐゴシック" pitchFamily="34" charset="-128"/>
              </a:rPr>
              <a:t>members</a:t>
            </a:r>
            <a:r>
              <a:rPr lang="en-US" i="1" dirty="0">
                <a:ea typeface="ＭＳ Ｐゴシック" pitchFamily="34" charset="-128"/>
              </a:rPr>
              <a:t>, the </a:t>
            </a:r>
            <a:r>
              <a:rPr lang="en-US" b="1" i="1" dirty="0">
                <a:ea typeface="ＭＳ Ｐゴシック" pitchFamily="34" charset="-128"/>
              </a:rPr>
              <a:t>profession</a:t>
            </a:r>
            <a:r>
              <a:rPr lang="en-US" i="1" dirty="0">
                <a:ea typeface="ＭＳ Ｐゴシック" pitchFamily="34" charset="-128"/>
              </a:rPr>
              <a:t>, and the </a:t>
            </a:r>
            <a:r>
              <a:rPr lang="en-US" b="1" i="1" dirty="0">
                <a:ea typeface="ＭＳ Ｐゴシック" pitchFamily="34" charset="-128"/>
              </a:rPr>
              <a:t>public</a:t>
            </a:r>
            <a:r>
              <a:rPr lang="en-US" i="1" dirty="0">
                <a:ea typeface="ＭＳ Ｐゴシック" pitchFamily="34" charset="-128"/>
              </a:rPr>
              <a:t> in the United States and especially those in public policy areas</a:t>
            </a:r>
            <a:endParaRPr lang="en-US" i="1" u="sng" dirty="0">
              <a:ea typeface="ＭＳ Ｐゴシック" pitchFamily="34" charset="-128"/>
            </a:endParaRPr>
          </a:p>
          <a:p>
            <a:r>
              <a:rPr lang="en-US" i="1" dirty="0">
                <a:ea typeface="ＭＳ Ｐゴシック" pitchFamily="34" charset="-128"/>
              </a:rPr>
              <a:t>In meeting that charge, the IEEE-USA Conferences Committee works with regional and local Conference Organizers to develop new conferences and support existing Regional Conferences as financial (FCS) or technical (TCS) co-sponsors</a:t>
            </a:r>
          </a:p>
          <a:p>
            <a:endParaRPr lang="en-US" i="1" dirty="0">
              <a:ea typeface="ＭＳ Ｐゴシック" pitchFamily="34" charset="-128"/>
            </a:endParaRPr>
          </a:p>
          <a:p>
            <a:pPr>
              <a:spcBef>
                <a:spcPts val="0"/>
              </a:spcBef>
            </a:pPr>
            <a:r>
              <a:rPr lang="en-US" i="1" dirty="0">
                <a:ea typeface="ＭＳ Ｐゴシック" pitchFamily="34" charset="-128"/>
              </a:rPr>
              <a:t>See the IEEE-USA Value Proposition document at:</a:t>
            </a:r>
          </a:p>
          <a:p>
            <a:pPr marL="0" indent="0">
              <a:spcBef>
                <a:spcPts val="0"/>
              </a:spcBef>
              <a:buNone/>
            </a:pPr>
            <a:r>
              <a:rPr lang="en-US" i="1" dirty="0">
                <a:ea typeface="ＭＳ Ｐゴシック" pitchFamily="34" charset="-128"/>
              </a:rPr>
              <a:t>	</a:t>
            </a:r>
            <a:r>
              <a:rPr lang="en-US" sz="2800" b="1" i="1" dirty="0">
                <a:solidFill>
                  <a:srgbClr val="FF0000"/>
                </a:solidFill>
                <a:ea typeface="ＭＳ Ｐゴシック" pitchFamily="34" charset="-128"/>
              </a:rPr>
              <a:t>http://ieeeusa.org/conferences/services.pdf</a:t>
            </a:r>
            <a:endParaRPr lang="en-US" b="1" i="1" dirty="0">
              <a:solidFill>
                <a:srgbClr val="FF0000"/>
              </a:solidFill>
              <a:ea typeface="ＭＳ Ｐゴシック" pitchFamily="34" charset="-128"/>
            </a:endParaRPr>
          </a:p>
          <a:p>
            <a:pPr>
              <a:spcBef>
                <a:spcPts val="0"/>
              </a:spcBef>
            </a:pPr>
            <a:endParaRPr lang="en-US" i="1" dirty="0">
              <a:ea typeface="ＭＳ Ｐゴシック" pitchFamily="34" charset="-128"/>
            </a:endParaRPr>
          </a:p>
          <a:p>
            <a:pPr>
              <a:spcBef>
                <a:spcPts val="0"/>
              </a:spcBef>
            </a:pPr>
            <a:r>
              <a:rPr lang="en-US" i="1" dirty="0">
                <a:ea typeface="ＭＳ Ｐゴシック" pitchFamily="34" charset="-128"/>
              </a:rPr>
              <a:t>For additional information, please contact Charles Rubenstein, Chair – IEEE-USA Conferences Committee:</a:t>
            </a:r>
          </a:p>
          <a:p>
            <a:pPr marL="0" indent="0">
              <a:spcBef>
                <a:spcPts val="0"/>
              </a:spcBef>
              <a:buNone/>
            </a:pPr>
            <a:r>
              <a:rPr lang="en-US" i="1" dirty="0">
                <a:ea typeface="ＭＳ Ｐゴシック" pitchFamily="34" charset="-128"/>
              </a:rPr>
              <a:t>						</a:t>
            </a:r>
            <a:r>
              <a:rPr lang="en-US" sz="2800" b="1" i="1" dirty="0">
                <a:solidFill>
                  <a:srgbClr val="FF0000"/>
                </a:solidFill>
                <a:ea typeface="ＭＳ Ｐゴシック" pitchFamily="34" charset="-128"/>
              </a:rPr>
              <a:t>c.rubenstein@ieee.org</a:t>
            </a:r>
            <a:endParaRPr lang="en-US" b="1" i="1" dirty="0">
              <a:solidFill>
                <a:srgbClr val="FF0000"/>
              </a:solidFill>
              <a:ea typeface="ＭＳ Ｐゴシック" pitchFamily="34" charset="-128"/>
            </a:endParaRPr>
          </a:p>
          <a:p>
            <a:pPr marL="0" indent="0">
              <a:buNone/>
            </a:pPr>
            <a:r>
              <a:rPr lang="en-US" sz="1600" i="1" dirty="0">
                <a:ea typeface="ＭＳ Ｐゴシック" pitchFamily="34" charset="-128"/>
              </a:rPr>
              <a:t>	</a:t>
            </a:r>
            <a:endParaRPr lang="en-US" sz="1600" dirty="0">
              <a:ea typeface="ＭＳ Ｐゴシック" pitchFamily="34" charset="-128"/>
            </a:endParaRPr>
          </a:p>
        </p:txBody>
      </p:sp>
    </p:spTree>
    <p:extLst>
      <p:ext uri="{BB962C8B-B14F-4D97-AF65-F5344CB8AC3E}">
        <p14:creationId xmlns:p14="http://schemas.microsoft.com/office/powerpoint/2010/main" val="114115963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4938"/>
            <a:ext cx="9144000" cy="1076325"/>
          </a:xfrm>
        </p:spPr>
        <p:txBody>
          <a:bodyPr/>
          <a:lstStyle/>
          <a:p>
            <a:pPr algn="ctr"/>
            <a:r>
              <a:rPr lang="en-US" dirty="0"/>
              <a:t>Questions? Need Help or Suggestions?</a:t>
            </a:r>
          </a:p>
        </p:txBody>
      </p:sp>
      <p:sp>
        <p:nvSpPr>
          <p:cNvPr id="5" name="Content Placeholder 4"/>
          <p:cNvSpPr>
            <a:spLocks noGrp="1"/>
          </p:cNvSpPr>
          <p:nvPr>
            <p:ph sz="quarter" idx="14"/>
          </p:nvPr>
        </p:nvSpPr>
        <p:spPr>
          <a:xfrm>
            <a:off x="421387" y="1346038"/>
            <a:ext cx="8211878" cy="4886471"/>
          </a:xfrm>
        </p:spPr>
        <p:txBody>
          <a:bodyPr/>
          <a:lstStyle/>
          <a:p>
            <a:pPr marL="0" indent="0" algn="ctr">
              <a:spcBef>
                <a:spcPts val="0"/>
              </a:spcBef>
              <a:buNone/>
            </a:pPr>
            <a:r>
              <a:rPr lang="en-US" sz="2800" i="1" dirty="0"/>
              <a:t>Please contact me:</a:t>
            </a:r>
          </a:p>
          <a:p>
            <a:pPr marL="0" indent="0" algn="ctr">
              <a:spcBef>
                <a:spcPts val="0"/>
              </a:spcBef>
              <a:buNone/>
            </a:pPr>
            <a:r>
              <a:rPr lang="en-US" sz="2800" b="1" dirty="0"/>
              <a:t>Charles Rubenstein</a:t>
            </a:r>
          </a:p>
          <a:p>
            <a:pPr marL="0" indent="0" algn="ctr">
              <a:spcBef>
                <a:spcPts val="0"/>
              </a:spcBef>
              <a:buNone/>
            </a:pPr>
            <a:r>
              <a:rPr lang="en-US" b="1" i="1" dirty="0"/>
              <a:t>Chair, IEEE-USA Conferences Committee</a:t>
            </a:r>
          </a:p>
          <a:p>
            <a:pPr marL="0" indent="0" algn="ctr">
              <a:spcBef>
                <a:spcPts val="0"/>
              </a:spcBef>
              <a:buNone/>
            </a:pPr>
            <a:r>
              <a:rPr lang="en-US" b="1" i="1" dirty="0" err="1"/>
              <a:t>c.rubenstein@ieee.org</a:t>
            </a:r>
            <a:endParaRPr lang="en-US" b="1" i="1" dirty="0"/>
          </a:p>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endParaRPr lang="en-US" b="1" i="1" dirty="0"/>
          </a:p>
          <a:p>
            <a:pPr marL="514350" indent="-514350" algn="ctr">
              <a:spcBef>
                <a:spcPts val="0"/>
              </a:spcBef>
              <a:buFont typeface="Wingdings" pitchFamily="2" charset="2"/>
              <a:buNone/>
            </a:pPr>
            <a:r>
              <a:rPr lang="en-US" b="1" i="1" dirty="0">
                <a:solidFill>
                  <a:srgbClr val="FF0000"/>
                </a:solidFill>
                <a:ea typeface="ＭＳ Ｐゴシック" pitchFamily="34" charset="-128"/>
              </a:rPr>
              <a:t>Visit the IEEE-USA Conferences web site at:</a:t>
            </a:r>
          </a:p>
          <a:p>
            <a:pPr marL="514350" indent="-514350" algn="ctr">
              <a:spcBef>
                <a:spcPts val="0"/>
              </a:spcBef>
              <a:buNone/>
            </a:pPr>
            <a:r>
              <a:rPr lang="en-US" b="1" dirty="0">
                <a:solidFill>
                  <a:srgbClr val="FF0000"/>
                </a:solidFill>
                <a:ea typeface="ＭＳ Ｐゴシック" pitchFamily="34" charset="-128"/>
              </a:rPr>
              <a:t>http://</a:t>
            </a:r>
            <a:r>
              <a:rPr lang="en-US" b="1" dirty="0" err="1">
                <a:solidFill>
                  <a:srgbClr val="FF0000"/>
                </a:solidFill>
                <a:ea typeface="ＭＳ Ｐゴシック" pitchFamily="34" charset="-128"/>
              </a:rPr>
              <a:t>www.ieeeusa.org</a:t>
            </a:r>
            <a:r>
              <a:rPr lang="en-US" b="1" dirty="0">
                <a:solidFill>
                  <a:srgbClr val="FF0000"/>
                </a:solidFill>
                <a:ea typeface="ＭＳ Ｐゴシック" pitchFamily="34" charset="-128"/>
              </a:rPr>
              <a:t>/conferences</a:t>
            </a:r>
          </a:p>
        </p:txBody>
      </p:sp>
      <p:pic>
        <p:nvPicPr>
          <p:cNvPr id="6" name="Picture 2" descr="http://en.hdyo.org/assets/ask-question-1-ca45a12e5206bae44014e11cd3ced9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900" y="3115188"/>
            <a:ext cx="2821746" cy="213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9861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2843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610600" cy="533400"/>
          </a:xfrm>
        </p:spPr>
        <p:txBody>
          <a:bodyPr/>
          <a:lstStyle/>
          <a:p>
            <a:r>
              <a:rPr lang="en-US" sz="2800" dirty="0">
                <a:ea typeface="ＭＳ Ｐゴシック" pitchFamily="34" charset="-128"/>
              </a:rPr>
              <a:t>Section Chapter Conference OBJECTIVES</a:t>
            </a:r>
            <a:endParaRPr lang="en-US" dirty="0">
              <a:ea typeface="ＭＳ Ｐゴシック" pitchFamily="34" charset="-128"/>
            </a:endParaRPr>
          </a:p>
        </p:txBody>
      </p:sp>
      <p:sp>
        <p:nvSpPr>
          <p:cNvPr id="13315" name="Content Placeholder 2"/>
          <p:cNvSpPr>
            <a:spLocks noGrp="1"/>
          </p:cNvSpPr>
          <p:nvPr>
            <p:ph idx="1"/>
          </p:nvPr>
        </p:nvSpPr>
        <p:spPr>
          <a:xfrm>
            <a:off x="228600" y="1364104"/>
            <a:ext cx="8610600" cy="4731895"/>
          </a:xfrm>
        </p:spPr>
        <p:txBody>
          <a:bodyPr/>
          <a:lstStyle/>
          <a:p>
            <a:pPr marL="0" indent="0">
              <a:buNone/>
            </a:pPr>
            <a:r>
              <a:rPr lang="en-US" sz="2400" b="1" i="1" dirty="0"/>
              <a:t>Section Chapter Conferences raise awareness </a:t>
            </a:r>
            <a:r>
              <a:rPr lang="en-US" sz="2400" dirty="0"/>
              <a:t>of the section and its leadership within the local academic and industrial community.</a:t>
            </a:r>
          </a:p>
          <a:p>
            <a:pPr marL="0" indent="0">
              <a:buNone/>
            </a:pPr>
            <a:r>
              <a:rPr lang="en-US" sz="2400" dirty="0"/>
              <a:t>The </a:t>
            </a:r>
            <a:r>
              <a:rPr lang="en-US" sz="2400" b="1" dirty="0"/>
              <a:t>core objectives</a:t>
            </a:r>
            <a:r>
              <a:rPr lang="en-US" sz="2400" dirty="0"/>
              <a:t> are: </a:t>
            </a:r>
          </a:p>
          <a:p>
            <a:r>
              <a:rPr lang="en-US" sz="2400" b="1" i="1" dirty="0"/>
              <a:t>Local Dissemination of IEEE’s Electrotechnology Topics</a:t>
            </a:r>
          </a:p>
          <a:p>
            <a:r>
              <a:rPr lang="en-US" sz="2400" b="1" i="1" dirty="0"/>
              <a:t>Creation of an alternate income stream for your section or chapter</a:t>
            </a: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3</a:t>
            </a:fld>
            <a:endParaRPr lang="en-US" sz="1000">
              <a:solidFill>
                <a:srgbClr val="898989"/>
              </a:solidFill>
            </a:endParaRPr>
          </a:p>
        </p:txBody>
      </p:sp>
    </p:spTree>
    <p:extLst>
      <p:ext uri="{BB962C8B-B14F-4D97-AF65-F5344CB8AC3E}">
        <p14:creationId xmlns:p14="http://schemas.microsoft.com/office/powerpoint/2010/main" val="107182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381000"/>
            <a:ext cx="9067800" cy="533400"/>
          </a:xfrm>
        </p:spPr>
        <p:txBody>
          <a:bodyPr/>
          <a:lstStyle/>
          <a:p>
            <a:r>
              <a:rPr lang="en-US" sz="2400" dirty="0">
                <a:ea typeface="ＭＳ Ｐゴシック" pitchFamily="34" charset="-128"/>
              </a:rPr>
              <a:t>Why should you be involved with local conference?</a:t>
            </a:r>
            <a:endParaRPr lang="en-US" sz="2800" dirty="0">
              <a:ea typeface="ＭＳ Ｐゴシック" pitchFamily="34" charset="-128"/>
            </a:endParaRPr>
          </a:p>
        </p:txBody>
      </p:sp>
      <p:sp>
        <p:nvSpPr>
          <p:cNvPr id="13315" name="Content Placeholder 2"/>
          <p:cNvSpPr>
            <a:spLocks noGrp="1"/>
          </p:cNvSpPr>
          <p:nvPr>
            <p:ph idx="1"/>
          </p:nvPr>
        </p:nvSpPr>
        <p:spPr>
          <a:xfrm>
            <a:off x="228600" y="1588956"/>
            <a:ext cx="8610600" cy="4507043"/>
          </a:xfrm>
        </p:spPr>
        <p:txBody>
          <a:bodyPr/>
          <a:lstStyle/>
          <a:p>
            <a:pPr>
              <a:buFont typeface="Arial"/>
              <a:buChar char="•"/>
            </a:pPr>
            <a:r>
              <a:rPr lang="en-US" i="1" dirty="0">
                <a:ea typeface="ＭＳ Ｐゴシック" pitchFamily="34" charset="-128"/>
              </a:rPr>
              <a:t>Networking with experts in your field</a:t>
            </a:r>
          </a:p>
          <a:p>
            <a:pPr>
              <a:buFont typeface="Arial"/>
              <a:buChar char="•"/>
            </a:pPr>
            <a:r>
              <a:rPr lang="en-US" i="1" dirty="0">
                <a:ea typeface="ＭＳ Ｐゴシック" pitchFamily="34" charset="-128"/>
              </a:rPr>
              <a:t>Serving on the TPC as a Reviewer you’ll see how peer-review works and how to improve </a:t>
            </a:r>
            <a:r>
              <a:rPr lang="en-US" b="1" i="1" dirty="0">
                <a:ea typeface="ＭＳ Ｐゴシック" pitchFamily="34" charset="-128"/>
              </a:rPr>
              <a:t>your</a:t>
            </a:r>
            <a:r>
              <a:rPr lang="en-US" i="1" dirty="0">
                <a:ea typeface="ＭＳ Ｐゴシック" pitchFamily="34" charset="-128"/>
              </a:rPr>
              <a:t> papers </a:t>
            </a:r>
          </a:p>
          <a:p>
            <a:pPr>
              <a:buFont typeface="Arial"/>
              <a:buChar char="•"/>
            </a:pPr>
            <a:r>
              <a:rPr lang="en-US" i="1" dirty="0">
                <a:ea typeface="ＭＳ Ｐゴシック" pitchFamily="34" charset="-128"/>
              </a:rPr>
              <a:t>The leadership, finance and catering techniques learned will give you the confidence to seek other conferences in your section</a:t>
            </a:r>
          </a:p>
          <a:p>
            <a:pPr>
              <a:buFont typeface="Arial"/>
              <a:buChar char="•"/>
            </a:pPr>
            <a:r>
              <a:rPr lang="en-US" i="1" dirty="0">
                <a:ea typeface="ＭＳ Ｐゴシック" pitchFamily="34" charset="-128"/>
              </a:rPr>
              <a:t>Volunteering is fun!</a:t>
            </a: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4</a:t>
            </a:fld>
            <a:endParaRPr lang="en-US" sz="1000">
              <a:solidFill>
                <a:srgbClr val="898989"/>
              </a:solidFill>
            </a:endParaRPr>
          </a:p>
        </p:txBody>
      </p:sp>
    </p:spTree>
    <p:extLst>
      <p:ext uri="{BB962C8B-B14F-4D97-AF65-F5344CB8AC3E}">
        <p14:creationId xmlns:p14="http://schemas.microsoft.com/office/powerpoint/2010/main" val="338899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81000"/>
            <a:ext cx="8915400" cy="533400"/>
          </a:xfrm>
        </p:spPr>
        <p:txBody>
          <a:bodyPr/>
          <a:lstStyle/>
          <a:p>
            <a:r>
              <a:rPr lang="en-US" dirty="0">
                <a:ea typeface="ＭＳ Ｐゴシック" pitchFamily="34" charset="-128"/>
              </a:rPr>
              <a:t>Types of Conferences</a:t>
            </a:r>
            <a:endParaRPr lang="en-US" sz="3600" dirty="0">
              <a:ea typeface="ＭＳ Ｐゴシック" pitchFamily="34" charset="-128"/>
            </a:endParaRPr>
          </a:p>
        </p:txBody>
      </p:sp>
      <p:sp>
        <p:nvSpPr>
          <p:cNvPr id="13315" name="Content Placeholder 2"/>
          <p:cNvSpPr>
            <a:spLocks noGrp="1"/>
          </p:cNvSpPr>
          <p:nvPr>
            <p:ph idx="1"/>
          </p:nvPr>
        </p:nvSpPr>
        <p:spPr>
          <a:xfrm>
            <a:off x="228600" y="1588956"/>
            <a:ext cx="8610600" cy="4507043"/>
          </a:xfrm>
        </p:spPr>
        <p:txBody>
          <a:bodyPr/>
          <a:lstStyle/>
          <a:p>
            <a:pPr>
              <a:buFont typeface="Arial"/>
              <a:buChar char="•"/>
            </a:pPr>
            <a:r>
              <a:rPr lang="en-US" i="1" dirty="0">
                <a:ea typeface="ＭＳ Ｐゴシック" pitchFamily="34" charset="-128"/>
              </a:rPr>
              <a:t>‘No papers’ Industry Conferences &amp; Workshops</a:t>
            </a:r>
          </a:p>
          <a:p>
            <a:pPr>
              <a:buFont typeface="Arial"/>
              <a:buChar char="•"/>
            </a:pPr>
            <a:r>
              <a:rPr lang="en-US" i="1" dirty="0">
                <a:ea typeface="ＭＳ Ｐゴシック" pitchFamily="34" charset="-128"/>
              </a:rPr>
              <a:t>‘Talking Heads’ small academic conferences</a:t>
            </a:r>
          </a:p>
          <a:p>
            <a:pPr>
              <a:buFont typeface="Arial"/>
              <a:buChar char="•"/>
            </a:pPr>
            <a:r>
              <a:rPr lang="en-US" i="1" dirty="0">
                <a:ea typeface="ＭＳ Ｐゴシック" pitchFamily="34" charset="-128"/>
              </a:rPr>
              <a:t>Section Chapter ‘DL’ conferences</a:t>
            </a:r>
          </a:p>
          <a:p>
            <a:pPr>
              <a:buFont typeface="Arial"/>
              <a:buChar char="•"/>
            </a:pPr>
            <a:r>
              <a:rPr lang="en-US" i="1" dirty="0">
                <a:ea typeface="ＭＳ Ｐゴシック" pitchFamily="34" charset="-128"/>
              </a:rPr>
              <a:t>PACE Events:</a:t>
            </a:r>
          </a:p>
          <a:p>
            <a:pPr lvl="1">
              <a:buFont typeface="Arial"/>
              <a:buChar char="•"/>
            </a:pPr>
            <a:r>
              <a:rPr lang="en-US" i="1" dirty="0">
                <a:ea typeface="ＭＳ Ｐゴシック" pitchFamily="34" charset="-128"/>
              </a:rPr>
              <a:t>Career Development Workshops</a:t>
            </a:r>
          </a:p>
          <a:p>
            <a:pPr lvl="1">
              <a:buFont typeface="Arial"/>
              <a:buChar char="•"/>
            </a:pPr>
            <a:r>
              <a:rPr lang="en-US" i="1" dirty="0">
                <a:ea typeface="ＭＳ Ｐゴシック" pitchFamily="34" charset="-128"/>
              </a:rPr>
              <a:t>S-</a:t>
            </a:r>
            <a:r>
              <a:rPr lang="en-US" i="1" dirty="0" err="1">
                <a:ea typeface="ＭＳ Ｐゴシック" pitchFamily="34" charset="-128"/>
              </a:rPr>
              <a:t>PAx</a:t>
            </a:r>
            <a:r>
              <a:rPr lang="en-US" i="1" dirty="0">
                <a:ea typeface="ＭＳ Ｐゴシック" pitchFamily="34" charset="-128"/>
              </a:rPr>
              <a:t> </a:t>
            </a:r>
          </a:p>
          <a:p>
            <a:pPr lvl="1">
              <a:buFont typeface="Arial"/>
              <a:buChar char="•"/>
            </a:pPr>
            <a:endParaRPr lang="en-US" i="1" dirty="0">
              <a:ea typeface="ＭＳ Ｐゴシック" pitchFamily="34" charset="-128"/>
            </a:endParaRPr>
          </a:p>
          <a:p>
            <a:pPr>
              <a:buFont typeface="Arial"/>
              <a:buChar char="•"/>
            </a:pPr>
            <a:r>
              <a:rPr lang="en-US" i="1" dirty="0">
                <a:ea typeface="ＭＳ Ｐゴシック" pitchFamily="34" charset="-128"/>
              </a:rPr>
              <a:t>Financial vs. Technical Co-Sponsorships </a:t>
            </a:r>
            <a:r>
              <a:rPr lang="en-US" sz="2000" i="1" dirty="0">
                <a:ea typeface="ＭＳ Ｐゴシック" pitchFamily="34" charset="-128"/>
              </a:rPr>
              <a:t>(FCS vs. TCS) </a:t>
            </a:r>
          </a:p>
          <a:p>
            <a:pPr>
              <a:buFont typeface="Arial"/>
              <a:buChar char="•"/>
            </a:pPr>
            <a:r>
              <a:rPr lang="en-US" i="1" dirty="0">
                <a:ea typeface="ＭＳ Ｐゴシック" pitchFamily="34" charset="-128"/>
              </a:rPr>
              <a:t>The future of IEEE Technical Co-Sponsorships</a:t>
            </a:r>
          </a:p>
        </p:txBody>
      </p:sp>
      <p:sp>
        <p:nvSpPr>
          <p:cNvPr id="133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B6279-5111-4AA9-97B3-5F0A336C401E}" type="slidenum">
              <a:rPr lang="en-US" sz="1000" smtClean="0">
                <a:solidFill>
                  <a:srgbClr val="898989"/>
                </a:solidFill>
              </a:rPr>
              <a:pPr/>
              <a:t>5</a:t>
            </a:fld>
            <a:endParaRPr lang="en-US" sz="1000">
              <a:solidFill>
                <a:srgbClr val="898989"/>
              </a:solidFill>
            </a:endParaRPr>
          </a:p>
        </p:txBody>
      </p:sp>
    </p:spTree>
    <p:extLst>
      <p:ext uri="{BB962C8B-B14F-4D97-AF65-F5344CB8AC3E}">
        <p14:creationId xmlns:p14="http://schemas.microsoft.com/office/powerpoint/2010/main" val="315068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New </a:t>
            </a:r>
            <a:r>
              <a:rPr lang="en-US" dirty="0">
                <a:solidFill>
                  <a:srgbClr val="FF0000"/>
                </a:solidFill>
              </a:rPr>
              <a:t>IEEE Policy 10 </a:t>
            </a:r>
            <a:r>
              <a:rPr lang="en-US" sz="2800" dirty="0"/>
              <a:t>Rules for </a:t>
            </a:r>
            <a:r>
              <a:rPr lang="en-US" sz="4400" dirty="0">
                <a:solidFill>
                  <a:srgbClr val="FF0000"/>
                </a:solidFill>
              </a:rPr>
              <a:t>TCS</a:t>
            </a:r>
          </a:p>
        </p:txBody>
      </p:sp>
      <p:sp>
        <p:nvSpPr>
          <p:cNvPr id="4" name="Content Placeholder 3"/>
          <p:cNvSpPr>
            <a:spLocks noGrp="1"/>
          </p:cNvSpPr>
          <p:nvPr>
            <p:ph sz="quarter" idx="4294967295"/>
          </p:nvPr>
        </p:nvSpPr>
        <p:spPr>
          <a:xfrm>
            <a:off x="365125" y="1363850"/>
            <a:ext cx="8554122" cy="4828983"/>
          </a:xfrm>
          <a:prstGeom prst="rect">
            <a:avLst/>
          </a:prstGeom>
        </p:spPr>
        <p:txBody>
          <a:bodyPr/>
          <a:lstStyle/>
          <a:p>
            <a:r>
              <a:rPr lang="en-US" sz="1800" dirty="0"/>
              <a:t>In the past, an IEEE MGA Organizational Unit (OU) such as a region, section or section chapter, could technically co-sponsor (TCS) a non-IEEE conference presented by not-for-profit organizations and universities without any cost to MGA or the OU.</a:t>
            </a:r>
          </a:p>
          <a:p>
            <a:pPr>
              <a:spcBef>
                <a:spcPts val="0"/>
              </a:spcBef>
            </a:pPr>
            <a:endParaRPr lang="en-US" sz="1800" dirty="0"/>
          </a:p>
          <a:p>
            <a:pPr>
              <a:spcBef>
                <a:spcPts val="0"/>
              </a:spcBef>
            </a:pPr>
            <a:r>
              <a:rPr lang="en-US" sz="1800" dirty="0"/>
              <a:t>For MGA OUs, </a:t>
            </a:r>
            <a:r>
              <a:rPr lang="en-US" sz="1800" i="1" dirty="0">
                <a:solidFill>
                  <a:srgbClr val="FF0000"/>
                </a:solidFill>
              </a:rPr>
              <a:t>unless otherwise provided for in the MOU</a:t>
            </a:r>
            <a:r>
              <a:rPr lang="en-US" sz="1800" dirty="0"/>
              <a:t>, any post-conference IP income from papers, etc., goes to the MGA. </a:t>
            </a:r>
          </a:p>
          <a:p>
            <a:r>
              <a:rPr lang="en-US" sz="1800" b="1" dirty="0"/>
              <a:t>In the near future, any MGA </a:t>
            </a:r>
            <a:r>
              <a:rPr lang="en-US" sz="1800" b="1" dirty="0">
                <a:solidFill>
                  <a:srgbClr val="FF0000"/>
                </a:solidFill>
              </a:rPr>
              <a:t>OU</a:t>
            </a:r>
            <a:r>
              <a:rPr lang="en-US" sz="1800" b="1" dirty="0"/>
              <a:t> that technically co-sponsors a non-IEEE conference </a:t>
            </a:r>
            <a:r>
              <a:rPr lang="en-US" sz="1800" i="1" dirty="0"/>
              <a:t>may be  </a:t>
            </a:r>
            <a:r>
              <a:rPr lang="en-US" sz="1800" dirty="0"/>
              <a:t>subject to a conference ‘registration’ fee calculated as 3% of the average registration fee times the number of papers going into the Xplore database. This charge is not to be taken lightly as we are talking about hundreds of dollars per conference that has no IEEE financial co-sponsorship.</a:t>
            </a:r>
          </a:p>
          <a:p>
            <a:pPr>
              <a:spcBef>
                <a:spcPts val="0"/>
              </a:spcBef>
            </a:pPr>
            <a:endParaRPr lang="en-US" sz="1800" dirty="0"/>
          </a:p>
          <a:p>
            <a:pPr>
              <a:spcBef>
                <a:spcPts val="0"/>
              </a:spcBef>
            </a:pPr>
            <a:r>
              <a:rPr lang="en-US" sz="1800" dirty="0"/>
              <a:t>As of this writing, </a:t>
            </a:r>
            <a:r>
              <a:rPr lang="en-US" sz="1800" b="1" i="1" dirty="0"/>
              <a:t>MGA has not yet created the process for collecting these charges from the conference or OU</a:t>
            </a:r>
            <a:r>
              <a:rPr lang="en-US" sz="1800" dirty="0"/>
              <a:t>.</a:t>
            </a:r>
          </a:p>
        </p:txBody>
      </p:sp>
    </p:spTree>
    <p:extLst>
      <p:ext uri="{BB962C8B-B14F-4D97-AF65-F5344CB8AC3E}">
        <p14:creationId xmlns:p14="http://schemas.microsoft.com/office/powerpoint/2010/main" val="25482126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Conference Mechanics</a:t>
            </a:r>
            <a:endParaRPr lang="en-US" dirty="0"/>
          </a:p>
        </p:txBody>
      </p:sp>
      <p:sp>
        <p:nvSpPr>
          <p:cNvPr id="3" name="Content Placeholder 2"/>
          <p:cNvSpPr>
            <a:spLocks noGrp="1"/>
          </p:cNvSpPr>
          <p:nvPr>
            <p:ph idx="1"/>
          </p:nvPr>
        </p:nvSpPr>
        <p:spPr>
          <a:xfrm>
            <a:off x="95886" y="1353805"/>
            <a:ext cx="9048114" cy="4742195"/>
          </a:xfrm>
        </p:spPr>
        <p:txBody>
          <a:bodyPr/>
          <a:lstStyle/>
          <a:p>
            <a:pPr lvl="1">
              <a:lnSpc>
                <a:spcPct val="120000"/>
              </a:lnSpc>
              <a:spcBef>
                <a:spcPts val="0"/>
              </a:spcBef>
              <a:buFont typeface="Arial" pitchFamily="34" charset="0"/>
              <a:buChar char="•"/>
            </a:pPr>
            <a:r>
              <a:rPr lang="en-US" sz="2400" b="1" dirty="0">
                <a:ea typeface="ＭＳ Ｐゴシック" pitchFamily="34" charset="-128"/>
              </a:rPr>
              <a:t>Steering, Organizing and other Committees</a:t>
            </a:r>
          </a:p>
          <a:p>
            <a:pPr lvl="1">
              <a:lnSpc>
                <a:spcPct val="120000"/>
              </a:lnSpc>
              <a:spcBef>
                <a:spcPts val="0"/>
              </a:spcBef>
              <a:buFont typeface="Arial" pitchFamily="34" charset="0"/>
              <a:buChar char="•"/>
            </a:pPr>
            <a:r>
              <a:rPr lang="en-US" sz="2400" dirty="0">
                <a:ea typeface="ＭＳ Ｐゴシック" pitchFamily="34" charset="-128"/>
              </a:rPr>
              <a:t>Venue Selection </a:t>
            </a:r>
          </a:p>
          <a:p>
            <a:pPr lvl="2">
              <a:lnSpc>
                <a:spcPct val="120000"/>
              </a:lnSpc>
              <a:spcBef>
                <a:spcPts val="0"/>
              </a:spcBef>
              <a:buFont typeface="Arial" pitchFamily="34" charset="0"/>
              <a:buChar char="•"/>
            </a:pPr>
            <a:r>
              <a:rPr lang="en-US" sz="2200" dirty="0">
                <a:ea typeface="ＭＳ Ｐゴシック" pitchFamily="34" charset="-128"/>
              </a:rPr>
              <a:t>University (local conferences)</a:t>
            </a:r>
          </a:p>
          <a:p>
            <a:pPr lvl="2">
              <a:lnSpc>
                <a:spcPct val="120000"/>
              </a:lnSpc>
              <a:spcBef>
                <a:spcPts val="0"/>
              </a:spcBef>
              <a:buFont typeface="Arial" pitchFamily="34" charset="0"/>
              <a:buChar char="•"/>
            </a:pPr>
            <a:r>
              <a:rPr lang="en-US" sz="2200" dirty="0">
                <a:ea typeface="ＭＳ Ｐゴシック" pitchFamily="34" charset="-128"/>
              </a:rPr>
              <a:t>Hotels (where sleeping rooms required)</a:t>
            </a:r>
          </a:p>
          <a:p>
            <a:pPr lvl="1">
              <a:lnSpc>
                <a:spcPct val="120000"/>
              </a:lnSpc>
              <a:spcBef>
                <a:spcPts val="0"/>
              </a:spcBef>
              <a:buFont typeface="Arial" pitchFamily="34" charset="0"/>
              <a:buChar char="•"/>
            </a:pPr>
            <a:r>
              <a:rPr lang="en-US" sz="2400" dirty="0">
                <a:ea typeface="ＭＳ Ｐゴシック" pitchFamily="34" charset="-128"/>
              </a:rPr>
              <a:t>IEEE Corporate review of contracts </a:t>
            </a:r>
          </a:p>
          <a:p>
            <a:pPr marL="411162" lvl="1" indent="0">
              <a:lnSpc>
                <a:spcPct val="120000"/>
              </a:lnSpc>
              <a:spcBef>
                <a:spcPts val="0"/>
              </a:spcBef>
              <a:buNone/>
            </a:pPr>
            <a:r>
              <a:rPr lang="en-US" sz="2400" dirty="0">
                <a:ea typeface="ＭＳ Ｐゴシック" pitchFamily="34" charset="-128"/>
              </a:rPr>
              <a:t>  &gt;$5000 – submit for review; &gt;$25,000 Staff signs</a:t>
            </a:r>
          </a:p>
          <a:p>
            <a:pPr lvl="1">
              <a:lnSpc>
                <a:spcPct val="120000"/>
              </a:lnSpc>
              <a:spcBef>
                <a:spcPts val="0"/>
              </a:spcBef>
              <a:buFont typeface="Arial" pitchFamily="34" charset="0"/>
              <a:buChar char="•"/>
            </a:pPr>
            <a:r>
              <a:rPr lang="en-US" sz="2400" dirty="0">
                <a:ea typeface="ＭＳ Ｐゴシック" pitchFamily="34" charset="-128"/>
              </a:rPr>
              <a:t>MOU Approvals</a:t>
            </a:r>
          </a:p>
          <a:p>
            <a:pPr lvl="1">
              <a:lnSpc>
                <a:spcPct val="120000"/>
              </a:lnSpc>
              <a:spcBef>
                <a:spcPts val="0"/>
              </a:spcBef>
              <a:buFont typeface="Arial" pitchFamily="34" charset="0"/>
              <a:buChar char="•"/>
            </a:pPr>
            <a:r>
              <a:rPr lang="en-US" sz="2400" dirty="0">
                <a:ea typeface="ＭＳ Ｐゴシック" pitchFamily="34" charset="-128"/>
              </a:rPr>
              <a:t>Patronage and Exhibits</a:t>
            </a:r>
          </a:p>
          <a:p>
            <a:pPr lvl="1">
              <a:lnSpc>
                <a:spcPct val="120000"/>
              </a:lnSpc>
              <a:spcBef>
                <a:spcPts val="0"/>
              </a:spcBef>
              <a:buFont typeface="Arial" pitchFamily="34" charset="0"/>
              <a:buChar char="•"/>
            </a:pPr>
            <a:r>
              <a:rPr lang="en-US" sz="2400" dirty="0">
                <a:ea typeface="ＭＳ Ｐゴシック" pitchFamily="34" charset="-128"/>
              </a:rPr>
              <a:t>Basic Budgeting and Registration Fees</a:t>
            </a:r>
          </a:p>
          <a:p>
            <a:pPr lvl="1">
              <a:lnSpc>
                <a:spcPct val="120000"/>
              </a:lnSpc>
              <a:spcBef>
                <a:spcPts val="0"/>
              </a:spcBef>
              <a:buFont typeface="Arial" pitchFamily="34" charset="0"/>
              <a:buChar char="•"/>
            </a:pPr>
            <a:r>
              <a:rPr lang="en-US" sz="2400" dirty="0">
                <a:ea typeface="ＭＳ Ｐゴシック" pitchFamily="34" charset="-128"/>
              </a:rPr>
              <a:t>Technical Program</a:t>
            </a:r>
          </a:p>
          <a:p>
            <a:pPr lvl="2">
              <a:lnSpc>
                <a:spcPct val="120000"/>
              </a:lnSpc>
              <a:spcBef>
                <a:spcPts val="0"/>
              </a:spcBef>
              <a:buFont typeface="Arial" pitchFamily="34" charset="0"/>
              <a:buChar char="•"/>
            </a:pPr>
            <a:r>
              <a:rPr lang="en-US" sz="2200" dirty="0">
                <a:ea typeface="ＭＳ Ｐゴシック" pitchFamily="34" charset="-128"/>
              </a:rPr>
              <a:t>CFP, Review  and Acceptance of papers</a:t>
            </a:r>
          </a:p>
        </p:txBody>
      </p:sp>
    </p:spTree>
    <p:extLst>
      <p:ext uri="{BB962C8B-B14F-4D97-AF65-F5344CB8AC3E}">
        <p14:creationId xmlns:p14="http://schemas.microsoft.com/office/powerpoint/2010/main" val="130455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Typical Conference Committees</a:t>
            </a:r>
            <a:endParaRPr lang="en-US" dirty="0"/>
          </a:p>
        </p:txBody>
      </p:sp>
      <p:sp>
        <p:nvSpPr>
          <p:cNvPr id="3" name="Content Placeholder 2"/>
          <p:cNvSpPr>
            <a:spLocks noGrp="1"/>
          </p:cNvSpPr>
          <p:nvPr>
            <p:ph idx="1"/>
          </p:nvPr>
        </p:nvSpPr>
        <p:spPr>
          <a:xfrm>
            <a:off x="474469" y="1353805"/>
            <a:ext cx="7983731" cy="4742195"/>
          </a:xfrm>
        </p:spPr>
        <p:txBody>
          <a:bodyPr/>
          <a:lstStyle/>
          <a:p>
            <a:pPr lvl="1">
              <a:lnSpc>
                <a:spcPct val="120000"/>
              </a:lnSpc>
              <a:spcBef>
                <a:spcPts val="0"/>
              </a:spcBef>
              <a:buFont typeface="Arial" pitchFamily="34" charset="0"/>
              <a:buChar char="•"/>
            </a:pPr>
            <a:r>
              <a:rPr lang="en-US" sz="2400" b="1" dirty="0">
                <a:ea typeface="ＭＳ Ｐゴシック" pitchFamily="34" charset="-128"/>
              </a:rPr>
              <a:t>Steering Committee</a:t>
            </a:r>
          </a:p>
          <a:p>
            <a:pPr lvl="2">
              <a:lnSpc>
                <a:spcPct val="120000"/>
              </a:lnSpc>
              <a:spcBef>
                <a:spcPts val="0"/>
              </a:spcBef>
              <a:buFont typeface="Arial" pitchFamily="34" charset="0"/>
              <a:buChar char="•"/>
            </a:pPr>
            <a:r>
              <a:rPr lang="en-US" sz="2200" dirty="0">
                <a:ea typeface="ＭＳ Ｐゴシック" pitchFamily="34" charset="-128"/>
              </a:rPr>
              <a:t>Chair, Co-chairs and Honorary Chairs</a:t>
            </a:r>
          </a:p>
          <a:p>
            <a:pPr lvl="2">
              <a:lnSpc>
                <a:spcPct val="120000"/>
              </a:lnSpc>
              <a:spcBef>
                <a:spcPts val="0"/>
              </a:spcBef>
              <a:buFont typeface="Arial" pitchFamily="34" charset="0"/>
              <a:buChar char="•"/>
            </a:pPr>
            <a:r>
              <a:rPr lang="en-US" sz="2200" dirty="0">
                <a:ea typeface="ＭＳ Ｐゴシック" pitchFamily="34" charset="-128"/>
              </a:rPr>
              <a:t>Secretary/Registrar, Treasurer/Budget Chair</a:t>
            </a:r>
          </a:p>
          <a:p>
            <a:pPr lvl="2">
              <a:lnSpc>
                <a:spcPct val="120000"/>
              </a:lnSpc>
              <a:spcBef>
                <a:spcPts val="0"/>
              </a:spcBef>
              <a:buFont typeface="Arial" pitchFamily="34" charset="0"/>
              <a:buChar char="•"/>
            </a:pPr>
            <a:r>
              <a:rPr lang="en-US" sz="2200" dirty="0">
                <a:ea typeface="ＭＳ Ｐゴシック" pitchFamily="34" charset="-128"/>
              </a:rPr>
              <a:t>Co-sponsor Reps</a:t>
            </a:r>
          </a:p>
          <a:p>
            <a:pPr lvl="1">
              <a:lnSpc>
                <a:spcPct val="120000"/>
              </a:lnSpc>
              <a:spcBef>
                <a:spcPts val="0"/>
              </a:spcBef>
              <a:buFont typeface="Arial" pitchFamily="34" charset="0"/>
              <a:buChar char="•"/>
            </a:pPr>
            <a:r>
              <a:rPr lang="en-US" sz="2400" b="1" dirty="0">
                <a:ea typeface="ＭＳ Ｐゴシック" pitchFamily="34" charset="-128"/>
              </a:rPr>
              <a:t>Organizing Committee </a:t>
            </a:r>
            <a:r>
              <a:rPr lang="en-US" sz="2400" dirty="0">
                <a:ea typeface="ＭＳ Ｐゴシック" pitchFamily="34" charset="-128"/>
              </a:rPr>
              <a:t>includes:</a:t>
            </a:r>
          </a:p>
          <a:p>
            <a:pPr lvl="2">
              <a:lnSpc>
                <a:spcPct val="120000"/>
              </a:lnSpc>
              <a:spcBef>
                <a:spcPts val="0"/>
              </a:spcBef>
              <a:buFont typeface="Arial" pitchFamily="34" charset="0"/>
              <a:buChar char="•"/>
            </a:pPr>
            <a:r>
              <a:rPr lang="en-US" sz="2200" dirty="0">
                <a:ea typeface="ＭＳ Ｐゴシック" pitchFamily="34" charset="-128"/>
              </a:rPr>
              <a:t>Technical Program Committee</a:t>
            </a:r>
          </a:p>
          <a:p>
            <a:pPr lvl="2">
              <a:lnSpc>
                <a:spcPct val="120000"/>
              </a:lnSpc>
              <a:spcBef>
                <a:spcPts val="0"/>
              </a:spcBef>
              <a:buFont typeface="Arial" pitchFamily="34" charset="0"/>
              <a:buChar char="•"/>
            </a:pPr>
            <a:r>
              <a:rPr lang="en-US" sz="2200" dirty="0">
                <a:ea typeface="ＭＳ Ｐゴシック" pitchFamily="34" charset="-128"/>
              </a:rPr>
              <a:t>Venue Selection</a:t>
            </a:r>
          </a:p>
          <a:p>
            <a:pPr lvl="2">
              <a:lnSpc>
                <a:spcPct val="120000"/>
              </a:lnSpc>
              <a:spcBef>
                <a:spcPts val="0"/>
              </a:spcBef>
              <a:buFont typeface="Arial" pitchFamily="34" charset="0"/>
              <a:buChar char="•"/>
            </a:pPr>
            <a:r>
              <a:rPr lang="en-US" sz="2200" dirty="0">
                <a:ea typeface="ＭＳ Ｐゴシック" pitchFamily="34" charset="-128"/>
              </a:rPr>
              <a:t>Patronage (Fund raising)</a:t>
            </a:r>
          </a:p>
          <a:p>
            <a:pPr lvl="2">
              <a:lnSpc>
                <a:spcPct val="120000"/>
              </a:lnSpc>
              <a:spcBef>
                <a:spcPts val="0"/>
              </a:spcBef>
              <a:buFont typeface="Arial" pitchFamily="34" charset="0"/>
              <a:buChar char="•"/>
            </a:pPr>
            <a:r>
              <a:rPr lang="en-US" sz="2200" dirty="0">
                <a:ea typeface="ＭＳ Ｐゴシック" pitchFamily="34" charset="-128"/>
              </a:rPr>
              <a:t>Exhibits</a:t>
            </a:r>
          </a:p>
          <a:p>
            <a:pPr lvl="2">
              <a:lnSpc>
                <a:spcPct val="120000"/>
              </a:lnSpc>
              <a:spcBef>
                <a:spcPts val="0"/>
              </a:spcBef>
              <a:buFont typeface="Arial" pitchFamily="34" charset="0"/>
              <a:buChar char="•"/>
            </a:pPr>
            <a:r>
              <a:rPr lang="en-US" sz="2200" dirty="0">
                <a:ea typeface="ＭＳ Ｐゴシック" pitchFamily="34" charset="-128"/>
              </a:rPr>
              <a:t>Facilities &amp; On-site </a:t>
            </a:r>
            <a:r>
              <a:rPr lang="en-US" sz="2400" dirty="0">
                <a:ea typeface="ＭＳ Ｐゴシック" pitchFamily="34" charset="-128"/>
              </a:rPr>
              <a:t>Registration</a:t>
            </a:r>
          </a:p>
          <a:p>
            <a:pPr lvl="2">
              <a:lnSpc>
                <a:spcPct val="120000"/>
              </a:lnSpc>
              <a:spcBef>
                <a:spcPts val="0"/>
              </a:spcBef>
              <a:buFont typeface="Arial" pitchFamily="34" charset="0"/>
              <a:buChar char="•"/>
            </a:pPr>
            <a:r>
              <a:rPr lang="en-US" sz="2400" dirty="0">
                <a:ea typeface="ＭＳ Ｐゴシック" pitchFamily="34" charset="-128"/>
              </a:rPr>
              <a:t>Web and PR</a:t>
            </a:r>
          </a:p>
        </p:txBody>
      </p:sp>
    </p:spTree>
    <p:extLst>
      <p:ext uri="{BB962C8B-B14F-4D97-AF65-F5344CB8AC3E}">
        <p14:creationId xmlns:p14="http://schemas.microsoft.com/office/powerpoint/2010/main" val="215941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Conference Budgets</a:t>
            </a:r>
            <a:endParaRPr lang="en-US" dirty="0"/>
          </a:p>
        </p:txBody>
      </p:sp>
      <p:sp>
        <p:nvSpPr>
          <p:cNvPr id="3" name="Content Placeholder 2"/>
          <p:cNvSpPr>
            <a:spLocks noGrp="1"/>
          </p:cNvSpPr>
          <p:nvPr>
            <p:ph idx="1"/>
          </p:nvPr>
        </p:nvSpPr>
        <p:spPr>
          <a:xfrm>
            <a:off x="365124" y="1319349"/>
            <a:ext cx="8478429" cy="4881523"/>
          </a:xfrm>
        </p:spPr>
        <p:txBody>
          <a:bodyPr/>
          <a:lstStyle/>
          <a:p>
            <a:pPr lvl="1">
              <a:lnSpc>
                <a:spcPct val="120000"/>
              </a:lnSpc>
              <a:spcBef>
                <a:spcPts val="0"/>
              </a:spcBef>
              <a:buFont typeface="Arial" pitchFamily="34" charset="0"/>
              <a:buChar char="•"/>
            </a:pPr>
            <a:r>
              <a:rPr lang="en-US" sz="2400" b="1" dirty="0">
                <a:ea typeface="ＭＳ Ｐゴシック" pitchFamily="34" charset="-128"/>
              </a:rPr>
              <a:t>Expenses</a:t>
            </a:r>
          </a:p>
          <a:p>
            <a:pPr lvl="2">
              <a:lnSpc>
                <a:spcPct val="120000"/>
              </a:lnSpc>
              <a:spcBef>
                <a:spcPts val="0"/>
              </a:spcBef>
              <a:buFont typeface="Arial" pitchFamily="34" charset="0"/>
              <a:buChar char="•"/>
            </a:pPr>
            <a:r>
              <a:rPr lang="en-US" sz="2000" i="1" dirty="0">
                <a:ea typeface="ＭＳ Ｐゴシック" pitchFamily="34" charset="-128"/>
              </a:rPr>
              <a:t>About IEEE’s 501(c)3 Tax Exempt Status</a:t>
            </a:r>
          </a:p>
          <a:p>
            <a:pPr lvl="2">
              <a:lnSpc>
                <a:spcPct val="120000"/>
              </a:lnSpc>
              <a:spcBef>
                <a:spcPts val="0"/>
              </a:spcBef>
              <a:buFont typeface="Arial" pitchFamily="34" charset="0"/>
              <a:buChar char="•"/>
            </a:pPr>
            <a:r>
              <a:rPr lang="en-US" sz="2200" dirty="0">
                <a:ea typeface="ＭＳ Ｐゴシック" pitchFamily="34" charset="-128"/>
              </a:rPr>
              <a:t>Catering and BEOs </a:t>
            </a:r>
            <a:r>
              <a:rPr lang="en-US" sz="2200" b="1" i="1" dirty="0">
                <a:ea typeface="ＭＳ Ｐゴシック" pitchFamily="34" charset="-128"/>
              </a:rPr>
              <a:t>and PLUS </a:t>
            </a:r>
            <a:r>
              <a:rPr lang="en-US" sz="2200" b="1" i="1" dirty="0" err="1">
                <a:ea typeface="ＭＳ Ｐゴシック" pitchFamily="34" charset="-128"/>
              </a:rPr>
              <a:t>PLUS</a:t>
            </a:r>
            <a:r>
              <a:rPr lang="en-US" sz="2200" b="1" i="1" dirty="0">
                <a:ea typeface="ＭＳ Ｐゴシック" pitchFamily="34" charset="-128"/>
              </a:rPr>
              <a:t>!</a:t>
            </a:r>
          </a:p>
          <a:p>
            <a:pPr lvl="2">
              <a:lnSpc>
                <a:spcPct val="120000"/>
              </a:lnSpc>
              <a:spcBef>
                <a:spcPts val="0"/>
              </a:spcBef>
              <a:buFont typeface="Arial" pitchFamily="34" charset="0"/>
              <a:buChar char="•"/>
            </a:pPr>
            <a:r>
              <a:rPr lang="en-US" sz="2200" dirty="0">
                <a:ea typeface="ＭＳ Ｐゴシック" pitchFamily="34" charset="-128"/>
              </a:rPr>
              <a:t>Sleeping Rooms vs. Meeting Rooms</a:t>
            </a:r>
          </a:p>
          <a:p>
            <a:pPr lvl="2">
              <a:lnSpc>
                <a:spcPct val="120000"/>
              </a:lnSpc>
              <a:spcBef>
                <a:spcPts val="0"/>
              </a:spcBef>
              <a:buFont typeface="Arial" pitchFamily="34" charset="0"/>
              <a:buChar char="•"/>
            </a:pPr>
            <a:r>
              <a:rPr lang="en-US" sz="2200" dirty="0">
                <a:ea typeface="ＭＳ Ｐゴシック" pitchFamily="34" charset="-128"/>
              </a:rPr>
              <a:t>AV and Wi-Fi Costs </a:t>
            </a:r>
            <a:r>
              <a:rPr lang="en-US" sz="2200" i="1" dirty="0">
                <a:ea typeface="ＭＳ Ｐゴシック" pitchFamily="34" charset="-128"/>
              </a:rPr>
              <a:t>(and avoiding them)</a:t>
            </a:r>
          </a:p>
          <a:p>
            <a:pPr lvl="1">
              <a:lnSpc>
                <a:spcPct val="120000"/>
              </a:lnSpc>
              <a:spcBef>
                <a:spcPts val="0"/>
              </a:spcBef>
              <a:buFont typeface="Arial" pitchFamily="34" charset="0"/>
              <a:buChar char="•"/>
            </a:pPr>
            <a:r>
              <a:rPr lang="en-US" sz="2400" b="1" dirty="0">
                <a:ea typeface="ＭＳ Ｐゴシック" pitchFamily="34" charset="-128"/>
              </a:rPr>
              <a:t>About Contracts</a:t>
            </a:r>
          </a:p>
          <a:p>
            <a:pPr lvl="1">
              <a:lnSpc>
                <a:spcPct val="120000"/>
              </a:lnSpc>
              <a:spcBef>
                <a:spcPts val="0"/>
              </a:spcBef>
              <a:buFont typeface="Arial" pitchFamily="34" charset="0"/>
              <a:buChar char="•"/>
            </a:pPr>
            <a:r>
              <a:rPr lang="en-US" sz="2400" b="1" dirty="0">
                <a:ea typeface="ＭＳ Ｐゴシック" pitchFamily="34" charset="-128"/>
              </a:rPr>
              <a:t>Seed Money Loans and Surpluses</a:t>
            </a:r>
          </a:p>
          <a:p>
            <a:pPr lvl="1">
              <a:lnSpc>
                <a:spcPct val="120000"/>
              </a:lnSpc>
              <a:spcBef>
                <a:spcPts val="0"/>
              </a:spcBef>
              <a:buFont typeface="Arial" pitchFamily="34" charset="0"/>
              <a:buChar char="•"/>
            </a:pPr>
            <a:r>
              <a:rPr lang="en-US" sz="2400" b="1" dirty="0">
                <a:ea typeface="ＭＳ Ｐゴシック" pitchFamily="34" charset="-128"/>
              </a:rPr>
              <a:t>Income</a:t>
            </a:r>
          </a:p>
          <a:p>
            <a:pPr lvl="2">
              <a:lnSpc>
                <a:spcPct val="120000"/>
              </a:lnSpc>
              <a:spcBef>
                <a:spcPts val="0"/>
              </a:spcBef>
              <a:buFont typeface="Arial" pitchFamily="34" charset="0"/>
              <a:buChar char="•"/>
            </a:pPr>
            <a:r>
              <a:rPr lang="en-US" sz="2400" b="1" dirty="0">
                <a:ea typeface="ＭＳ Ｐゴシック" pitchFamily="34" charset="-128"/>
              </a:rPr>
              <a:t>Registration Fee ‘Rules of Thumb’ </a:t>
            </a:r>
            <a:endParaRPr lang="en-US" sz="2200" dirty="0">
              <a:ea typeface="ＭＳ Ｐゴシック" pitchFamily="34" charset="-128"/>
            </a:endParaRPr>
          </a:p>
          <a:p>
            <a:pPr lvl="2">
              <a:lnSpc>
                <a:spcPct val="120000"/>
              </a:lnSpc>
              <a:spcBef>
                <a:spcPts val="0"/>
              </a:spcBef>
              <a:buFont typeface="Arial" pitchFamily="34" charset="0"/>
              <a:buChar char="•"/>
            </a:pPr>
            <a:r>
              <a:rPr lang="en-US" sz="2200" dirty="0">
                <a:ea typeface="ＭＳ Ｐゴシック" pitchFamily="34" charset="-128"/>
              </a:rPr>
              <a:t>Patron and Donations</a:t>
            </a:r>
          </a:p>
          <a:p>
            <a:pPr lvl="2">
              <a:lnSpc>
                <a:spcPct val="120000"/>
              </a:lnSpc>
              <a:spcBef>
                <a:spcPts val="0"/>
              </a:spcBef>
              <a:buFont typeface="Arial" pitchFamily="34" charset="0"/>
              <a:buChar char="•"/>
            </a:pPr>
            <a:r>
              <a:rPr lang="en-US" sz="2200" dirty="0">
                <a:ea typeface="ＭＳ Ｐゴシック" pitchFamily="34" charset="-128"/>
              </a:rPr>
              <a:t>Exhibit Fees </a:t>
            </a:r>
          </a:p>
          <a:p>
            <a:endParaRPr lang="en-US" dirty="0"/>
          </a:p>
        </p:txBody>
      </p:sp>
    </p:spTree>
    <p:extLst>
      <p:ext uri="{BB962C8B-B14F-4D97-AF65-F5344CB8AC3E}">
        <p14:creationId xmlns:p14="http://schemas.microsoft.com/office/powerpoint/2010/main" val="1898874570"/>
      </p:ext>
    </p:extLst>
  </p:cSld>
  <p:clrMapOvr>
    <a:masterClrMapping/>
  </p:clrMapOvr>
</p:sld>
</file>

<file path=ppt/theme/theme1.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ieee_presentation_template.pot</Template>
  <TotalTime>9375</TotalTime>
  <Words>1357</Words>
  <Application>Microsoft Office PowerPoint</Application>
  <PresentationFormat>On-screen Show (4:3)</PresentationFormat>
  <Paragraphs>314</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Lucida Grande</vt:lpstr>
      <vt:lpstr>Verdana</vt:lpstr>
      <vt:lpstr>Wingdings</vt:lpstr>
      <vt:lpstr>ieee_presentation_template</vt:lpstr>
      <vt:lpstr>Peer-Reviewed Section Chapter Conferences  and  Opportunities for IEEE-USA Collaboration</vt:lpstr>
      <vt:lpstr>Overview</vt:lpstr>
      <vt:lpstr>Section Chapter Conference OBJECTIVES</vt:lpstr>
      <vt:lpstr>Why should you be involved with local conference?</vt:lpstr>
      <vt:lpstr>Types of Conferences</vt:lpstr>
      <vt:lpstr>New IEEE Policy 10 Rules for TCS</vt:lpstr>
      <vt:lpstr>Conference Mechanics</vt:lpstr>
      <vt:lpstr>Typical Conference Committees</vt:lpstr>
      <vt:lpstr>Conference Budgets</vt:lpstr>
      <vt:lpstr>BASIC SURPLUS CONCEPTS…</vt:lpstr>
      <vt:lpstr>BASIC EXPENSE LINES        ONE-DAY EVENT</vt:lpstr>
      <vt:lpstr>About IEEE’s Tax Exempt Status http://www.ieee.org/about/volunteers/tax-administration/exemptions.html</vt:lpstr>
      <vt:lpstr>Typical Budget INCOME Lines</vt:lpstr>
      <vt:lpstr>Calculating REGISTRATION Fees</vt:lpstr>
      <vt:lpstr>Reg Fees   ONE-DAY UNIVERSITY EVENT</vt:lpstr>
      <vt:lpstr>Reg Fees    ONE-DAY HOTEL EVENT</vt:lpstr>
      <vt:lpstr>The Technical Program Committee</vt:lpstr>
      <vt:lpstr>PROGRAM: Track and Session Planning</vt:lpstr>
      <vt:lpstr>TYPICAL ONE-DAY EVENT: PROGRAM</vt:lpstr>
      <vt:lpstr>We’re Here to help… The IEEE-USA Conferences Committee</vt:lpstr>
      <vt:lpstr>IEEE-USA 2016 Conference Portfolio</vt:lpstr>
      <vt:lpstr>IEEE-USA Conference Calendar with link to IEEE-USA ConferenceBrief</vt:lpstr>
      <vt:lpstr>WEBINARS: Other Convening Options for Members, Student &amp; Young Professionals</vt:lpstr>
      <vt:lpstr>Student Professional Activities (SPA|x) and Future Leaders Forum </vt:lpstr>
      <vt:lpstr>An IEEE-USA Conference Proposal  </vt:lpstr>
      <vt:lpstr>IEEE-USA Conference Services</vt:lpstr>
      <vt:lpstr>Questions? Need Help or Suggestions?</vt:lpstr>
      <vt:lpstr>PowerPoint Presentation</vt:lpstr>
    </vt:vector>
  </TitlesOfParts>
  <Company>IEEE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William Carakatsane</cp:lastModifiedBy>
  <cp:revision>209</cp:revision>
  <cp:lastPrinted>2017-04-18T14:06:06Z</cp:lastPrinted>
  <dcterms:created xsi:type="dcterms:W3CDTF">2012-11-14T18:53:32Z</dcterms:created>
  <dcterms:modified xsi:type="dcterms:W3CDTF">2017-06-09T12:59:18Z</dcterms:modified>
</cp:coreProperties>
</file>