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9" r:id="rId3"/>
    <p:sldId id="290" r:id="rId4"/>
    <p:sldId id="289" r:id="rId5"/>
    <p:sldId id="297" r:id="rId6"/>
    <p:sldId id="296" r:id="rId7"/>
    <p:sldId id="291" r:id="rId8"/>
    <p:sldId id="295" r:id="rId9"/>
    <p:sldId id="294" r:id="rId10"/>
    <p:sldId id="314" r:id="rId11"/>
    <p:sldId id="305" r:id="rId12"/>
    <p:sldId id="318" r:id="rId13"/>
    <p:sldId id="310" r:id="rId14"/>
    <p:sldId id="299" r:id="rId15"/>
    <p:sldId id="312" r:id="rId16"/>
    <p:sldId id="316" r:id="rId17"/>
    <p:sldId id="315" r:id="rId18"/>
    <p:sldId id="260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4B152FB3-0AC3-45B4-A33F-E3394CE173AD}" type="datetime1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A23AC0A-42D3-4613-B381-96A9C4D58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3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5C32921-530D-4793-97B6-3B5B5D76601C}" type="datetime1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232A0CF-FFF1-4F00-A281-611C6820B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63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585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4927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00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C:\Users\crubenst\Desktop\14R1_August\R1_50Years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791200"/>
            <a:ext cx="10207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304800" y="6248400"/>
            <a:ext cx="533400" cy="400050"/>
          </a:xfrm>
          <a:ln>
            <a:miter lim="800000"/>
            <a:headEnd/>
            <a:tailEnd/>
          </a:ln>
        </p:spPr>
        <p:txBody>
          <a:bodyPr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C76390-7775-443E-95BD-1BF96692E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95CAB-F132-4B5D-94F0-6DA144BEA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1B2B-A822-4608-971E-1FE7905912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D224-2F54-4BDD-B306-0535DAE6F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F491-5C5E-42FB-AF27-852F5C2DC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E0AD-7A3B-4270-B433-E9398C657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FB4FD-1C2A-431B-89A3-301FAFA3D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028F-BA30-4050-83D6-D707CC3C7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3557A-F357-4621-927F-90A685724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29E3-0E63-45D2-B5AD-19D19739C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E7F8-995F-4DCD-969A-8EBFDDD3CB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8256-FFA8-4754-ADAC-E61B59A18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ED48C-976D-469D-AFEB-84092CF25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B84437A-7AED-4D17-B7DF-4EDD405D2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6" descr="C:\Users\crubenst\Desktop\14R1_August\R1_50Years.jp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620000" y="5791200"/>
            <a:ext cx="10207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  <p:sldLayoutId id="2147484377" r:id="rId12"/>
    <p:sldLayoutId id="214748437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.ruchelman@ieee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Region 1 Audit</a:t>
            </a:r>
            <a:br>
              <a:rPr lang="en-US" altLang="en-US" smtClean="0">
                <a:ea typeface="ＭＳ Ｐゴシック" pitchFamily="34" charset="-128"/>
              </a:rPr>
            </a:br>
            <a:r>
              <a:rPr lang="en-US" altLang="en-US" smtClean="0">
                <a:ea typeface="ＭＳ Ｐゴシック" pitchFamily="34" charset="-128"/>
              </a:rPr>
              <a:t>Committee Report</a:t>
            </a:r>
            <a:br>
              <a:rPr lang="en-US" altLang="en-US" smtClean="0">
                <a:ea typeface="ＭＳ Ｐゴシック" pitchFamily="34" charset="-128"/>
              </a:rPr>
            </a:br>
            <a:r>
              <a:rPr lang="en-US" altLang="en-US" smtClean="0">
                <a:ea typeface="ＭＳ Ｐゴシック" pitchFamily="34" charset="-128"/>
              </a:rPr>
              <a:t>15 March Audit</a:t>
            </a:r>
            <a:br>
              <a:rPr lang="en-US" altLang="en-US" smtClean="0">
                <a:ea typeface="ＭＳ Ｐゴシック" pitchFamily="34" charset="-128"/>
              </a:rPr>
            </a:b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274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>
                <a:ea typeface="ＭＳ Ｐゴシック" pitchFamily="34" charset="-128"/>
              </a:rPr>
              <a:t>Harold Ruchelman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a typeface="ＭＳ Ｐゴシック" pitchFamily="34" charset="-128"/>
              </a:rPr>
              <a:t>Region 1 Audit Committee Chair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a typeface="ＭＳ Ｐゴシック" pitchFamily="34" charset="-128"/>
                <a:hlinkClick r:id="rId2"/>
              </a:rPr>
              <a:t>h.ruchelman@ieee.org</a:t>
            </a:r>
            <a:endParaRPr lang="en-US" altLang="en-US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en-US" sz="100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a typeface="ＭＳ Ｐゴシック" pitchFamily="34" charset="-128"/>
              </a:rPr>
              <a:t>Region 1 Executive Committee Meeting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a typeface="ＭＳ Ｐゴシック" pitchFamily="34" charset="-128"/>
              </a:rPr>
              <a:t>24 March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Findings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848600" cy="3733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On one expense report, a mathematical error resulted in an overpayment.</a:t>
            </a:r>
          </a:p>
          <a:p>
            <a:r>
              <a:rPr lang="en-US" dirty="0" smtClean="0">
                <a:ea typeface="ＭＳ Ｐゴシック" pitchFamily="34" charset="-128"/>
              </a:rPr>
              <a:t>Receipts for expenditures were not included in some expense reports.</a:t>
            </a:r>
          </a:p>
          <a:p>
            <a:r>
              <a:rPr lang="en-US" dirty="0" smtClean="0">
                <a:ea typeface="ＭＳ Ｐゴシック" pitchFamily="34" charset="-128"/>
              </a:rPr>
              <a:t>The purpose of the expenses was not indicated on some reports.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C8955D-5DE9-43B0-BEA1-F8333D4E9BD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Findings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038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On a few reports, expenses were listed in the wrong column.</a:t>
            </a:r>
          </a:p>
          <a:p>
            <a:r>
              <a:rPr lang="en-US" dirty="0" smtClean="0">
                <a:ea typeface="ＭＳ Ｐゴシック" pitchFamily="34" charset="-128"/>
              </a:rPr>
              <a:t>There was a duplicate request made for the same expenditure.</a:t>
            </a:r>
          </a:p>
          <a:p>
            <a:r>
              <a:rPr lang="en-US" dirty="0" smtClean="0">
                <a:ea typeface="ＭＳ Ｐゴシック" pitchFamily="34" charset="-128"/>
              </a:rPr>
              <a:t>A receipt for an expenditure was attached to an expense report, but the expenditure was not claimed on the report.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612A6C-FF18-4E5E-A4DB-07F55A92D99A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Findings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3276600"/>
          </a:xfrm>
        </p:spPr>
        <p:txBody>
          <a:bodyPr/>
          <a:lstStyle/>
          <a:p>
            <a:pPr>
              <a:spcBef>
                <a:spcPts val="30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Ensure mathematical accuracy of the expense reports.</a:t>
            </a:r>
          </a:p>
          <a:p>
            <a:pPr>
              <a:spcBef>
                <a:spcPts val="30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Include all receipts except for meals and taxi/bus expenditures under $25.00</a:t>
            </a:r>
          </a:p>
          <a:p>
            <a:pPr>
              <a:spcBef>
                <a:spcPts val="30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When preparing the expense report, the purpose of the trip is to be indicated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124B3B-CBF3-4DB4-B914-FEF868F0B291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Recommendations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28194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altLang="en-US" dirty="0" smtClean="0">
                <a:ea typeface="ＭＳ Ｐゴシック" pitchFamily="34" charset="-128"/>
              </a:rPr>
              <a:t>Enter expenditures in the columns that correspond to the dates that they were incurred.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>
                <a:ea typeface="ＭＳ Ｐゴシック" pitchFamily="34" charset="-128"/>
              </a:rPr>
              <a:t>If you spent the money, request reimbursement.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DF5B23-F2AD-4EC9-8203-7301CA369656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Conclusion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3657600"/>
          </a:xfrm>
        </p:spPr>
        <p:txBody>
          <a:bodyPr/>
          <a:lstStyle/>
          <a:p>
            <a:pPr marL="342900" lvl="1" indent="-342900">
              <a:buSzPct val="80000"/>
              <a:buFontTx/>
              <a:buBlip>
                <a:blip r:embed="rId2"/>
              </a:buBlip>
            </a:pPr>
            <a:r>
              <a:rPr lang="en-US" altLang="en-US" sz="2800" smtClean="0">
                <a:ea typeface="ＭＳ Ｐゴシック" pitchFamily="34" charset="-128"/>
              </a:rPr>
              <a:t>The records were in order and well organized</a:t>
            </a:r>
          </a:p>
          <a:p>
            <a:pPr marL="342900" lvl="1" indent="-342900">
              <a:buSzPct val="80000"/>
              <a:buFontTx/>
              <a:buBlip>
                <a:blip r:embed="rId2"/>
              </a:buBlip>
            </a:pPr>
            <a:r>
              <a:rPr lang="en-US" altLang="en-US" sz="2800" smtClean="0">
                <a:ea typeface="ＭＳ Ｐゴシック" pitchFamily="34" charset="-128"/>
              </a:rPr>
              <a:t>Accounts were reconciled and accurately balanced</a:t>
            </a:r>
          </a:p>
          <a:p>
            <a:r>
              <a:rPr lang="en-US" altLang="en-US" smtClean="0">
                <a:ea typeface="ＭＳ Ｐゴシック" pitchFamily="34" charset="-128"/>
              </a:rPr>
              <a:t>Vouchers were checked and supporting information was present.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FF6922-6D67-405C-B72F-0718C797486D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Conclusion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2514600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The Region 1 Treasurer continues to diligently process vouchers and maintains clear, accurate and complete records and is to be commended for his efforts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DC0511-85C6-473C-A740-20204433184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Thanks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6764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I’d like to thank Robert Pellegrino, Bala Prasanna and Rupa Paranjape, for their help in in carrying out this audit.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03A4B5-A9BF-4649-A0EE-DD4183D6455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algn="ctr"/>
            <a:r>
              <a:rPr lang="en-US" altLang="en-US" sz="7200" smtClean="0">
                <a:ea typeface="ＭＳ Ｐゴシック" pitchFamily="34" charset="-128"/>
              </a:rPr>
              <a:t>Questions</a:t>
            </a:r>
            <a:r>
              <a:rPr lang="en-US" altLang="en-US" sz="4000" smtClean="0">
                <a:ea typeface="ＭＳ Ｐゴシック" pitchFamily="34" charset="-128"/>
              </a:rPr>
              <a:t> </a:t>
            </a:r>
            <a:r>
              <a:rPr lang="en-US" altLang="en-US" sz="7200" smtClean="0">
                <a:ea typeface="ＭＳ Ｐゴシック" pitchFamily="34" charset="-128"/>
              </a:rPr>
              <a:t>?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D19BC2-38D4-4A68-B8FB-C8018749E42D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For additional information</a:t>
            </a:r>
            <a:br>
              <a:rPr lang="en-US" altLang="en-US" smtClean="0">
                <a:ea typeface="ＭＳ Ｐゴシック" pitchFamily="34" charset="-128"/>
              </a:rPr>
            </a:br>
            <a:r>
              <a:rPr lang="en-US" altLang="en-US" smtClean="0">
                <a:ea typeface="ＭＳ Ｐゴシック" pitchFamily="34" charset="-128"/>
              </a:rPr>
              <a:t>		please contact me:</a:t>
            </a:r>
          </a:p>
        </p:txBody>
      </p:sp>
      <p:sp>
        <p:nvSpPr>
          <p:cNvPr id="20483" name="Content Placeholder 22"/>
          <p:cNvSpPr>
            <a:spLocks noGrp="1"/>
          </p:cNvSpPr>
          <p:nvPr>
            <p:ph idx="4294967295"/>
          </p:nvPr>
        </p:nvSpPr>
        <p:spPr>
          <a:xfrm>
            <a:off x="304800" y="2514600"/>
            <a:ext cx="861060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500" b="1" dirty="0" smtClean="0">
                <a:solidFill>
                  <a:schemeClr val="tx2"/>
                </a:solidFill>
                <a:ea typeface="ＭＳ Ｐゴシック" pitchFamily="34" charset="-128"/>
              </a:rPr>
              <a:t>Harold Ruchelman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500" b="1" dirty="0" smtClean="0">
                <a:solidFill>
                  <a:schemeClr val="tx2"/>
                </a:solidFill>
                <a:ea typeface="ＭＳ Ｐゴシック" pitchFamily="34" charset="-128"/>
              </a:rPr>
              <a:t>Region 1 Audit Committee Chair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500" b="1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500" b="1" dirty="0" smtClean="0">
                <a:solidFill>
                  <a:schemeClr val="tx2"/>
                </a:solidFill>
                <a:ea typeface="ＭＳ Ｐゴシック" pitchFamily="34" charset="-128"/>
              </a:rPr>
              <a:t>h.ruchelman@ieee.org</a:t>
            </a:r>
            <a:endParaRPr lang="en-US" altLang="en-US" sz="3100" b="1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20484" name="Slide Number Placeholder 4"/>
          <p:cNvSpPr txBox="1">
            <a:spLocks noGrp="1"/>
          </p:cNvSpPr>
          <p:nvPr/>
        </p:nvSpPr>
        <p:spPr bwMode="auto">
          <a:xfrm>
            <a:off x="533400" y="6172200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3C631069-9B48-43B9-8793-CB57BAC6BB26}" type="slidenum">
              <a:rPr lang="en-US" altLang="en-US" sz="1600" b="1">
                <a:solidFill>
                  <a:srgbClr val="898989"/>
                </a:solidFill>
                <a:cs typeface="Arial" charset="0"/>
              </a:rPr>
              <a:pPr/>
              <a:t>18</a:t>
            </a:fld>
            <a:endParaRPr lang="en-US" altLang="en-US" sz="1600" b="1">
              <a:solidFill>
                <a:srgbClr val="89898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Region 1 Audit</a:t>
            </a:r>
          </a:p>
        </p:txBody>
      </p:sp>
      <p:sp>
        <p:nvSpPr>
          <p:cNvPr id="4099" name="Content Placeholder 2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220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smtClean="0">
                <a:ea typeface="ＭＳ Ｐゴシック" pitchFamily="34" charset="-128"/>
              </a:rPr>
              <a:t>Conducted March 15, 2017</a:t>
            </a:r>
            <a:endParaRPr lang="en-US" altLang="en-US" sz="2400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ea typeface="ＭＳ Ｐゴシック" pitchFamily="34" charset="-128"/>
              </a:rPr>
              <a:t>	at IEEE Headquarters in Piscataway, NJ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smtClean="0">
                <a:ea typeface="ＭＳ Ｐゴシック" pitchFamily="34" charset="-128"/>
              </a:rPr>
              <a:t>Period Covered</a:t>
            </a:r>
            <a:r>
              <a:rPr lang="en-US" altLang="en-US" sz="2400" smtClean="0">
                <a:ea typeface="ＭＳ Ｐゴシック" pitchFamily="34" charset="-128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ea typeface="ＭＳ Ｐゴシック" pitchFamily="34" charset="-128"/>
              </a:rPr>
              <a:t>	 July 1, 2016 to December 31, 2016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>
              <a:ea typeface="ＭＳ Ｐゴシック" pitchFamily="34" charset="-128"/>
            </a:endParaRP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11A2EC-0219-44D2-88C3-684A11EDB4FD}" type="slidenum">
              <a:rPr lang="en-US" altLang="en-US" sz="1600" b="1" smtClean="0"/>
              <a:pPr/>
              <a:t>2</a:t>
            </a:fld>
            <a:endParaRPr lang="en-US" altLang="en-US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Audit Committee</a:t>
            </a:r>
          </a:p>
        </p:txBody>
      </p:sp>
      <p:sp>
        <p:nvSpPr>
          <p:cNvPr id="4099" name="Content Placeholder 2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9624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2000" dirty="0"/>
              <a:t>Harold Ruchelman, Chair</a:t>
            </a:r>
          </a:p>
          <a:p>
            <a:pPr lvl="1" eaLnBrk="1" hangingPunct="1">
              <a:defRPr/>
            </a:pPr>
            <a:r>
              <a:rPr lang="en-US" sz="2000" dirty="0"/>
              <a:t>Robert Pellegrino, Committee Member</a:t>
            </a:r>
          </a:p>
          <a:p>
            <a:pPr lvl="1" eaLnBrk="1" hangingPunct="1">
              <a:defRPr/>
            </a:pPr>
            <a:r>
              <a:rPr lang="en-US" sz="2000" dirty="0"/>
              <a:t>Rupa Paranjape, Senior Director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000" dirty="0"/>
              <a:t>	IEEE Internal Audit</a:t>
            </a:r>
          </a:p>
          <a:p>
            <a:pPr marL="342900" lvl="1" indent="-342900" eaLnBrk="1" hangingPunct="1">
              <a:buSzPct val="80000"/>
              <a:buFontTx/>
              <a:buNone/>
              <a:defRPr/>
            </a:pPr>
            <a:r>
              <a:rPr lang="en-US" sz="2000" dirty="0"/>
              <a:t>	</a:t>
            </a:r>
            <a:endParaRPr lang="en-US" sz="2400" b="1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/>
              <a:t>Assisted by</a:t>
            </a:r>
            <a:r>
              <a:rPr lang="en-US" sz="2400" dirty="0"/>
              <a:t>:</a:t>
            </a:r>
          </a:p>
          <a:p>
            <a:pPr lvl="1" eaLnBrk="1" hangingPunct="1">
              <a:defRPr/>
            </a:pPr>
            <a:r>
              <a:rPr lang="en-US" sz="2000" dirty="0"/>
              <a:t>Bala Prasanna, Region 1 Treasurer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E62F86-E5E0-4DEC-A6F0-D0FD52C16D89}" type="slidenum">
              <a:rPr lang="en-US" altLang="en-US" sz="1600" b="1" smtClean="0"/>
              <a:pPr/>
              <a:t>3</a:t>
            </a:fld>
            <a:endParaRPr lang="en-US" altLang="en-US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Audit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r>
              <a:rPr lang="en-US" altLang="en-US" sz="2400" b="1" smtClean="0">
                <a:ea typeface="ＭＳ Ｐゴシック" pitchFamily="34" charset="-128"/>
              </a:rPr>
              <a:t>Review</a:t>
            </a:r>
          </a:p>
          <a:p>
            <a:pPr lvl="1"/>
            <a:r>
              <a:rPr lang="en-US" altLang="en-US" sz="2200" smtClean="0">
                <a:ea typeface="ＭＳ Ｐゴシック" pitchFamily="34" charset="-128"/>
              </a:rPr>
              <a:t>Record keeping of Region 1 Treasurer</a:t>
            </a:r>
          </a:p>
          <a:p>
            <a:pPr lvl="1"/>
            <a:r>
              <a:rPr lang="en-US" altLang="en-US" sz="2200" smtClean="0">
                <a:ea typeface="ＭＳ Ｐゴシック" pitchFamily="34" charset="-128"/>
              </a:rPr>
              <a:t>Procedures used by Treasurer</a:t>
            </a:r>
          </a:p>
          <a:p>
            <a:pPr lvl="1"/>
            <a:r>
              <a:rPr lang="en-US" altLang="en-US" sz="2200" smtClean="0">
                <a:ea typeface="ＭＳ Ｐゴシック" pitchFamily="34" charset="-128"/>
              </a:rPr>
              <a:t>Expense vouchers and documentation</a:t>
            </a:r>
          </a:p>
          <a:p>
            <a:pPr lvl="1"/>
            <a:r>
              <a:rPr lang="en-US" altLang="en-US" sz="2200" smtClean="0">
                <a:ea typeface="ＭＳ Ｐゴシック" pitchFamily="34" charset="-128"/>
              </a:rPr>
              <a:t>Account statements and cancelled checks</a:t>
            </a:r>
          </a:p>
          <a:p>
            <a:r>
              <a:rPr lang="en-US" altLang="en-US" sz="2400" b="1" smtClean="0">
                <a:ea typeface="ＭＳ Ｐゴシック" pitchFamily="34" charset="-128"/>
              </a:rPr>
              <a:t>Verify</a:t>
            </a:r>
          </a:p>
          <a:p>
            <a:pPr lvl="1"/>
            <a:r>
              <a:rPr lang="en-US" altLang="en-US" sz="2200" smtClean="0">
                <a:ea typeface="ＭＳ Ｐゴシック" pitchFamily="34" charset="-128"/>
              </a:rPr>
              <a:t>Account balances</a:t>
            </a:r>
          </a:p>
          <a:p>
            <a:pPr lvl="1"/>
            <a:r>
              <a:rPr lang="en-US" altLang="en-US" sz="2200" smtClean="0">
                <a:ea typeface="ＭＳ Ｐゴシック" pitchFamily="34" charset="-128"/>
              </a:rPr>
              <a:t>Net worth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2B1275-7C69-4EAD-A402-531D739456BD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Findings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smtClean="0">
                <a:ea typeface="ＭＳ Ｐゴシック" pitchFamily="34" charset="-128"/>
              </a:rPr>
              <a:t>Net worth summary - Register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FDB8B0-D0F9-4D71-8AFB-91164B4C1105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graphicFrame>
        <p:nvGraphicFramePr>
          <p:cNvPr id="5" name="Group 57"/>
          <p:cNvGraphicFramePr>
            <a:graphicFrameLocks/>
          </p:cNvGraphicFramePr>
          <p:nvPr/>
        </p:nvGraphicFramePr>
        <p:xfrm>
          <a:off x="990600" y="2438400"/>
          <a:ext cx="6705600" cy="2481264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/>
                  </a:extLst>
                </a:gridCol>
                <a:gridCol w="1600200">
                  <a:extLst>
                    <a:ext uri="{9D8B030D-6E8A-4147-A177-3AD203B41FA5}"/>
                  </a:extLst>
                </a:gridCol>
                <a:gridCol w="2133600">
                  <a:extLst>
                    <a:ext uri="{9D8B030D-6E8A-4147-A177-3AD203B41FA5}"/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Date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Item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Amount</a:t>
                      </a:r>
                      <a:endParaRPr kumimoji="0" lang="en-US" sz="20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July 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</a:rPr>
                        <a:t>$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304,622.37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Income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21,109.81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Expenses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$78,176.97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December 31,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$247,555.21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  <a:sym typeface="Wingdings 3" pitchFamily="18" charset="2"/>
                        </a:rPr>
                        <a:t>Change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$57,067.16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Findings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smtClean="0">
                <a:ea typeface="ＭＳ Ｐゴシック" pitchFamily="34" charset="-128"/>
              </a:rPr>
              <a:t>Net worth summary - Assessment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2D2765-922F-4823-8020-D22D4BF3F8C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graphicFrame>
        <p:nvGraphicFramePr>
          <p:cNvPr id="5" name="Group 29"/>
          <p:cNvGraphicFramePr>
            <a:graphicFrameLocks/>
          </p:cNvGraphicFramePr>
          <p:nvPr/>
        </p:nvGraphicFramePr>
        <p:xfrm>
          <a:off x="990600" y="2438400"/>
          <a:ext cx="6705600" cy="2476499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/>
                  </a:extLst>
                </a:gridCol>
                <a:gridCol w="1600200">
                  <a:extLst>
                    <a:ext uri="{9D8B030D-6E8A-4147-A177-3AD203B41FA5}"/>
                  </a:extLst>
                </a:gridCol>
                <a:gridCol w="2133600">
                  <a:extLst>
                    <a:ext uri="{9D8B030D-6E8A-4147-A177-3AD203B41FA5}"/>
                  </a:extLst>
                </a:gridCol>
              </a:tblGrid>
              <a:tr h="396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Date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Item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Amount</a:t>
                      </a:r>
                      <a:endParaRPr kumimoji="0" lang="en-US" sz="20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6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July 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$45,223.90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5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Income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$810.14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3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Expenses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$19.93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17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December 31,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$46,014.11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3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  <a:sym typeface="Wingdings 3" pitchFamily="18" charset="2"/>
                        </a:rPr>
                        <a:t>Change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$790.21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Findings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smtClean="0">
                <a:ea typeface="ＭＳ Ｐゴシック" pitchFamily="34" charset="-128"/>
              </a:rPr>
              <a:t>Net worth summary – LTIF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F3FF89-BFF9-4D58-9E5F-116F13CD9E68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990600" y="2209800"/>
          <a:ext cx="7696201" cy="299243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/>
                  </a:extLst>
                </a:gridCol>
                <a:gridCol w="2436935">
                  <a:extLst>
                    <a:ext uri="{9D8B030D-6E8A-4147-A177-3AD203B41FA5}"/>
                  </a:extLst>
                </a:gridCol>
                <a:gridCol w="2516066">
                  <a:extLst>
                    <a:ext uri="{9D8B030D-6E8A-4147-A177-3AD203B41FA5}"/>
                  </a:extLst>
                </a:gridCol>
              </a:tblGrid>
              <a:tr h="430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Date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Item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Amount</a:t>
                      </a:r>
                      <a:endParaRPr kumimoji="0" lang="en-US" sz="20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7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July 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$32,933.15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7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</a:rPr>
                        <a:t>IEEE Adjustment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Income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$2,323.52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2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Expenses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$346.10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6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December 31,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$34,910.57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2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  <a:sym typeface="Wingdings 3" pitchFamily="18" charset="2"/>
                        </a:rPr>
                        <a:t>Change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$1,977.42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Findings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smtClean="0">
                <a:ea typeface="ＭＳ Ｐゴシック" pitchFamily="34" charset="-128"/>
              </a:rPr>
              <a:t>Net worth summary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50A937-C8D5-47F1-B7C1-2A1D5458843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graphicFrame>
        <p:nvGraphicFramePr>
          <p:cNvPr id="5" name="Group 195"/>
          <p:cNvGraphicFramePr>
            <a:graphicFrameLocks/>
          </p:cNvGraphicFramePr>
          <p:nvPr/>
        </p:nvGraphicFramePr>
        <p:xfrm>
          <a:off x="228600" y="1752600"/>
          <a:ext cx="8686800" cy="3292474"/>
        </p:xfrm>
        <a:graphic>
          <a:graphicData uri="http://schemas.openxmlformats.org/drawingml/2006/table">
            <a:tbl>
              <a:tblPr/>
              <a:tblGrid>
                <a:gridCol w="2868613">
                  <a:extLst>
                    <a:ext uri="{9D8B030D-6E8A-4147-A177-3AD203B41FA5}"/>
                  </a:extLst>
                </a:gridCol>
                <a:gridCol w="3887787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</a:tblGrid>
              <a:tr h="396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Date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Item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Amount</a:t>
                      </a:r>
                      <a:endParaRPr kumimoji="0" lang="en-US" sz="20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182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July 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Last audited net worth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$382,779.42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68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December 31,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Register Balance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$247,555.21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77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December 31,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Assessment Account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$46,014.11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25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December 31,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LTIF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$34,910.57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335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dirty="0">
                          <a:ea typeface="ＭＳ Ｐゴシック" pitchFamily="34" charset="-128"/>
                        </a:rPr>
                        <a:t>December 31, 2016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Current audited net worth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$328,479.89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</a:endParaRP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</a:rPr>
                        <a:t>Change in net worth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pitchFamily="-112" charset="-128"/>
                          <a:cs typeface="Times New Roman" pitchFamily="18" charset="0"/>
                        </a:rPr>
                        <a:t>$54,299.53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ＭＳ Ｐゴシック" pitchFamily="-112" charset="-128"/>
                        <a:cs typeface="Times New Roman" pitchFamily="18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Findings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28956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altLang="en-US" smtClean="0">
                <a:ea typeface="ＭＳ Ｐゴシック" pitchFamily="34" charset="-128"/>
              </a:rPr>
              <a:t>As of </a:t>
            </a:r>
            <a:r>
              <a:rPr lang="en-US" altLang="en-US" smtClean="0">
                <a:ea typeface="ＭＳ Ｐゴシック" pitchFamily="34" charset="-128"/>
                <a:cs typeface="Times New Roman" pitchFamily="18" charset="0"/>
              </a:rPr>
              <a:t>December 31, 2016</a:t>
            </a:r>
            <a:r>
              <a:rPr lang="en-US" altLang="en-US" smtClean="0">
                <a:ea typeface="ＭＳ Ｐゴシック" pitchFamily="34" charset="-128"/>
              </a:rPr>
              <a:t>, there were no outstanding checks.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FBEB25-10B1-4827-9EF3-D2DC7184F270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gion 1 Audit&amp;#x0D;&amp;#x0A;Committee Report&amp;#x0D;&amp;#x0A;5 February 2010 Audit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Region 1 Audit&amp;quot;&quot;/&gt;&lt;property id=&quot;20307&quot; value=&quot;259&quot;/&gt;&lt;/object&gt;&lt;object type=&quot;3&quot; unique_id=&quot;10006&quot;&gt;&lt;property id=&quot;20148&quot; value=&quot;5&quot;/&gt;&lt;property id=&quot;20300&quot; value=&quot;Slide 9 - &amp;quot;For additional information&amp;#x0D;&amp;#x0A;&amp;amp;#x09;&amp;amp;#x09;please contact me:&amp;quot;&quot;/&gt;&lt;property id=&quot;20307&quot; value=&quot;260&quot;/&gt;&lt;/object&gt;&lt;object type=&quot;3&quot; unique_id=&quot;10067&quot;&gt;&lt;property id=&quot;20148&quot; value=&quot;5&quot;/&gt;&lt;property id=&quot;20300&quot; value=&quot;Slide 3 - &amp;quot;Audit Objectives&amp;quot;&quot;/&gt;&lt;property id=&quot;20307&quot; value=&quot;261&quot;/&gt;&lt;/object&gt;&lt;object type=&quot;3&quot; unique_id=&quot;10068&quot;&gt;&lt;property id=&quot;20148&quot; value=&quot;5&quot;/&gt;&lt;property id=&quot;20300&quot; value=&quot;Slide 4 - &amp;quot;Findings&amp;quot;&quot;/&gt;&lt;property id=&quot;20307&quot; value=&quot;262&quot;/&gt;&lt;/object&gt;&lt;object type=&quot;3&quot; unique_id=&quot;10069&quot;&gt;&lt;property id=&quot;20148&quot; value=&quot;5&quot;/&gt;&lt;property id=&quot;20300&quot; value=&quot;Slide 5 - &amp;quot;Findings (continued)&amp;quot;&quot;/&gt;&lt;property id=&quot;20307&quot; value=&quot;263&quot;/&gt;&lt;/object&gt;&lt;object type=&quot;3&quot; unique_id=&quot;10070&quot;&gt;&lt;property id=&quot;20148&quot; value=&quot;5&quot;/&gt;&lt;property id=&quot;20300&quot; value=&quot;Slide 6 - &amp;quot;Findings (continued)&amp;quot;&quot;/&gt;&lt;property id=&quot;20307&quot; value=&quot;264&quot;/&gt;&lt;/object&gt;&lt;object type=&quot;3&quot; unique_id=&quot;10071&quot;&gt;&lt;property id=&quot;20148&quot; value=&quot;5&quot;/&gt;&lt;property id=&quot;20300&quot; value=&quot;Slide 7 - &amp;quot;Conclusion&amp;quot;&quot;/&gt;&lt;property id=&quot;20307&quot; value=&quot;265&quot;/&gt;&lt;/object&gt;&lt;object type=&quot;3&quot; unique_id=&quot;10072&quot;&gt;&lt;property id=&quot;20148&quot; value=&quot;5&quot;/&gt;&lt;property id=&quot;20300&quot; value=&quot;Slide 8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IEEE_Region1_PPT_Template-2010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IEEE_CorporateWide_PPT_Template-2008</Template>
  <TotalTime>1864</TotalTime>
  <Words>489</Words>
  <Application>Microsoft Office PowerPoint</Application>
  <PresentationFormat>On-screen Show (4:3)</PresentationFormat>
  <Paragraphs>152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Times New Roman</vt:lpstr>
      <vt:lpstr>Verdana</vt:lpstr>
      <vt:lpstr>Wingdings</vt:lpstr>
      <vt:lpstr>Wingdings 3</vt:lpstr>
      <vt:lpstr>IEEE_Region1_PPT_Template-2010</vt:lpstr>
      <vt:lpstr>Region 1 Audit Committee Report 15 March Audit </vt:lpstr>
      <vt:lpstr>Region 1 Audit</vt:lpstr>
      <vt:lpstr>Audit Committee</vt:lpstr>
      <vt:lpstr>Audit Objectives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Recommendations</vt:lpstr>
      <vt:lpstr>Conclusion</vt:lpstr>
      <vt:lpstr>Conclusion</vt:lpstr>
      <vt:lpstr>Thanks</vt:lpstr>
      <vt:lpstr>Questions ?</vt:lpstr>
      <vt:lpstr>For additional information   please contact me:</vt:lpstr>
    </vt:vector>
  </TitlesOfParts>
  <Company>IEEE Region 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PPT Slide Template</dc:title>
  <dc:creator>IEEE</dc:creator>
  <cp:lastModifiedBy>William Carakatsane</cp:lastModifiedBy>
  <cp:revision>187</cp:revision>
  <dcterms:created xsi:type="dcterms:W3CDTF">2008-11-03T21:08:53Z</dcterms:created>
  <dcterms:modified xsi:type="dcterms:W3CDTF">2017-06-08T13:30:51Z</dcterms:modified>
</cp:coreProperties>
</file>