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44" r:id="rId1"/>
    <p:sldMasterId id="2147485414" r:id="rId2"/>
  </p:sldMasterIdLst>
  <p:notesMasterIdLst>
    <p:notesMasterId r:id="rId16"/>
  </p:notesMasterIdLst>
  <p:handoutMasterIdLst>
    <p:handoutMasterId r:id="rId17"/>
  </p:handoutMasterIdLst>
  <p:sldIdLst>
    <p:sldId id="264" r:id="rId3"/>
    <p:sldId id="428" r:id="rId4"/>
    <p:sldId id="430" r:id="rId5"/>
    <p:sldId id="429" r:id="rId6"/>
    <p:sldId id="431" r:id="rId7"/>
    <p:sldId id="432" r:id="rId8"/>
    <p:sldId id="433" r:id="rId9"/>
    <p:sldId id="434" r:id="rId10"/>
    <p:sldId id="435" r:id="rId11"/>
    <p:sldId id="436" r:id="rId12"/>
    <p:sldId id="408" r:id="rId13"/>
    <p:sldId id="437" r:id="rId14"/>
    <p:sldId id="424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5087"/>
    <a:srgbClr val="00558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BFE22AF-E811-4070-B44A-058DE2AA6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575F87-DB38-4BB1-A4C9-19567619C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1746955-DD87-46DC-90B9-68226E9FA11A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F1643D-361A-49F2-AEB6-B719D413C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3FEA08-6097-4196-818B-37323982CA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FE7DB7-0A24-4FFE-BCAE-231FB44E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64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2AF25C-65B1-49FD-BD45-05BB39C6E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FA2702-3B86-435B-B307-58570AA2E9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34AFFFB-BE21-4C49-B1A7-CA1144E9058C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04116FA-0A7E-42E7-8F2D-77F5B26248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39D7C26-8C13-40D6-BF4C-90C680E24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FBE011-F8A4-4CCF-8870-E53C836E22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C89641-6F5E-4BC1-BE92-10FF412A3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0ABE73-48F7-43EA-BA59-BF1E9E220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54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93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30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5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7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>
            <a:extLst>
              <a:ext uri="{FF2B5EF4-FFF2-40B4-BE49-F238E27FC236}">
                <a16:creationId xmlns:a16="http://schemas.microsoft.com/office/drawing/2014/main" xmlns="" id="{F57F18BA-1574-4994-A621-3A3B764E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xmlns="" id="{53E45BA2-7359-4156-95E1-72B3A8E6F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0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04F63D97-DDC9-4BB8-BE18-24665898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83BCC0EB-642E-43EE-A6BC-683CCE962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E739F-662B-421A-8B40-AD472C9B13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51F041-2EC0-4C93-BF24-47E8353910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5516-A7FD-4847-85B1-B2811D224869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6795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8FDFA89E-86CD-4D09-A2DD-F25374E9E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xmlns="" id="{47AB8263-D105-431A-AA4D-66D824CD9D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A865-8C96-4472-A057-2BB8D906A376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4F1FE009-B32A-43DD-9C84-8F88529541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6C0FC7E-8C9F-4FE0-A4D5-2E309CCA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8977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7FF7109-FF97-45D9-A106-14C9FF565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xmlns="" id="{5B78E574-3389-400A-891F-CD950202226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3FC-A00A-4728-B05F-6035F7041BCD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3F4E4F9D-1548-4AFB-AC42-28824E393DE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B3F4EB5E-0AC5-42DE-8C75-7EB285328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8168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BFCB16B-3EF3-4543-938E-C6797B98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66889" y="1644422"/>
            <a:ext cx="3995928" cy="4366911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0"/>
          </p:nvPr>
        </p:nvSpPr>
        <p:spPr>
          <a:xfrm>
            <a:off x="4713640" y="1644952"/>
            <a:ext cx="403524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xmlns="" id="{9805C205-457B-47A5-B331-74CB5B97A00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5E3B-684E-4008-9006-B7F3E4C0646B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B4F7DB99-BB8B-494E-91C3-EA2942DA05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F1B10A6-1AEE-47AD-91F2-BB6E02C00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4596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r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67BDC-7A17-45F5-9931-4EA7A852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1"/>
          </p:nvPr>
        </p:nvSpPr>
        <p:spPr>
          <a:xfrm>
            <a:off x="5324124" y="1644952"/>
            <a:ext cx="3424766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2"/>
          </p:nvPr>
        </p:nvSpPr>
        <p:spPr>
          <a:xfrm>
            <a:off x="366888" y="1644952"/>
            <a:ext cx="4694967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58741E44-6FED-4771-894A-9B7E2025B6F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97AF-AE6F-47BB-8348-56F774C2C69E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0B7D607A-3B2A-4C7E-BA65-E28B1773D5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0408C1A3-95C0-49DE-A711-1F75AF1AB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6927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B00F1D-FEA5-44BE-8370-322EF762D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 flipH="1">
            <a:off x="4744493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644952"/>
            <a:ext cx="4035250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F65BD38E-3D2D-4942-A3FB-19FCCE3E806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15BE-E9B4-4475-AE82-37B0145AE4D3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965E36F6-4871-4A79-B4FB-17A616888B9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DD082C43-0AE4-4D74-9CE6-870589EE4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9938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9893FEB-D8C3-4B1B-9C64-7A407D33E303}"/>
              </a:ext>
            </a:extLst>
          </p:cNvPr>
          <p:cNvCxnSpPr/>
          <p:nvPr/>
        </p:nvCxnSpPr>
        <p:spPr>
          <a:xfrm>
            <a:off x="371475" y="2549525"/>
            <a:ext cx="3992563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6890844E-8061-498A-9757-6189486A4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3A5F071-D1D3-441C-8FC3-AA6E1F68A851}"/>
              </a:ext>
            </a:extLst>
          </p:cNvPr>
          <p:cNvCxnSpPr/>
          <p:nvPr/>
        </p:nvCxnSpPr>
        <p:spPr>
          <a:xfrm>
            <a:off x="4751388" y="2524125"/>
            <a:ext cx="3997325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0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52094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1"/>
          </p:nvPr>
        </p:nvSpPr>
        <p:spPr>
          <a:xfrm>
            <a:off x="35701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3"/>
          </p:nvPr>
        </p:nvSpPr>
        <p:spPr>
          <a:xfrm>
            <a:off x="470376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9A39E97D-FA83-4F86-B982-0E4A6B3B8C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10CB2C12-B70A-4662-B994-921D29516F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4A7F8682-9B33-49CA-BEAE-9EA26E34D75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61B8-B91E-490E-859D-9D1A0ABAE324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54093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8E6F342D-2833-4B61-A661-0531144F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7D57CC38-C970-4F46-9886-5CCB9D433C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12FABE30-DFE7-488D-848C-E648DE190E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3755470-6DC3-402C-9093-48C3FEFB79A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F78E-8751-4262-8801-695A34E37E28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1724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1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18940FD-C20D-4B0C-A09E-F7858E6E5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A04A4-27AF-4907-A778-AFD938A764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4D6DA5EE-F168-4E24-B4E6-990DD2D5F6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B113-55B7-4398-AA3E-6320D2B65789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>
            <a:extLst>
              <a:ext uri="{FF2B5EF4-FFF2-40B4-BE49-F238E27FC236}">
                <a16:creationId xmlns:a16="http://schemas.microsoft.com/office/drawing/2014/main" xmlns="" id="{A86BC902-310A-4BC4-B5E9-F9868EDB5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xmlns="" id="{2D24A743-43DE-4E4F-8975-7AC47E76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91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379722BA-485B-4BB6-B111-09106FDE9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33E8B-9EE4-40CE-8EB7-F48B62B93C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A384C7B8-1103-453C-ABE4-9D719A9B2A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291BC-2D63-462B-B3CE-5914B77F81A0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Verdana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88900" algn="l" rtl="0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219200" y="6118225"/>
            <a:ext cx="28241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>
            <a:extLst>
              <a:ext uri="{FF2B5EF4-FFF2-40B4-BE49-F238E27FC236}">
                <a16:creationId xmlns:a16="http://schemas.microsoft.com/office/drawing/2014/main" xmlns="" id="{9E472CCB-09B9-4009-B6D8-66E72347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xmlns="" id="{4E253B79-C36D-4572-B3BD-9457BA4B6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431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E7CE968-6A14-4C26-81A6-E01BDE07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 descr="shutterstock_76938916.jpg">
            <a:extLst>
              <a:ext uri="{FF2B5EF4-FFF2-40B4-BE49-F238E27FC236}">
                <a16:creationId xmlns:a16="http://schemas.microsoft.com/office/drawing/2014/main" xmlns="" id="{805048AA-8255-420D-8925-6672E779D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hutterstock_10708528.jpg">
            <a:extLst>
              <a:ext uri="{FF2B5EF4-FFF2-40B4-BE49-F238E27FC236}">
                <a16:creationId xmlns:a16="http://schemas.microsoft.com/office/drawing/2014/main" xmlns="" id="{D5F774FF-CFF4-464A-8E90-BE9C40158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2" descr="shutterstock_12020635.jpg">
            <a:extLst>
              <a:ext uri="{FF2B5EF4-FFF2-40B4-BE49-F238E27FC236}">
                <a16:creationId xmlns:a16="http://schemas.microsoft.com/office/drawing/2014/main" xmlns="" id="{CD2DAFD8-62A1-4C47-8B7A-6EE74D30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 descr="shutterstock_58382266.jpg">
            <a:extLst>
              <a:ext uri="{FF2B5EF4-FFF2-40B4-BE49-F238E27FC236}">
                <a16:creationId xmlns:a16="http://schemas.microsoft.com/office/drawing/2014/main" xmlns="" id="{4A9B42BF-51D9-4389-8447-4A604D412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xmlns="" id="{2366633D-91B7-4312-92EC-945A62BFF8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C7A2-6D73-48B8-A4A9-594C888E953D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B34B0E81-FDEA-4A3F-A902-75BBF6FDD4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5E3DD15-BAC5-4B3A-8846-0DB057662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5707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8EAC4BE-0025-4FD4-A08D-2120E257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8" descr="shutterstock_2958161.jpg">
            <a:extLst>
              <a:ext uri="{FF2B5EF4-FFF2-40B4-BE49-F238E27FC236}">
                <a16:creationId xmlns:a16="http://schemas.microsoft.com/office/drawing/2014/main" xmlns="" id="{C6D05787-E09E-44F5-975E-7AA01C5B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314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32" descr="ISP2093881.JPG">
            <a:extLst>
              <a:ext uri="{FF2B5EF4-FFF2-40B4-BE49-F238E27FC236}">
                <a16:creationId xmlns:a16="http://schemas.microsoft.com/office/drawing/2014/main" xmlns="" id="{216A94D5-8D04-49E5-93EE-90E773260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5" descr="shutterstock_12412126.jpg">
            <a:extLst>
              <a:ext uri="{FF2B5EF4-FFF2-40B4-BE49-F238E27FC236}">
                <a16:creationId xmlns:a16="http://schemas.microsoft.com/office/drawing/2014/main" xmlns="" id="{A3AB792D-FAA1-4AB7-8C62-2AA9B7BCA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9" descr="shutterstock_43012507.jpg">
            <a:extLst>
              <a:ext uri="{FF2B5EF4-FFF2-40B4-BE49-F238E27FC236}">
                <a16:creationId xmlns:a16="http://schemas.microsoft.com/office/drawing/2014/main" xmlns="" id="{EF003B29-16EF-4747-ACD9-68620271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xmlns="" id="{F1638F4B-4FD9-4A33-87B5-355E3A304F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7447-A614-49D1-95AE-B504FA6A3D4B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8114DE53-3FDA-424C-8C28-5DF2852F7B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EA2E730-0437-44D4-B2A5-8BF136C59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11552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shutterstock_77990686.jpg">
            <a:extLst>
              <a:ext uri="{FF2B5EF4-FFF2-40B4-BE49-F238E27FC236}">
                <a16:creationId xmlns:a16="http://schemas.microsoft.com/office/drawing/2014/main" xmlns="" id="{DA5872F9-03B1-45F8-8681-A196C94B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iStock_000017402661Medium.jpg">
            <a:extLst>
              <a:ext uri="{FF2B5EF4-FFF2-40B4-BE49-F238E27FC236}">
                <a16:creationId xmlns:a16="http://schemas.microsoft.com/office/drawing/2014/main" xmlns="" id="{5FB29CF0-417A-406B-9AE2-E5476B77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3" descr="shutterstock_32048539.jpg">
            <a:extLst>
              <a:ext uri="{FF2B5EF4-FFF2-40B4-BE49-F238E27FC236}">
                <a16:creationId xmlns:a16="http://schemas.microsoft.com/office/drawing/2014/main" xmlns="" id="{BF389758-E8ED-4B5C-A7FD-2BD8B78E1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5" descr="shutterstock_11304505.jpg">
            <a:extLst>
              <a:ext uri="{FF2B5EF4-FFF2-40B4-BE49-F238E27FC236}">
                <a16:creationId xmlns:a16="http://schemas.microsoft.com/office/drawing/2014/main" xmlns="" id="{C4AF78EB-A0AA-481B-8393-801BB6A4D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xmlns="" id="{8EF5DB8E-47EB-43DA-83E8-0748681200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1870-8F2B-4A70-A26D-B61DC7D8B320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88D15B0B-89C1-484D-8650-BABA1022AC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E3A13C-B448-4205-AC03-5BE8766FD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6889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15F4F7AD-C54B-4D09-AAA2-1DB514094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xmlns="" id="{9FA586EE-2C41-4BAB-BF2E-3D544DC4A89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537B-DA08-4554-BC1A-8CDBDDD4187E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xmlns="" id="{63FCB8FC-524B-49AD-913D-436B2953A7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23D87B2-F6A7-45FC-9FA2-0FA6A2574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9106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904673F-D537-48A2-B62A-C2CBE9A66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cover-rgb.jpg">
            <a:extLst>
              <a:ext uri="{FF2B5EF4-FFF2-40B4-BE49-F238E27FC236}">
                <a16:creationId xmlns:a16="http://schemas.microsoft.com/office/drawing/2014/main" xmlns="" id="{CD55DFD1-7AE1-4A7D-ACBF-384FEECD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8B8C8C56-389D-4BD7-843D-65BB5D4AE3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FE5A-AFDE-4085-88BC-158C26A406C3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14C3DE5C-06A0-41EF-9BE1-D71504A906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98B36A-2AD8-46A8-916E-6AFFEB4AB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86723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B907D9-9FB4-4E79-B3F5-2BCBAB94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AB6FD6E8-ECAF-486B-B7D8-C30DFF9D55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55E8-A2D0-4A1A-B55F-51EEA348AE58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C04A9867-C85F-454C-B014-4EB1C2AE7B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8B24D2-66B9-4E3F-B806-88A49E174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7192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8606648-858D-45B6-8A32-1F5485E2B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CA3E24B-BCAD-4274-B2EC-17DD8D83F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5C92A71B-BB59-4CD9-BF71-B7490225D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6EBBB088-B7B3-4814-9776-2152F12EAC46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A8F5B92A-863E-4B47-821E-8C6E3E67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F0DB6527-2FCC-4ADA-A549-0845582B688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7" descr="IEEE_TAG_BLUE.png">
            <a:extLst>
              <a:ext uri="{FF2B5EF4-FFF2-40B4-BE49-F238E27FC236}">
                <a16:creationId xmlns:a16="http://schemas.microsoft.com/office/drawing/2014/main" xmlns="" id="{4AC3ADFE-FB4B-4963-9C54-BA658C4B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6" r:id="rId1"/>
    <p:sldLayoutId id="2147486937" r:id="rId2"/>
    <p:sldLayoutId id="2147486938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6CA334D-972A-4AC1-9679-C1AF57055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14649E01-41AA-4398-A4F5-103E17EC10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458E84-0C11-4B45-9851-F60BAFF39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A6011D2-BAA1-45C4-814F-F21E2A446CBE}" type="datetime1">
              <a:rPr lang="en-US"/>
              <a:pPr>
                <a:defRPr/>
              </a:pPr>
              <a:t>6/9/2017</a:t>
            </a:fld>
            <a:endParaRPr lang="en-US"/>
          </a:p>
        </p:txBody>
      </p:sp>
      <p:pic>
        <p:nvPicPr>
          <p:cNvPr id="2052" name="Picture 6" descr="ieee_blue_R0G102B161-lg.png">
            <a:extLst>
              <a:ext uri="{FF2B5EF4-FFF2-40B4-BE49-F238E27FC236}">
                <a16:creationId xmlns:a16="http://schemas.microsoft.com/office/drawing/2014/main" xmlns="" id="{EFBBDCB2-C1CD-4E0C-B504-08A86470E9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>
            <a:extLst>
              <a:ext uri="{FF2B5EF4-FFF2-40B4-BE49-F238E27FC236}">
                <a16:creationId xmlns:a16="http://schemas.microsoft.com/office/drawing/2014/main" xmlns="" id="{FC026E62-22C0-4685-B732-EC4BC7AA281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37725" y="6199188"/>
            <a:ext cx="1133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600">
                <a:solidFill>
                  <a:srgbClr val="7F7F7F"/>
                </a:solidFill>
                <a:latin typeface="Verdana" pitchFamily="34" charset="0"/>
              </a:rPr>
              <a:t>12-CRS-0106 12/12 </a:t>
            </a:r>
            <a:endParaRPr lang="en-US" altLang="en-US" sz="6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9" r:id="rId1"/>
    <p:sldLayoutId id="2147486940" r:id="rId2"/>
    <p:sldLayoutId id="2147486941" r:id="rId3"/>
    <p:sldLayoutId id="2147486942" r:id="rId4"/>
    <p:sldLayoutId id="2147486943" r:id="rId5"/>
    <p:sldLayoutId id="2147486944" r:id="rId6"/>
    <p:sldLayoutId id="2147486945" r:id="rId7"/>
    <p:sldLayoutId id="2147486946" r:id="rId8"/>
    <p:sldLayoutId id="2147486947" r:id="rId9"/>
    <p:sldLayoutId id="2147486948" r:id="rId10"/>
    <p:sldLayoutId id="2147486949" r:id="rId11"/>
    <p:sldLayoutId id="2147486950" r:id="rId12"/>
    <p:sldLayoutId id="2147486951" r:id="rId13"/>
    <p:sldLayoutId id="2147486952" r:id="rId14"/>
    <p:sldLayoutId id="2147486953" r:id="rId15"/>
    <p:sldLayoutId id="2147486934" r:id="rId16"/>
    <p:sldLayoutId id="2147486935" r:id="rId17"/>
    <p:sldLayoutId id="2147486954" r:id="rId18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BAFFAB-4EF5-43FE-AEF1-740BD6AB4DC9}"/>
              </a:ext>
            </a:extLst>
          </p:cNvPr>
          <p:cNvSpPr/>
          <p:nvPr/>
        </p:nvSpPr>
        <p:spPr>
          <a:xfrm>
            <a:off x="0" y="2804160"/>
            <a:ext cx="9144000" cy="338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DEECFF9-B57E-41BD-B78B-2E3A29716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5530" y="3101009"/>
            <a:ext cx="8866395" cy="6343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Region 1 Student Activities Report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5F1E0DB-02BB-405A-8477-E509E5BCA5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0850" y="3784600"/>
            <a:ext cx="7908925" cy="817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Charles Rubenstein &lt;c.Rubenstein@ieee.org&gt;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IEEE Region 1 Student Activities Coordinator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6ADB29F-D581-44D1-A886-405AD70C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739640"/>
            <a:ext cx="86106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8" charset="2"/>
              <a:buNone/>
              <a:defRPr/>
            </a:pPr>
            <a:r>
              <a:rPr 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rPr>
              <a:t>IEEE Region 1 ExCom/BoG Meetings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8" charset="2"/>
              <a:buNone/>
              <a:defRPr/>
            </a:pPr>
            <a:r>
              <a:rPr 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rPr>
              <a:t>10-11 June 2017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8" charset="2"/>
              <a:buNone/>
              <a:defRPr/>
            </a:pPr>
            <a:r>
              <a:rPr 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rPr>
              <a:t>Nashua, 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77744" y="2529698"/>
            <a:ext cx="8578576" cy="3672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2"/>
                </a:solidFill>
                <a:ea typeface="Verdana"/>
                <a:sym typeface="Verdana"/>
              </a:rPr>
              <a:t>Region 1 Student </a:t>
            </a:r>
            <a:r>
              <a:rPr lang="en-US" sz="2400" b="1" dirty="0">
                <a:solidFill>
                  <a:schemeClr val="dk1"/>
                </a:solidFill>
                <a:sym typeface="Verdana"/>
              </a:rPr>
              <a:t>T-Shirt Contest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/>
              <a:t>3 entries, 3 schools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endParaRPr lang="en-US" sz="2000" i="1" dirty="0">
              <a:solidFill>
                <a:schemeClr val="dk1"/>
              </a:solidFill>
              <a:ea typeface="Verdana"/>
              <a:sym typeface="Verdana"/>
            </a:endParaRP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i="1" dirty="0">
                <a:solidFill>
                  <a:schemeClr val="dk1"/>
                </a:solidFill>
                <a:ea typeface="Verdana"/>
                <a:sym typeface="Verdana"/>
              </a:rPr>
              <a:t>Student Branches create unique T-Shirt designs and then the conference attendees vote for the best of class</a:t>
            </a:r>
            <a:r>
              <a:rPr lang="is-IS" sz="2000" i="1" dirty="0">
                <a:solidFill>
                  <a:schemeClr val="dk1"/>
                </a:solidFill>
                <a:ea typeface="Verdana"/>
                <a:sym typeface="Verdana"/>
              </a:rPr>
              <a:t>…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endParaRPr lang="en-US" sz="2000" i="1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i="1" dirty="0" err="1"/>
              <a:t>Nafitul</a:t>
            </a:r>
            <a:r>
              <a:rPr lang="en-US" sz="2000" i="1" dirty="0"/>
              <a:t> </a:t>
            </a:r>
            <a:r>
              <a:rPr lang="en-US" sz="2000" i="1" dirty="0" err="1"/>
              <a:t>Bhuiyan</a:t>
            </a:r>
            <a:r>
              <a:rPr lang="en-US" sz="2000" i="1" dirty="0"/>
              <a:t>, Coordinator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endParaRPr lang="en-US" sz="2000" i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endParaRPr lang="en-US" sz="400" b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Thank you to all the judges and volunteers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involved in all these competitions</a:t>
            </a:r>
            <a:r>
              <a:rPr lang="en-US" sz="1400" b="1" i="1" dirty="0"/>
              <a:t>!</a:t>
            </a:r>
            <a:endParaRPr lang="en-US" sz="1600" i="1" dirty="0">
              <a:solidFill>
                <a:schemeClr val="dk1"/>
              </a:solidFill>
              <a:sym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10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74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77744" y="2529699"/>
            <a:ext cx="6803639" cy="1117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dk2"/>
                </a:solidFill>
                <a:ea typeface="Verdana"/>
                <a:sym typeface="Verdana"/>
              </a:rPr>
              <a:t>Exhibitors &amp; Patrons</a:t>
            </a:r>
            <a:endParaRPr lang="en-US" sz="1600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1400" b="1" dirty="0"/>
              <a:t>  IEEE-USA; IEEE Buffalo Section; IEEE Membership Development 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1400" b="1" dirty="0"/>
              <a:t>  IEEE MGA Student Activities; IEEE WIE (Women in Engineering)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1400" b="1" dirty="0">
                <a:solidFill>
                  <a:srgbClr val="005BBB"/>
                </a:solidFill>
              </a:rPr>
              <a:t>  UB SEAS Industrial Partnership: GOLD and SILVER Partners</a:t>
            </a:r>
          </a:p>
          <a:p>
            <a:pPr>
              <a:spcBef>
                <a:spcPts val="360"/>
              </a:spcBef>
              <a:buSzPct val="25000"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11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5F0E3C-C007-479E-8CED-46B3F088C0E9}"/>
              </a:ext>
            </a:extLst>
          </p:cNvPr>
          <p:cNvSpPr/>
          <p:nvPr/>
        </p:nvSpPr>
        <p:spPr>
          <a:xfrm>
            <a:off x="6832427" y="2737808"/>
            <a:ext cx="2311573" cy="11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SzPct val="25000"/>
            </a:pPr>
            <a:r>
              <a:rPr lang="en-US" sz="3200" b="1" i="1" dirty="0">
                <a:solidFill>
                  <a:srgbClr val="FF0000"/>
                </a:solidFill>
              </a:rPr>
              <a:t>THANK </a:t>
            </a:r>
          </a:p>
          <a:p>
            <a:pPr>
              <a:spcBef>
                <a:spcPts val="360"/>
              </a:spcBef>
              <a:buSzPct val="25000"/>
            </a:pPr>
            <a:r>
              <a:rPr lang="en-US" sz="3200" b="1" i="1" dirty="0">
                <a:solidFill>
                  <a:srgbClr val="FF0000"/>
                </a:solidFill>
              </a:rPr>
              <a:t>       YOU!!!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F791ED-56C5-4109-9744-825D4C782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7" y="4889980"/>
            <a:ext cx="1940803" cy="602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BCA321-E8F1-4C76-AA7D-CEA509109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37" y="5622129"/>
            <a:ext cx="2315172" cy="581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FEE31D-C51F-4B50-B62A-1A0291200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0" y="5623599"/>
            <a:ext cx="1500087" cy="545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037E49-93BA-43B8-85CB-75E2D022E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r="4520" b="16857"/>
          <a:stretch/>
        </p:blipFill>
        <p:spPr>
          <a:xfrm>
            <a:off x="1723350" y="5649590"/>
            <a:ext cx="2130921" cy="511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782713-8A4C-47D7-84B1-CB908F7A2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25" y="4112786"/>
            <a:ext cx="3397082" cy="894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AF19CB-5309-4624-A1DF-5B251290F1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4" r="61330"/>
          <a:stretch/>
        </p:blipFill>
        <p:spPr>
          <a:xfrm>
            <a:off x="3685881" y="4519918"/>
            <a:ext cx="1472068" cy="858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27482B3-8777-4438-BC90-BB46FAF4DB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5"/>
          <a:stretch/>
        </p:blipFill>
        <p:spPr>
          <a:xfrm>
            <a:off x="239310" y="3784414"/>
            <a:ext cx="3576684" cy="1763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406DE37-3056-43A1-BCC4-B8DCE8EC29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t="68604" r="6432"/>
          <a:stretch/>
        </p:blipFill>
        <p:spPr>
          <a:xfrm>
            <a:off x="3304699" y="3679745"/>
            <a:ext cx="1958988" cy="7479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88C022-4D62-4592-BB11-6267DCC37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>
          <a:xfrm>
            <a:off x="7686091" y="5668189"/>
            <a:ext cx="1254881" cy="455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A70545-61C3-405A-87E5-B3CC0FD1C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4" y="5698315"/>
            <a:ext cx="1352657" cy="514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6600" b="1" i="0" u="none" strike="noStrike" cap="none" dirty="0">
                <a:solidFill>
                  <a:schemeClr val="dk2"/>
                </a:solidFill>
                <a:sym typeface="Verdana"/>
              </a:rPr>
              <a:t>See you Next Year</a:t>
            </a:r>
            <a:br>
              <a:rPr lang="en-US" sz="6600" b="1" i="0" u="none" strike="noStrike" cap="none" dirty="0">
                <a:solidFill>
                  <a:schemeClr val="dk2"/>
                </a:solidFill>
                <a:sym typeface="Verdana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6000" i="1" dirty="0">
                <a:solidFill>
                  <a:srgbClr val="FF0000"/>
                </a:solidFill>
              </a:rPr>
              <a:t>StuCon 2018</a:t>
            </a:r>
            <a:br>
              <a:rPr lang="en-US" sz="6000" i="1" dirty="0">
                <a:solidFill>
                  <a:srgbClr val="FF0000"/>
                </a:solidFill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>New York Institute of Technology</a:t>
            </a:r>
            <a:br>
              <a:rPr lang="en-US" sz="3600" dirty="0"/>
            </a:br>
            <a:r>
              <a:rPr lang="en-US" sz="3600" dirty="0"/>
              <a:t>Old Westbury, NY</a:t>
            </a:r>
            <a:br>
              <a:rPr lang="en-US" sz="3600" dirty="0"/>
            </a:br>
            <a:r>
              <a:rPr lang="en-US" sz="3600" dirty="0"/>
              <a:t>23-24 March 2018</a:t>
            </a:r>
            <a:endParaRPr lang="en-US" sz="2400" b="1" i="1" u="none" strike="noStrike" cap="none" dirty="0">
              <a:solidFill>
                <a:schemeClr val="dk2"/>
              </a:solidFill>
              <a:sym typeface="Verdana"/>
            </a:endParaRPr>
          </a:p>
        </p:txBody>
      </p:sp>
      <p:sp>
        <p:nvSpPr>
          <p:cNvPr id="631" name="Shape 631"/>
          <p:cNvSpPr txBox="1"/>
          <p:nvPr/>
        </p:nvSpPr>
        <p:spPr>
          <a:xfrm>
            <a:off x="533400" y="617220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89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8FBEA-5E7F-4BB4-92FE-59BC0A69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325880"/>
            <a:ext cx="7818120" cy="4632960"/>
          </a:xfrm>
        </p:spPr>
        <p:txBody>
          <a:bodyPr/>
          <a:lstStyle/>
          <a:p>
            <a:r>
              <a:rPr lang="en-US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Questions?</a:t>
            </a:r>
            <a:br>
              <a:rPr lang="en-US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en-US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&amp;</a:t>
            </a:r>
            <a:br>
              <a:rPr lang="en-US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en-US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Discussion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5577C21-964D-4675-9FFB-51ED8FBB4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3E8B-9EE4-40CE-8EB7-F48B62B93C8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49B4F-C1E5-4B3E-88CA-FDDB457378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8291BC-2D63-462B-B3CE-5914B77F81A0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444500" y="1325218"/>
            <a:ext cx="8382000" cy="5031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Held at the </a:t>
            </a:r>
          </a:p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at Buffalo 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University of New York</a:t>
            </a:r>
          </a:p>
          <a:p>
            <a:pPr marL="0" indent="0" algn="ctr">
              <a:buNone/>
            </a:pPr>
            <a:r>
              <a:rPr lang="en-US" alt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1 Buffalo Section</a:t>
            </a:r>
          </a:p>
          <a:p>
            <a:pPr marL="0" indent="0" algn="ctr">
              <a:buNone/>
            </a:pP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7-8 April 2017</a:t>
            </a:r>
          </a:p>
          <a:p>
            <a:pPr marL="0" indent="0" algn="ctr">
              <a:buNone/>
            </a:pP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 attendees </a:t>
            </a:r>
          </a:p>
          <a:p>
            <a:pPr marL="0" indent="0" algn="ctr">
              <a:buNone/>
            </a:pPr>
            <a:r>
              <a:rPr lang="en-US" alt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within R1 Budget!</a:t>
            </a:r>
          </a:p>
          <a:p>
            <a:pPr marL="0" indent="0">
              <a:buNone/>
            </a:pP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2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82880" y="304800"/>
            <a:ext cx="849122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2017 IEEE Region 1 </a:t>
            </a:r>
            <a:b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Student Conference Committee</a:t>
            </a:r>
            <a:endParaRPr lang="en-US" sz="32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182880" y="1447800"/>
            <a:ext cx="896112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Region 1 Director</a:t>
            </a:r>
            <a:r>
              <a:rPr lang="en-US" sz="2000" dirty="0"/>
              <a:t>: Ron Tabroff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RSAC and Student Conference Chair: </a:t>
            </a:r>
            <a:r>
              <a:rPr lang="en-US" sz="2000" dirty="0"/>
              <a:t>Charles Rubenstein </a:t>
            </a:r>
            <a:r>
              <a:rPr lang="en-US" sz="2000" i="1" dirty="0"/>
              <a:t>(Pratt)</a:t>
            </a:r>
          </a:p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Regional Student Rep</a:t>
            </a:r>
            <a:r>
              <a:rPr lang="en-US" sz="2000" dirty="0"/>
              <a:t>: Kayla Ho </a:t>
            </a:r>
            <a:r>
              <a:rPr lang="en-US" sz="2000" i="1" dirty="0"/>
              <a:t>(NY Inst of Technology)</a:t>
            </a:r>
          </a:p>
          <a:p>
            <a:pPr marL="0" indent="0">
              <a:spcBef>
                <a:spcPts val="360"/>
              </a:spcBef>
              <a:buSzPct val="79999"/>
              <a:buNone/>
            </a:pPr>
            <a:r>
              <a:rPr lang="en-US" sz="2000" b="1" dirty="0"/>
              <a:t>Student Conference Co-Chair: </a:t>
            </a:r>
            <a:r>
              <a:rPr lang="en-US" sz="2000" dirty="0"/>
              <a:t>Jennifer </a:t>
            </a:r>
            <a:r>
              <a:rPr lang="en-US" sz="2000" dirty="0" err="1"/>
              <a:t>Zirnheld</a:t>
            </a:r>
            <a:r>
              <a:rPr lang="en-US" sz="2000" dirty="0"/>
              <a:t> </a:t>
            </a:r>
            <a:r>
              <a:rPr lang="en-US" sz="2000" i="1" dirty="0"/>
              <a:t>(UB)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Program &amp; Technical Activities: </a:t>
            </a:r>
            <a:r>
              <a:rPr lang="en-US" sz="2000" dirty="0"/>
              <a:t>Margaret Donnelly </a:t>
            </a:r>
            <a:r>
              <a:rPr lang="en-US" sz="2000" i="1" dirty="0"/>
              <a:t>(UB)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lang="en-US" sz="2000" b="1" i="0" u="none" dirty="0">
                <a:solidFill>
                  <a:schemeClr val="dk1"/>
                </a:solidFill>
                <a:sym typeface="Verdana"/>
              </a:rPr>
              <a:t>Student Competitions Coordinator:</a:t>
            </a:r>
            <a:r>
              <a:rPr lang="en-US" sz="2000" b="1" dirty="0"/>
              <a:t> </a:t>
            </a:r>
            <a:r>
              <a:rPr lang="en-US" sz="2000" dirty="0"/>
              <a:t>Soon Wan </a:t>
            </a:r>
            <a:r>
              <a:rPr lang="en-US" sz="2000" i="1" dirty="0"/>
              <a:t>(VICOR)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  </a:t>
            </a:r>
            <a:r>
              <a:rPr lang="en-US" sz="2000" b="1" dirty="0" err="1"/>
              <a:t>Micromouse</a:t>
            </a:r>
            <a:r>
              <a:rPr lang="en-US" sz="2000" b="1" dirty="0"/>
              <a:t> Competition Chair</a:t>
            </a:r>
            <a:r>
              <a:rPr lang="en-US" sz="2000" dirty="0"/>
              <a:t>: Soon Wan </a:t>
            </a:r>
            <a:r>
              <a:rPr lang="en-US" sz="2000" i="1" dirty="0"/>
              <a:t>(VICOR)</a:t>
            </a:r>
            <a:endParaRPr lang="en-US" sz="1200" b="1" i="1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  Student Paper Contest Chair</a:t>
            </a:r>
            <a:r>
              <a:rPr lang="en-US" sz="2000" dirty="0"/>
              <a:t>: Ali </a:t>
            </a:r>
            <a:r>
              <a:rPr lang="en-US" sz="2000" dirty="0" err="1"/>
              <a:t>Abedi</a:t>
            </a:r>
            <a:r>
              <a:rPr lang="en-US" sz="2000" dirty="0"/>
              <a:t> (</a:t>
            </a:r>
            <a:r>
              <a:rPr lang="en-US" sz="2000" dirty="0" err="1"/>
              <a:t>UMaine</a:t>
            </a:r>
            <a:r>
              <a:rPr lang="en-US" sz="2000" dirty="0"/>
              <a:t>)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  Student Ethics Contest Chair</a:t>
            </a:r>
            <a:r>
              <a:rPr lang="en-US" sz="2000" dirty="0"/>
              <a:t>: Bruce Hecht </a:t>
            </a:r>
            <a:r>
              <a:rPr lang="en-US" sz="1800" i="1" dirty="0"/>
              <a:t>(Analog Devices)</a:t>
            </a:r>
            <a:endParaRPr lang="en-US" sz="1200" b="1" i="1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  T-Shirt Contest Coordinator</a:t>
            </a:r>
            <a:r>
              <a:rPr lang="en-US" sz="2000" dirty="0"/>
              <a:t>: </a:t>
            </a:r>
            <a:r>
              <a:rPr lang="en-US" sz="2000" dirty="0" err="1"/>
              <a:t>Nafitul</a:t>
            </a:r>
            <a:r>
              <a:rPr lang="en-US" sz="2000" dirty="0"/>
              <a:t> </a:t>
            </a:r>
            <a:r>
              <a:rPr lang="en-US" sz="2000" dirty="0" err="1"/>
              <a:t>Bhuiyan</a:t>
            </a:r>
            <a:r>
              <a:rPr lang="en-US" sz="2000" dirty="0"/>
              <a:t> </a:t>
            </a:r>
            <a:r>
              <a:rPr lang="en-US" sz="2000" i="1" dirty="0"/>
              <a:t>(UB)</a:t>
            </a:r>
            <a:endParaRPr lang="en-US" sz="2000" b="1" i="1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Student Volunteers Chair: </a:t>
            </a:r>
            <a:r>
              <a:rPr lang="en-US" sz="2000" dirty="0"/>
              <a:t>Kevin Burke </a:t>
            </a:r>
            <a:r>
              <a:rPr lang="en-US" sz="2000" i="1" dirty="0"/>
              <a:t>(UB)</a:t>
            </a:r>
          </a:p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Student Branch Leadership Co-chairs:</a:t>
            </a:r>
            <a:r>
              <a:rPr lang="en-US" sz="2000" dirty="0"/>
              <a:t> Kayla Ho </a:t>
            </a:r>
            <a:r>
              <a:rPr lang="en-US" sz="2000" i="1" dirty="0"/>
              <a:t>(NYIT),</a:t>
            </a:r>
          </a:p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000" dirty="0"/>
              <a:t> Bala Prasanna, Bruce Hecht and Jonah Crespo </a:t>
            </a:r>
            <a:r>
              <a:rPr lang="en-US" sz="2000" i="1" dirty="0"/>
              <a:t>(R1 ExCom)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533400" y="617220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41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2017 StuCon IEEE </a:t>
            </a:r>
            <a:r>
              <a:rPr lang="en-US" dirty="0"/>
              <a:t>VIPs</a:t>
            </a:r>
            <a:endParaRPr lang="en-US" sz="32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IEEE-USA 2016 President: </a:t>
            </a:r>
            <a:r>
              <a:rPr lang="en-US" sz="2200" dirty="0"/>
              <a:t>Peter Eckstein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Director: </a:t>
            </a:r>
            <a:r>
              <a:rPr lang="en-US" sz="2200" dirty="0"/>
              <a:t>Ron Tabroff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1200" b="1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Student Activities Chair:</a:t>
            </a:r>
            <a:r>
              <a:rPr lang="en-US" sz="2200" dirty="0"/>
              <a:t> Charles Rubenstein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lang="en-US" sz="2200" b="1" i="0" u="none" dirty="0">
                <a:solidFill>
                  <a:schemeClr val="dk1"/>
                </a:solidFill>
                <a:sym typeface="Verdana"/>
              </a:rPr>
              <a:t>Region 1 Student Representative: </a:t>
            </a:r>
            <a:r>
              <a:rPr lang="en-US" sz="2200" b="0" i="0" u="none" dirty="0">
                <a:solidFill>
                  <a:schemeClr val="dk1"/>
                </a:solidFill>
                <a:sym typeface="Verdana"/>
              </a:rPr>
              <a:t>Kayla Ho</a:t>
            </a:r>
          </a:p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200" b="1" dirty="0"/>
              <a:t>Region 1 Western Area Chair:</a:t>
            </a:r>
            <a:r>
              <a:rPr lang="en-US" sz="2200" dirty="0"/>
              <a:t> Daniel </a:t>
            </a:r>
            <a:r>
              <a:rPr lang="en-US" sz="2200" dirty="0" err="1"/>
              <a:t>Sniezek</a:t>
            </a:r>
            <a:endParaRPr lang="en-US" sz="2200" dirty="0"/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Membership Development Chair: </a:t>
            </a:r>
            <a:r>
              <a:rPr lang="en-US" sz="2200" dirty="0"/>
              <a:t>Soon Wan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Awards Chair: </a:t>
            </a:r>
            <a:r>
              <a:rPr lang="en-US" sz="2200" dirty="0"/>
              <a:t>Jason Hui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Webmaster: </a:t>
            </a:r>
            <a:r>
              <a:rPr lang="en-US" sz="2200" dirty="0"/>
              <a:t>Greg </a:t>
            </a:r>
            <a:r>
              <a:rPr lang="en-US" sz="2200" dirty="0" err="1"/>
              <a:t>Gdowski</a:t>
            </a:r>
            <a:endParaRPr lang="en-US" sz="2200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200" b="1" dirty="0"/>
              <a:t>Region 1 Section Vitality Coordinator: </a:t>
            </a:r>
            <a:r>
              <a:rPr lang="en-US" sz="2200" dirty="0"/>
              <a:t>Bob Pellegrino</a:t>
            </a:r>
          </a:p>
          <a:p>
            <a:pPr marL="0" lvl="0" indent="0">
              <a:spcBef>
                <a:spcPts val="360"/>
              </a:spcBef>
              <a:buSzPct val="25000"/>
              <a:buNone/>
            </a:pPr>
            <a:r>
              <a:rPr lang="en-US" sz="2200" b="1" dirty="0"/>
              <a:t>Region 1 Young Professional Chair: </a:t>
            </a:r>
            <a:r>
              <a:rPr lang="en-US" sz="2200" dirty="0"/>
              <a:t>Jonah Crespo</a:t>
            </a:r>
            <a:endParaRPr lang="en-US" sz="2200" b="1" dirty="0"/>
          </a:p>
          <a:p>
            <a:pPr marL="0" indent="0">
              <a:spcBef>
                <a:spcPts val="360"/>
              </a:spcBef>
              <a:buClr>
                <a:srgbClr val="808080"/>
              </a:buClr>
              <a:buSzPct val="25000"/>
              <a:buNone/>
            </a:pPr>
            <a:r>
              <a:rPr lang="en-US" sz="2200" b="1" dirty="0"/>
              <a:t>Region 1 Buffalo Section Chair: </a:t>
            </a:r>
            <a:r>
              <a:rPr lang="en-US" sz="2200" dirty="0" err="1"/>
              <a:t>Joeseph</a:t>
            </a:r>
            <a:r>
              <a:rPr lang="en-US" sz="2200" dirty="0"/>
              <a:t> </a:t>
            </a:r>
            <a:r>
              <a:rPr lang="en-US" sz="2200" dirty="0" err="1"/>
              <a:t>Ott</a:t>
            </a:r>
            <a:endParaRPr lang="en-US" sz="2200" dirty="0"/>
          </a:p>
          <a:p>
            <a:pPr marL="0" lvl="0" indent="0">
              <a:spcBef>
                <a:spcPts val="360"/>
              </a:spcBef>
              <a:buClr>
                <a:srgbClr val="808080"/>
              </a:buClr>
              <a:buSzPct val="25000"/>
              <a:buNone/>
            </a:pPr>
            <a:r>
              <a:rPr lang="en-US" sz="2200" b="1" dirty="0">
                <a:solidFill>
                  <a:srgbClr val="000000"/>
                </a:solidFill>
              </a:rPr>
              <a:t>Buffalo Section WIE Rep: </a:t>
            </a:r>
            <a:r>
              <a:rPr lang="en-US" sz="2200" dirty="0">
                <a:solidFill>
                  <a:srgbClr val="000000"/>
                </a:solidFill>
              </a:rPr>
              <a:t>Judith </a:t>
            </a:r>
            <a:r>
              <a:rPr lang="en-US" sz="2200" dirty="0" err="1">
                <a:solidFill>
                  <a:srgbClr val="000000"/>
                </a:solidFill>
              </a:rPr>
              <a:t>Moskal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360"/>
              </a:spcBef>
              <a:buSzPct val="25000"/>
              <a:buNone/>
            </a:pPr>
            <a:endParaRPr lang="en-US" sz="1200" b="1" dirty="0"/>
          </a:p>
        </p:txBody>
      </p:sp>
      <p:sp>
        <p:nvSpPr>
          <p:cNvPr id="463" name="Shape 463"/>
          <p:cNvSpPr txBox="1"/>
          <p:nvPr/>
        </p:nvSpPr>
        <p:spPr>
          <a:xfrm>
            <a:off x="533400" y="617220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0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9883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2017 IEEE Region 1 Student Conference 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Our Student Volunteers from UB and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BuffState</a:t>
            </a:r>
            <a:endParaRPr lang="en-US"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1977241"/>
            <a:ext cx="4114800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Courier New" charset="0"/>
              <a:buChar char="o"/>
            </a:pPr>
            <a:r>
              <a:rPr lang="en-US" dirty="0"/>
              <a:t> Alvaro </a:t>
            </a:r>
            <a:r>
              <a:rPr lang="en-US" dirty="0" err="1"/>
              <a:t>Antolin</a:t>
            </a:r>
            <a:r>
              <a:rPr lang="en-US" dirty="0"/>
              <a:t> 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Brandon Austin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Nafitul</a:t>
            </a:r>
            <a:r>
              <a:rPr lang="en-US" dirty="0"/>
              <a:t> </a:t>
            </a:r>
            <a:r>
              <a:rPr lang="en-US" dirty="0" err="1"/>
              <a:t>Bhuiyan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/>
              <a:t> Kyle </a:t>
            </a:r>
            <a:r>
              <a:rPr lang="en-US" dirty="0" err="1"/>
              <a:t>Brazell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/>
              <a:t> Andy Chen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Luke </a:t>
            </a:r>
            <a:r>
              <a:rPr lang="en-US" dirty="0" err="1"/>
              <a:t>Michalakis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/>
              <a:t> Zach </a:t>
            </a:r>
            <a:r>
              <a:rPr lang="en-US" dirty="0" err="1"/>
              <a:t>Schottmiller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/>
              <a:t> Anthony Hart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533400" y="617220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1977241"/>
            <a:ext cx="4254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Matthew </a:t>
            </a: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Smolenski</a:t>
            </a:r>
            <a:endParaRPr lang="en-US" sz="2800" dirty="0">
              <a:latin typeface="Verdana" charset="0"/>
              <a:ea typeface="Verdana" charset="0"/>
              <a:cs typeface="Verdana" charset="0"/>
            </a:endParaRP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Andrea Martinez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Krissy Cowley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 err="1">
                <a:latin typeface="Verdana" charset="0"/>
                <a:ea typeface="Verdana" charset="0"/>
                <a:cs typeface="Verdana" charset="0"/>
              </a:rPr>
              <a:t>Livio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 Forte III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Nick Allen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Akeem Francis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Jarrett Franklin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Marcus Ashford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Kyle Thompson</a:t>
            </a:r>
          </a:p>
        </p:txBody>
      </p:sp>
    </p:spTree>
    <p:extLst>
      <p:ext uri="{BB962C8B-B14F-4D97-AF65-F5344CB8AC3E}">
        <p14:creationId xmlns:p14="http://schemas.microsoft.com/office/powerpoint/2010/main" val="20311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97674" y="2479069"/>
            <a:ext cx="8578576" cy="4191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dk2"/>
                </a:solidFill>
                <a:ea typeface="Verdana"/>
                <a:sym typeface="Verdana"/>
              </a:rPr>
              <a:t>Region 1 Student Competitions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	MicroMouse Competition Chair: 	 </a:t>
            </a:r>
            <a:r>
              <a:rPr lang="en-US" sz="2000" i="1" dirty="0"/>
              <a:t>Soon Wan</a:t>
            </a:r>
            <a:endParaRPr lang="en-US" sz="1200" i="1" dirty="0"/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/>
              <a:t>	Student Paper Contest Co-chairs: </a:t>
            </a:r>
            <a:r>
              <a:rPr lang="en-US" sz="2000" i="1" dirty="0"/>
              <a:t>Ali Abedi &amp; Jason Hui </a:t>
            </a:r>
          </a:p>
          <a:p>
            <a:pPr marL="0" indent="0">
              <a:spcBef>
                <a:spcPts val="360"/>
              </a:spcBef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  <a:sym typeface="Verdana"/>
              </a:rPr>
              <a:t>	Student Ethics Contest Chair: </a:t>
            </a:r>
            <a:r>
              <a:rPr lang="en-US" sz="2000" i="1" dirty="0">
                <a:solidFill>
                  <a:schemeClr val="dk1"/>
                </a:solidFill>
                <a:sym typeface="Verdana"/>
              </a:rPr>
              <a:t>Bruce Hecht 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  <a:sym typeface="Verdana"/>
              </a:rPr>
              <a:t>	T-Shirt Contest Coordinator: </a:t>
            </a:r>
            <a:r>
              <a:rPr lang="en-US" sz="2000" i="1" dirty="0" err="1"/>
              <a:t>Nafitul</a:t>
            </a:r>
            <a:r>
              <a:rPr lang="en-US" sz="2000" i="1" dirty="0"/>
              <a:t> </a:t>
            </a:r>
            <a:r>
              <a:rPr lang="en-US" sz="2000" i="1" dirty="0" err="1"/>
              <a:t>Bhuiyan</a:t>
            </a:r>
            <a:endParaRPr lang="en-US" sz="2000" i="1" dirty="0"/>
          </a:p>
          <a:p>
            <a:pPr marL="0" lvl="0" indent="0">
              <a:spcBef>
                <a:spcPts val="360"/>
              </a:spcBef>
              <a:buSzPct val="25000"/>
              <a:buNone/>
            </a:pPr>
            <a:endParaRPr lang="en-US" sz="400" b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endParaRPr lang="en-US" sz="2000" b="1" i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2000" b="1" i="1" dirty="0"/>
              <a:t>Thank you to all the judges and volunteers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2000" b="1" i="1" dirty="0"/>
              <a:t>involved in all these competitions</a:t>
            </a:r>
            <a:r>
              <a:rPr lang="en-US" sz="1800" b="1" i="1" dirty="0"/>
              <a:t>!</a:t>
            </a:r>
            <a:endParaRPr lang="en-US" sz="2000" i="1" dirty="0">
              <a:solidFill>
                <a:schemeClr val="dk1"/>
              </a:solidFill>
              <a:sym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6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63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77744" y="2529698"/>
            <a:ext cx="8578576" cy="3672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dk2"/>
                </a:solidFill>
                <a:ea typeface="Verdana"/>
                <a:sym typeface="Verdana"/>
              </a:rPr>
              <a:t>Region 1 </a:t>
            </a:r>
            <a:r>
              <a:rPr lang="en-US" sz="3200" b="1" dirty="0"/>
              <a:t>MicroMouse</a:t>
            </a:r>
            <a:r>
              <a:rPr lang="en-US" sz="3200" b="1" dirty="0">
                <a:solidFill>
                  <a:schemeClr val="dk2"/>
                </a:solidFill>
                <a:ea typeface="Verdana"/>
                <a:sym typeface="Verdana"/>
              </a:rPr>
              <a:t> Competition</a:t>
            </a:r>
          </a:p>
          <a:p>
            <a:pPr marL="0" indent="0" algn="ctr">
              <a:spcBef>
                <a:spcPts val="360"/>
              </a:spcBef>
              <a:buSzPct val="25000"/>
              <a:buNone/>
            </a:pPr>
            <a:r>
              <a:rPr lang="en-US" sz="2000" i="1" dirty="0"/>
              <a:t>15 entries, 13 schools</a:t>
            </a:r>
            <a:endParaRPr lang="en-US" sz="1200" i="1" dirty="0"/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000" i="1" kern="0" dirty="0">
                <a:ea typeface="Verdana"/>
                <a:sym typeface="Verdana"/>
              </a:rPr>
              <a:t>Student teams build independently controlled robots that try to travel through a maze in the shortest time</a:t>
            </a:r>
            <a:endParaRPr lang="is-IS" sz="2000" kern="0" dirty="0">
              <a:ea typeface="Verdana"/>
              <a:sym typeface="Verdana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is-IS" sz="2000" b="1" kern="0" dirty="0">
              <a:ea typeface="Verdana"/>
              <a:sym typeface="Verdana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is-IS" sz="2000" b="1" kern="0" dirty="0">
                <a:ea typeface="Verdana"/>
                <a:sym typeface="Verdana"/>
              </a:rPr>
              <a:t>Judges: </a:t>
            </a: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is-IS" sz="2400" i="1" kern="0" dirty="0">
                <a:ea typeface="Verdana"/>
                <a:sym typeface="Verdana"/>
              </a:rPr>
              <a:t>	</a:t>
            </a:r>
            <a:r>
              <a:rPr lang="en-US" sz="1800" i="1" dirty="0"/>
              <a:t>Soon Wan, Chair; </a:t>
            </a:r>
            <a:r>
              <a:rPr lang="en-US" sz="1800" kern="0" dirty="0">
                <a:ea typeface="Verdana"/>
                <a:sym typeface="Verdana"/>
              </a:rPr>
              <a:t>Anthony Wan – Hon Co-Chair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ea typeface="Verdana"/>
                <a:sym typeface="Verdana"/>
              </a:rPr>
              <a:t>	Bala Prasanna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ea typeface="Verdana"/>
                <a:sym typeface="Verdana"/>
              </a:rPr>
              <a:t>	Bob Pellegrino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ea typeface="Verdana"/>
                <a:sym typeface="Verdana"/>
              </a:rPr>
              <a:t>	Vince Pap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endParaRPr lang="en-US" sz="400" b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Thank you to all the judges and volunteers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involved in all these competitions</a:t>
            </a:r>
            <a:r>
              <a:rPr lang="en-US" sz="1400" b="1" i="1" dirty="0"/>
              <a:t>!</a:t>
            </a:r>
            <a:endParaRPr lang="en-US" sz="1600" i="1" dirty="0">
              <a:solidFill>
                <a:schemeClr val="dk1"/>
              </a:solidFill>
              <a:sym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 dirty="0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7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13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184424" y="2449855"/>
            <a:ext cx="8578576" cy="4271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dk2"/>
                </a:solidFill>
                <a:ea typeface="Verdana"/>
                <a:sym typeface="Verdana"/>
              </a:rPr>
              <a:t>Region 1 Student </a:t>
            </a:r>
            <a:r>
              <a:rPr lang="en-US" sz="3200" b="1" dirty="0"/>
              <a:t>Paper Contest</a:t>
            </a:r>
            <a:endParaRPr lang="en-US" sz="3200" b="1" dirty="0">
              <a:solidFill>
                <a:schemeClr val="dk2"/>
              </a:solidFill>
              <a:ea typeface="Verdana"/>
              <a:sym typeface="Verdana"/>
            </a:endParaRPr>
          </a:p>
          <a:p>
            <a:pPr marL="0" indent="0" algn="ctr">
              <a:spcBef>
                <a:spcPts val="360"/>
              </a:spcBef>
              <a:buSzPct val="25000"/>
              <a:buNone/>
            </a:pPr>
            <a:r>
              <a:rPr lang="en-US" sz="2000" i="1" dirty="0">
                <a:solidFill>
                  <a:prstClr val="black"/>
                </a:solidFill>
                <a:sym typeface="Verdana"/>
              </a:rPr>
              <a:t>6 entries, 4 schools</a:t>
            </a:r>
            <a:endParaRPr lang="en-US" sz="1200" i="1" dirty="0">
              <a:solidFill>
                <a:schemeClr val="dk1"/>
              </a:solidFill>
              <a:sym typeface="Verdana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000" i="1" kern="0" dirty="0">
                <a:ea typeface="Verdana"/>
                <a:sym typeface="Verdana"/>
              </a:rPr>
              <a:t>Oral presentation and written paper related to engineering, technology, management, or societal aspects of subjects relevant to the IEEE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000" i="1" kern="0" dirty="0">
                <a:ea typeface="Verdana"/>
                <a:sym typeface="Verdana"/>
              </a:rPr>
              <a:t> 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is-IS" sz="2000" b="1" kern="0" dirty="0">
                <a:ea typeface="Verdana"/>
                <a:sym typeface="Verdana"/>
              </a:rPr>
              <a:t>Judges:</a:t>
            </a:r>
            <a:endParaRPr lang="en-US" sz="2000" b="1" kern="0" dirty="0">
              <a:ea typeface="Verdana"/>
              <a:sym typeface="Verdana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ea typeface="Verdana"/>
                <a:sym typeface="Verdana"/>
              </a:rPr>
              <a:t>	Ali Abedi and Jason Hui </a:t>
            </a:r>
            <a:r>
              <a:rPr lang="mr-IN" sz="1800" kern="0" dirty="0">
                <a:ea typeface="Verdana"/>
                <a:sym typeface="Verdana"/>
              </a:rPr>
              <a:t>–</a:t>
            </a:r>
            <a:r>
              <a:rPr lang="en-US" sz="1800" kern="0" dirty="0">
                <a:ea typeface="Verdana"/>
                <a:sym typeface="Verdana"/>
              </a:rPr>
              <a:t> Co-Chairs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000" kern="0" dirty="0">
                <a:latin typeface="Arial"/>
                <a:cs typeface="Arial"/>
                <a:sym typeface="Arial"/>
              </a:rPr>
              <a:t>	</a:t>
            </a:r>
            <a:r>
              <a:rPr lang="en-US" sz="1800" kern="0" dirty="0">
                <a:latin typeface="Arial"/>
                <a:cs typeface="Arial"/>
                <a:sym typeface="Arial"/>
              </a:rPr>
              <a:t>Ron Tabroff 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latin typeface="Arial"/>
                <a:cs typeface="Arial"/>
                <a:sym typeface="Arial"/>
              </a:rPr>
              <a:t>	Pete Eckstein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kern="0" dirty="0">
                <a:ea typeface="Verdana"/>
                <a:sym typeface="Verdana"/>
              </a:rPr>
              <a:t>	Dan </a:t>
            </a:r>
            <a:r>
              <a:rPr lang="en-US" sz="1800" kern="0" dirty="0" err="1">
                <a:ea typeface="Verdana"/>
                <a:sym typeface="Verdana"/>
              </a:rPr>
              <a:t>Sneizek</a:t>
            </a:r>
            <a:endParaRPr lang="en-US" sz="2000" b="1" dirty="0">
              <a:solidFill>
                <a:schemeClr val="dk1"/>
              </a:solidFill>
              <a:sym typeface="Verdana"/>
            </a:endParaRP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endParaRPr lang="en-US" sz="400" b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Thank you to all the judges and volunteers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involved in all these competitions</a:t>
            </a:r>
            <a:r>
              <a:rPr lang="en-US" sz="1400" b="1" i="1" dirty="0"/>
              <a:t>!</a:t>
            </a:r>
            <a:endParaRPr lang="en-US" sz="1600" i="1" dirty="0">
              <a:solidFill>
                <a:schemeClr val="dk1"/>
              </a:solidFill>
              <a:sym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8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72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421FB9CD-D706-4CD2-B853-905A34CFC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" y="104085"/>
            <a:ext cx="9143999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Conference 2017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32E2DCAD-27B3-4BAA-BD44-FE34AD46A09A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77744" y="2529698"/>
            <a:ext cx="8578576" cy="3672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2"/>
                </a:solidFill>
                <a:ea typeface="Verdana"/>
                <a:sym typeface="Verdana"/>
              </a:rPr>
              <a:t>Region 1 Student </a:t>
            </a:r>
            <a:r>
              <a:rPr lang="en-US" sz="3200" b="1" dirty="0">
                <a:solidFill>
                  <a:schemeClr val="dk1"/>
                </a:solidFill>
                <a:sym typeface="Verdana"/>
              </a:rPr>
              <a:t>Ethics Contest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dk1"/>
                </a:solidFill>
                <a:sym typeface="Verdana"/>
              </a:rPr>
              <a:t>5 entries, 5 schools</a:t>
            </a:r>
            <a:endParaRPr lang="en-US" sz="1200" i="1" dirty="0">
              <a:solidFill>
                <a:schemeClr val="dk1"/>
              </a:solidFill>
              <a:sym typeface="Verdan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0000"/>
              <a:buNone/>
            </a:pPr>
            <a:r>
              <a:rPr lang="en-US" sz="2000" i="1" dirty="0">
                <a:solidFill>
                  <a:schemeClr val="dk1"/>
                </a:solidFill>
                <a:sym typeface="Verdana"/>
              </a:rPr>
              <a:t>Student teams present and defend a case analysis using the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0000"/>
              <a:buNone/>
            </a:pPr>
            <a:r>
              <a:rPr lang="en-US" sz="2000" i="1" dirty="0">
                <a:solidFill>
                  <a:schemeClr val="dk1"/>
                </a:solidFill>
                <a:sym typeface="Verdana"/>
              </a:rPr>
              <a:t>IEEE Code of Ethics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is-IS" sz="2000" dirty="0"/>
          </a:p>
          <a:p>
            <a:pPr marL="0" indent="0">
              <a:spcBef>
                <a:spcPts val="0"/>
              </a:spcBef>
              <a:buNone/>
            </a:pPr>
            <a:r>
              <a:rPr lang="is-IS" sz="2000" b="1" dirty="0"/>
              <a:t>Judges:</a:t>
            </a:r>
            <a:endParaRPr lang="en-US" sz="2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	Bruce Hecht - Chair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	Joseph Ott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	Stephen </a:t>
            </a:r>
            <a:r>
              <a:rPr lang="en-US" sz="1800" dirty="0" err="1"/>
              <a:t>Frempong</a:t>
            </a:r>
            <a:endParaRPr lang="en-US" sz="1800" b="1" dirty="0">
              <a:solidFill>
                <a:schemeClr val="dk1"/>
              </a:solidFill>
              <a:sym typeface="Verdana"/>
            </a:endParaRP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endParaRPr lang="en-US" sz="400" b="1" dirty="0"/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Thank you to all the judges and volunteers </a:t>
            </a:r>
          </a:p>
          <a:p>
            <a:pPr marL="0" lvl="0" indent="0" algn="ctr">
              <a:spcBef>
                <a:spcPts val="400"/>
              </a:spcBef>
              <a:buSzPct val="25000"/>
              <a:buNone/>
            </a:pPr>
            <a:r>
              <a:rPr lang="en-US" sz="1600" b="1" i="1" dirty="0"/>
              <a:t>involved in all these competitions</a:t>
            </a:r>
            <a:r>
              <a:rPr lang="en-US" sz="1400" b="1" i="1" dirty="0"/>
              <a:t>!</a:t>
            </a:r>
            <a:endParaRPr lang="en-US" sz="1600" i="1" dirty="0">
              <a:solidFill>
                <a:schemeClr val="dk1"/>
              </a:solidFill>
              <a:sym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FBC13-53DC-4198-9700-CC9FD89418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DCF0A8A-3669-4D4D-A38D-D91B61739C0A}" type="datetime1">
              <a:rPr lang="en-US" smtClean="0"/>
              <a:pPr>
                <a:defRPr/>
              </a:pPr>
              <a:t>6/9/2017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xmlns="" id="{E70B84A1-1309-428E-9913-BE2BE7043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E2AF0-626D-44C1-89EE-37E3BDBD884B}" type="slidenum">
              <a:rPr lang="en-US" altLang="en-US" sz="1000">
                <a:solidFill>
                  <a:srgbClr val="898989"/>
                </a:solidFill>
              </a:rPr>
              <a:pPr/>
              <a:t>9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5BD070-40A7-4479-B16A-354B350FA97D}"/>
              </a:ext>
            </a:extLst>
          </p:cNvPr>
          <p:cNvGrpSpPr/>
          <p:nvPr/>
        </p:nvGrpSpPr>
        <p:grpSpPr>
          <a:xfrm>
            <a:off x="1" y="46910"/>
            <a:ext cx="9143999" cy="2345770"/>
            <a:chOff x="2499984" y="504842"/>
            <a:chExt cx="4253552" cy="8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95BACD-F81F-4FC5-B86C-FE9EA8F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84" y="504842"/>
              <a:ext cx="4253552" cy="8102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56B764-DD64-4162-9F32-C16D3E79207B}"/>
                </a:ext>
              </a:extLst>
            </p:cNvPr>
            <p:cNvSpPr txBox="1"/>
            <p:nvPr/>
          </p:nvSpPr>
          <p:spPr>
            <a:xfrm>
              <a:off x="3344179" y="582053"/>
              <a:ext cx="2393012" cy="60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2017 Student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84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-CRS-0106-IEEE-PowerPoint-Presentation-Template 14Nov FINAL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4909</TotalTime>
  <Words>562</Words>
  <Application>Microsoft Office PowerPoint</Application>
  <PresentationFormat>On-screen Show (4:3)</PresentationFormat>
  <Paragraphs>161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Lucida Grande</vt:lpstr>
      <vt:lpstr>Noto Sans Symbols</vt:lpstr>
      <vt:lpstr>Verdana</vt:lpstr>
      <vt:lpstr>Wingdings</vt:lpstr>
      <vt:lpstr>IEEE_customSlides</vt:lpstr>
      <vt:lpstr>12-CRS-0106-IEEE-PowerPoint-Presentation-Template 14Nov FINAL</vt:lpstr>
      <vt:lpstr>Region 1 Student Activities Report</vt:lpstr>
      <vt:lpstr>Student Conference 2017</vt:lpstr>
      <vt:lpstr>2017 IEEE Region 1  Student Conference Committee</vt:lpstr>
      <vt:lpstr>2017 StuCon IEEE VIPs</vt:lpstr>
      <vt:lpstr>2017 IEEE Region 1 Student Conference Our Student Volunteers from UB and BuffState</vt:lpstr>
      <vt:lpstr>Student Conference 2017</vt:lpstr>
      <vt:lpstr>Student Conference 2017</vt:lpstr>
      <vt:lpstr>Student Conference 2017</vt:lpstr>
      <vt:lpstr>Student Conference 2017</vt:lpstr>
      <vt:lpstr>Student Conference 2017</vt:lpstr>
      <vt:lpstr>Student Conference 2017</vt:lpstr>
      <vt:lpstr>See you Next Year  StuCon 2018  New York Institute of Technology Old Westbury, NY 23-24 March 2018</vt:lpstr>
      <vt:lpstr>Questions? &amp; Discussion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William Carakatsane</cp:lastModifiedBy>
  <cp:revision>180</cp:revision>
  <dcterms:created xsi:type="dcterms:W3CDTF">2010-02-05T19:49:13Z</dcterms:created>
  <dcterms:modified xsi:type="dcterms:W3CDTF">2017-06-09T13:00:06Z</dcterms:modified>
</cp:coreProperties>
</file>