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sldIdLst>
    <p:sldId id="333"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Lst>
  <p:sldSz cx="9144000" cy="6858000" type="screen4x3"/>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3" autoAdjust="0"/>
    <p:restoredTop sz="94681"/>
  </p:normalViewPr>
  <p:slideViewPr>
    <p:cSldViewPr snapToGrid="0" snapToObjects="1">
      <p:cViewPr>
        <p:scale>
          <a:sx n="58" d="100"/>
          <a:sy n="58" d="100"/>
        </p:scale>
        <p:origin x="2088" y="16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65BA5-1A7C-4A76-A506-A6241FA1A097}" type="datetimeFigureOut">
              <a:rPr lang="en-US" smtClean="0"/>
              <a:t>2/10/18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E098C-679C-405E-8BE3-689E9EC92D95}" type="slidenum">
              <a:rPr lang="en-US" smtClean="0"/>
              <a:t>‹#›</a:t>
            </a:fld>
            <a:endParaRPr lang="en-US"/>
          </a:p>
        </p:txBody>
      </p:sp>
    </p:spTree>
    <p:extLst>
      <p:ext uri="{BB962C8B-B14F-4D97-AF65-F5344CB8AC3E}">
        <p14:creationId xmlns:p14="http://schemas.microsoft.com/office/powerpoint/2010/main" val="179592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EAEFD93B-2ABC-4E9B-89F3-7AB39FFFF451}" type="slidenum">
              <a:rPr lang="en-US" altLang="en-US" sz="1200"/>
              <a:pPr/>
              <a:t>1</a:t>
            </a:fld>
            <a:endParaRPr lang="en-US"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F31091C4-82C9-45A9-B314-0C735C219755}" type="slidenum">
              <a:rPr lang="en-US" altLang="en-US" sz="1200"/>
              <a:pPr/>
              <a:t>12</a:t>
            </a:fld>
            <a:endParaRPr lang="en-US" altLang="en-US" sz="1200"/>
          </a:p>
        </p:txBody>
      </p:sp>
      <p:sp>
        <p:nvSpPr>
          <p:cNvPr id="25603" name="Rectangle 2"/>
          <p:cNvSpPr>
            <a:spLocks noGrp="1" noRot="1" noChangeAspect="1" noChangeArrowheads="1" noTextEdit="1"/>
          </p:cNvSpPr>
          <p:nvPr>
            <p:ph type="sldImg"/>
          </p:nvPr>
        </p:nvSpPr>
        <p:spPr>
          <a:xfrm>
            <a:off x="1157288" y="682625"/>
            <a:ext cx="4551362" cy="3414713"/>
          </a:xfrm>
          <a:ln/>
        </p:spPr>
      </p:sp>
      <p:sp>
        <p:nvSpPr>
          <p:cNvPr id="25604" name="Rectangle 3"/>
          <p:cNvSpPr>
            <a:spLocks noGrp="1" noChangeArrowheads="1"/>
          </p:cNvSpPr>
          <p:nvPr>
            <p:ph type="body" idx="1"/>
          </p:nvPr>
        </p:nvSpPr>
        <p:spPr>
          <a:xfrm>
            <a:off x="915806" y="4325593"/>
            <a:ext cx="5026389" cy="4097820"/>
          </a:xfrm>
          <a:noFill/>
        </p:spPr>
        <p:txBody>
          <a:bodyPr/>
          <a:lstStyle/>
          <a:p>
            <a:endParaRPr lang="en-US" altLang="en-US" sz="7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7CB09416-E84C-4A53-A8AE-CBFB3CC9440B}" type="slidenum">
              <a:rPr lang="en-US" altLang="en-US" sz="1200"/>
              <a:pPr/>
              <a:t>14</a:t>
            </a:fld>
            <a:endParaRPr lang="en-US" altLang="en-US" sz="1200"/>
          </a:p>
        </p:txBody>
      </p:sp>
      <p:sp>
        <p:nvSpPr>
          <p:cNvPr id="28675" name="Rectangle 2"/>
          <p:cNvSpPr>
            <a:spLocks noGrp="1" noRot="1" noChangeAspect="1" noChangeArrowheads="1" noTextEdit="1"/>
          </p:cNvSpPr>
          <p:nvPr>
            <p:ph type="sldImg"/>
          </p:nvPr>
        </p:nvSpPr>
        <p:spPr>
          <a:xfrm>
            <a:off x="1157288" y="682625"/>
            <a:ext cx="4551362" cy="3414713"/>
          </a:xfrm>
          <a:ln/>
        </p:spPr>
      </p:sp>
      <p:sp>
        <p:nvSpPr>
          <p:cNvPr id="28676" name="Rectangle 3"/>
          <p:cNvSpPr>
            <a:spLocks noGrp="1" noChangeArrowheads="1"/>
          </p:cNvSpPr>
          <p:nvPr>
            <p:ph type="body" idx="1"/>
          </p:nvPr>
        </p:nvSpPr>
        <p:spPr>
          <a:xfrm>
            <a:off x="915806" y="4325593"/>
            <a:ext cx="5026389" cy="4097820"/>
          </a:xfrm>
          <a:noFill/>
        </p:spPr>
        <p:txBody>
          <a:bodyPr/>
          <a:lstStyle/>
          <a:p>
            <a:r>
              <a:rPr lang="en-US" altLang="en-US"/>
              <a:t>Officers should be reviewing </a:t>
            </a:r>
            <a:r>
              <a:rPr lang="en-US" altLang="en-US" b="1"/>
              <a:t>original statements</a:t>
            </a:r>
            <a:r>
              <a:rPr lang="en-US" altLang="en-US"/>
              <a:t>, not copies.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8E1FBE57-B8C1-4463-BE30-4A15CFE46CBC}" type="slidenum">
              <a:rPr lang="en-US" altLang="en-US" sz="1200"/>
              <a:pPr/>
              <a:t>17</a:t>
            </a:fld>
            <a:endParaRPr lang="en-US" altLang="en-US" sz="1200"/>
          </a:p>
        </p:txBody>
      </p:sp>
      <p:sp>
        <p:nvSpPr>
          <p:cNvPr id="32771" name="Rectangle 2"/>
          <p:cNvSpPr>
            <a:spLocks noGrp="1" noRot="1" noChangeAspect="1" noChangeArrowheads="1" noTextEdit="1"/>
          </p:cNvSpPr>
          <p:nvPr>
            <p:ph type="sldImg"/>
          </p:nvPr>
        </p:nvSpPr>
        <p:spPr>
          <a:xfrm>
            <a:off x="1157288" y="682625"/>
            <a:ext cx="4551362" cy="3414713"/>
          </a:xfrm>
          <a:ln/>
        </p:spPr>
      </p:sp>
      <p:sp>
        <p:nvSpPr>
          <p:cNvPr id="32772"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B4AA72F1-907F-4D9F-9D83-2F7FEDE5D09D}" type="slidenum">
              <a:rPr lang="en-US" altLang="en-US" sz="1200"/>
              <a:pPr/>
              <a:t>20</a:t>
            </a:fld>
            <a:endParaRPr lang="en-US" altLang="en-US" sz="1200"/>
          </a:p>
        </p:txBody>
      </p:sp>
      <p:sp>
        <p:nvSpPr>
          <p:cNvPr id="36867" name="Rectangle 2"/>
          <p:cNvSpPr>
            <a:spLocks noGrp="1" noRot="1" noChangeAspect="1" noChangeArrowheads="1" noTextEdit="1"/>
          </p:cNvSpPr>
          <p:nvPr>
            <p:ph type="sldImg"/>
          </p:nvPr>
        </p:nvSpPr>
        <p:spPr>
          <a:xfrm>
            <a:off x="1138238" y="682625"/>
            <a:ext cx="4554537" cy="3417888"/>
          </a:xfrm>
          <a:ln/>
        </p:spPr>
      </p:sp>
      <p:sp>
        <p:nvSpPr>
          <p:cNvPr id="36868"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965F65E2-0CF4-4B75-A862-7839FEB4197E}" type="slidenum">
              <a:rPr lang="en-US" altLang="en-US" sz="1200"/>
              <a:pPr/>
              <a:t>2</a:t>
            </a:fld>
            <a:endParaRPr lang="en-US" altLang="en-US" sz="1200"/>
          </a:p>
        </p:txBody>
      </p:sp>
      <p:sp>
        <p:nvSpPr>
          <p:cNvPr id="7171" name="Rectangle 2"/>
          <p:cNvSpPr>
            <a:spLocks noGrp="1" noRot="1" noChangeAspect="1" noChangeArrowheads="1" noTextEdit="1"/>
          </p:cNvSpPr>
          <p:nvPr>
            <p:ph type="sldImg"/>
          </p:nvPr>
        </p:nvSpPr>
        <p:spPr>
          <a:xfrm>
            <a:off x="1157288" y="682625"/>
            <a:ext cx="4551362" cy="3414713"/>
          </a:xfrm>
          <a:ln/>
        </p:spPr>
      </p:sp>
      <p:sp>
        <p:nvSpPr>
          <p:cNvPr id="7172" name="Rectangle 3"/>
          <p:cNvSpPr>
            <a:spLocks noGrp="1" noChangeArrowheads="1"/>
          </p:cNvSpPr>
          <p:nvPr>
            <p:ph type="body" idx="1"/>
          </p:nvPr>
        </p:nvSpPr>
        <p:spPr>
          <a:xfrm>
            <a:off x="915806" y="4325593"/>
            <a:ext cx="5026389" cy="4097820"/>
          </a:xfrm>
          <a:noFill/>
        </p:spPr>
        <p:txBody>
          <a:bodyPr/>
          <a:lstStyle/>
          <a:p>
            <a:r>
              <a:rPr lang="en-US" altLang="en-US"/>
              <a:t>Separate incorporation in another country?  Would still have rules and regulations to follow.</a:t>
            </a:r>
          </a:p>
          <a:p>
            <a:r>
              <a:rPr lang="en-US" altLang="en-US"/>
              <a:t>Also, there are different types of registrations that vary by country.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B42A8BC8-5AD5-401D-B433-00C99911337F}" type="slidenum">
              <a:rPr lang="en-US" altLang="en-US" sz="1200"/>
              <a:pPr/>
              <a:t>4</a:t>
            </a:fld>
            <a:endParaRPr lang="en-US" altLang="en-US" sz="1200"/>
          </a:p>
        </p:txBody>
      </p:sp>
      <p:sp>
        <p:nvSpPr>
          <p:cNvPr id="10243" name="Rectangle 2"/>
          <p:cNvSpPr>
            <a:spLocks noGrp="1" noRot="1" noChangeAspect="1" noChangeArrowheads="1" noTextEdit="1"/>
          </p:cNvSpPr>
          <p:nvPr>
            <p:ph type="sldImg"/>
          </p:nvPr>
        </p:nvSpPr>
        <p:spPr>
          <a:xfrm>
            <a:off x="1157288" y="682625"/>
            <a:ext cx="4551362" cy="3414713"/>
          </a:xfrm>
          <a:ln/>
        </p:spPr>
      </p:sp>
      <p:sp>
        <p:nvSpPr>
          <p:cNvPr id="10244" name="Rectangle 3"/>
          <p:cNvSpPr>
            <a:spLocks noGrp="1" noChangeArrowheads="1"/>
          </p:cNvSpPr>
          <p:nvPr>
            <p:ph type="body" idx="1"/>
          </p:nvPr>
        </p:nvSpPr>
        <p:spPr>
          <a:xfrm>
            <a:off x="915806" y="4325593"/>
            <a:ext cx="5026389" cy="4097820"/>
          </a:xfrm>
          <a:noFill/>
        </p:spPr>
        <p:txBody>
          <a:bodyPr/>
          <a:lstStyle/>
          <a:p>
            <a:r>
              <a:rPr lang="en-US" altLang="en-US"/>
              <a:t>6-month CD rate is 5%  (Certificate of Deposit)</a:t>
            </a:r>
          </a:p>
          <a:p>
            <a:endParaRPr lang="en-US" altLang="en-US"/>
          </a:p>
          <a:p>
            <a:r>
              <a:rPr lang="en-US" altLang="en-US"/>
              <a:t>The financial staff are at the concentration banking exhibit.</a:t>
            </a:r>
          </a:p>
          <a:p>
            <a:endParaRPr lang="en-US" altLang="en-US"/>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BE333E1C-4133-445E-A735-807F8904A6CD}" type="slidenum">
              <a:rPr lang="en-US" altLang="en-US" sz="1200"/>
              <a:pPr/>
              <a:t>5</a:t>
            </a:fld>
            <a:endParaRPr lang="en-US" altLang="en-US" sz="1200"/>
          </a:p>
        </p:txBody>
      </p:sp>
      <p:sp>
        <p:nvSpPr>
          <p:cNvPr id="12291" name="Rectangle 2"/>
          <p:cNvSpPr>
            <a:spLocks noGrp="1" noRot="1" noChangeAspect="1" noChangeArrowheads="1" noTextEdit="1"/>
          </p:cNvSpPr>
          <p:nvPr>
            <p:ph type="sldImg"/>
          </p:nvPr>
        </p:nvSpPr>
        <p:spPr>
          <a:xfrm>
            <a:off x="1157288" y="682625"/>
            <a:ext cx="4551362" cy="3414713"/>
          </a:xfrm>
          <a:ln/>
        </p:spPr>
      </p:sp>
      <p:sp>
        <p:nvSpPr>
          <p:cNvPr id="12292"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E96BC5E1-5F86-4629-814F-20AA860235A8}" type="slidenum">
              <a:rPr lang="en-US" altLang="en-US" sz="1200"/>
              <a:pPr/>
              <a:t>6</a:t>
            </a:fld>
            <a:endParaRPr lang="en-US" altLang="en-US" sz="1200"/>
          </a:p>
        </p:txBody>
      </p:sp>
      <p:sp>
        <p:nvSpPr>
          <p:cNvPr id="14339" name="Rectangle 2"/>
          <p:cNvSpPr>
            <a:spLocks noGrp="1" noRot="1" noChangeAspect="1" noChangeArrowheads="1" noTextEdit="1"/>
          </p:cNvSpPr>
          <p:nvPr>
            <p:ph type="sldImg"/>
          </p:nvPr>
        </p:nvSpPr>
        <p:spPr>
          <a:xfrm>
            <a:off x="1157288" y="682625"/>
            <a:ext cx="4551362" cy="3414713"/>
          </a:xfrm>
          <a:ln/>
        </p:spPr>
      </p:sp>
      <p:sp>
        <p:nvSpPr>
          <p:cNvPr id="14340"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01727A1C-CD51-4E0B-AA1D-B9DABB235B69}" type="slidenum">
              <a:rPr lang="en-US" altLang="en-US" sz="1200"/>
              <a:pPr/>
              <a:t>7</a:t>
            </a:fld>
            <a:endParaRPr lang="en-US" altLang="en-US" sz="1200"/>
          </a:p>
        </p:txBody>
      </p:sp>
      <p:sp>
        <p:nvSpPr>
          <p:cNvPr id="16387" name="Rectangle 2"/>
          <p:cNvSpPr>
            <a:spLocks noGrp="1" noRot="1" noChangeAspect="1" noChangeArrowheads="1" noTextEdit="1"/>
          </p:cNvSpPr>
          <p:nvPr>
            <p:ph type="sldImg"/>
          </p:nvPr>
        </p:nvSpPr>
        <p:spPr>
          <a:xfrm>
            <a:off x="1157288" y="682625"/>
            <a:ext cx="4551362" cy="3414713"/>
          </a:xfrm>
          <a:ln/>
        </p:spPr>
      </p:sp>
      <p:sp>
        <p:nvSpPr>
          <p:cNvPr id="16388" name="Rectangle 3"/>
          <p:cNvSpPr>
            <a:spLocks noGrp="1" noChangeArrowheads="1"/>
          </p:cNvSpPr>
          <p:nvPr>
            <p:ph type="body" idx="1"/>
          </p:nvPr>
        </p:nvSpPr>
        <p:spPr>
          <a:xfrm>
            <a:off x="915806" y="4325593"/>
            <a:ext cx="5026389" cy="4097820"/>
          </a:xfrm>
          <a:noFill/>
        </p:spPr>
        <p:txBody>
          <a:bodyPr/>
          <a:lstStyle/>
          <a:p>
            <a:r>
              <a:rPr lang="en-US" altLang="en-US"/>
              <a:t>Donations refers to donations to organizations external to IEEE.</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088E8D64-A8B8-4143-BFA0-F86F4928096D}" type="slidenum">
              <a:rPr lang="en-US" altLang="en-US" sz="1200"/>
              <a:pPr/>
              <a:t>9</a:t>
            </a:fld>
            <a:endParaRPr lang="en-US" altLang="en-US" sz="1200"/>
          </a:p>
        </p:txBody>
      </p:sp>
      <p:sp>
        <p:nvSpPr>
          <p:cNvPr id="19459" name="Rectangle 2"/>
          <p:cNvSpPr>
            <a:spLocks noGrp="1" noRot="1" noChangeAspect="1" noChangeArrowheads="1" noTextEdit="1"/>
          </p:cNvSpPr>
          <p:nvPr>
            <p:ph type="sldImg"/>
          </p:nvPr>
        </p:nvSpPr>
        <p:spPr>
          <a:xfrm>
            <a:off x="1157288" y="682625"/>
            <a:ext cx="4551362" cy="3414713"/>
          </a:xfrm>
          <a:ln/>
        </p:spPr>
      </p:sp>
      <p:sp>
        <p:nvSpPr>
          <p:cNvPr id="19460" name="Rectangle 3"/>
          <p:cNvSpPr>
            <a:spLocks noGrp="1" noChangeArrowheads="1"/>
          </p:cNvSpPr>
          <p:nvPr>
            <p:ph type="body" idx="1"/>
          </p:nvPr>
        </p:nvSpPr>
        <p:spPr>
          <a:xfrm>
            <a:off x="915806" y="4325593"/>
            <a:ext cx="5026389" cy="4097820"/>
          </a:xfrm>
          <a:noFill/>
        </p:spPr>
        <p:txBody>
          <a:bodyPr/>
          <a:lstStyle/>
          <a:p>
            <a:r>
              <a:rPr lang="en-US" altLang="en-US" sz="1400">
                <a:solidFill>
                  <a:srgbClr val="FF3300"/>
                </a:solidFill>
              </a:rPr>
              <a:t>If you are entering into serious business situations or into large amounts of money there are staff to assist you in the process.  Should be contacting someone on the staff to ensure you have access to all benefits—knowledge, insurance, etc.</a:t>
            </a:r>
          </a:p>
          <a:p>
            <a:endParaRPr lang="en-US" altLang="en-US" sz="1400">
              <a:solidFill>
                <a:srgbClr val="FF3300"/>
              </a:solidFill>
            </a:endParaRPr>
          </a:p>
          <a:p>
            <a:endParaRPr lang="en-US" altLang="en-US" sz="1400">
              <a:solidFill>
                <a:srgbClr val="FF33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7981D03B-C282-4564-BAC6-B0E00A8F879E}" type="slidenum">
              <a:rPr lang="en-US" altLang="en-US" sz="1200"/>
              <a:pPr/>
              <a:t>10</a:t>
            </a:fld>
            <a:endParaRPr lang="en-US" altLang="en-US" sz="1200"/>
          </a:p>
        </p:txBody>
      </p:sp>
      <p:sp>
        <p:nvSpPr>
          <p:cNvPr id="21507" name="Rectangle 2"/>
          <p:cNvSpPr>
            <a:spLocks noGrp="1" noRot="1" noChangeAspect="1" noChangeArrowheads="1" noTextEdit="1"/>
          </p:cNvSpPr>
          <p:nvPr>
            <p:ph type="sldImg"/>
          </p:nvPr>
        </p:nvSpPr>
        <p:spPr>
          <a:xfrm>
            <a:off x="1155700" y="682625"/>
            <a:ext cx="4552950" cy="3414713"/>
          </a:xfrm>
          <a:ln/>
        </p:spPr>
      </p:sp>
      <p:sp>
        <p:nvSpPr>
          <p:cNvPr id="21508"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1863">
              <a:defRPr sz="2800">
                <a:solidFill>
                  <a:schemeClr val="tx1"/>
                </a:solidFill>
                <a:latin typeface="Times New Roman" pitchFamily="18" charset="0"/>
              </a:defRPr>
            </a:lvl1pPr>
            <a:lvl2pPr marL="742950" indent="-285750" defTabSz="931863">
              <a:defRPr sz="2800">
                <a:solidFill>
                  <a:schemeClr val="tx1"/>
                </a:solidFill>
                <a:latin typeface="Times New Roman" pitchFamily="18" charset="0"/>
              </a:defRPr>
            </a:lvl2pPr>
            <a:lvl3pPr marL="1143000" indent="-228600" defTabSz="931863">
              <a:defRPr sz="2800">
                <a:solidFill>
                  <a:schemeClr val="tx1"/>
                </a:solidFill>
                <a:latin typeface="Times New Roman" pitchFamily="18" charset="0"/>
              </a:defRPr>
            </a:lvl3pPr>
            <a:lvl4pPr marL="1600200" indent="-228600" defTabSz="931863">
              <a:defRPr sz="2800">
                <a:solidFill>
                  <a:schemeClr val="tx1"/>
                </a:solidFill>
                <a:latin typeface="Times New Roman" pitchFamily="18" charset="0"/>
              </a:defRPr>
            </a:lvl4pPr>
            <a:lvl5pPr marL="2057400" indent="-228600" defTabSz="931863">
              <a:defRPr sz="2800">
                <a:solidFill>
                  <a:schemeClr val="tx1"/>
                </a:solidFill>
                <a:latin typeface="Times New Roman" pitchFamily="18" charset="0"/>
              </a:defRPr>
            </a:lvl5pPr>
            <a:lvl6pPr marL="2514600" indent="-228600" defTabSz="931863" eaLnBrk="0" fontAlgn="base" hangingPunct="0">
              <a:spcBef>
                <a:spcPct val="0"/>
              </a:spcBef>
              <a:spcAft>
                <a:spcPct val="0"/>
              </a:spcAft>
              <a:defRPr sz="2800">
                <a:solidFill>
                  <a:schemeClr val="tx1"/>
                </a:solidFill>
                <a:latin typeface="Times New Roman" pitchFamily="18" charset="0"/>
              </a:defRPr>
            </a:lvl6pPr>
            <a:lvl7pPr marL="2971800" indent="-228600" defTabSz="931863" eaLnBrk="0" fontAlgn="base" hangingPunct="0">
              <a:spcBef>
                <a:spcPct val="0"/>
              </a:spcBef>
              <a:spcAft>
                <a:spcPct val="0"/>
              </a:spcAft>
              <a:defRPr sz="2800">
                <a:solidFill>
                  <a:schemeClr val="tx1"/>
                </a:solidFill>
                <a:latin typeface="Times New Roman" pitchFamily="18" charset="0"/>
              </a:defRPr>
            </a:lvl7pPr>
            <a:lvl8pPr marL="3429000" indent="-228600" defTabSz="931863" eaLnBrk="0" fontAlgn="base" hangingPunct="0">
              <a:spcBef>
                <a:spcPct val="0"/>
              </a:spcBef>
              <a:spcAft>
                <a:spcPct val="0"/>
              </a:spcAft>
              <a:defRPr sz="2800">
                <a:solidFill>
                  <a:schemeClr val="tx1"/>
                </a:solidFill>
                <a:latin typeface="Times New Roman" pitchFamily="18" charset="0"/>
              </a:defRPr>
            </a:lvl8pPr>
            <a:lvl9pPr marL="3886200" indent="-228600" defTabSz="931863" eaLnBrk="0" fontAlgn="base" hangingPunct="0">
              <a:spcBef>
                <a:spcPct val="0"/>
              </a:spcBef>
              <a:spcAft>
                <a:spcPct val="0"/>
              </a:spcAft>
              <a:defRPr sz="2800">
                <a:solidFill>
                  <a:schemeClr val="tx1"/>
                </a:solidFill>
                <a:latin typeface="Times New Roman" pitchFamily="18" charset="0"/>
              </a:defRPr>
            </a:lvl9pPr>
          </a:lstStyle>
          <a:p>
            <a:fld id="{752FE7DD-B954-4235-AF0B-C9E307A1C7E1}" type="slidenum">
              <a:rPr lang="en-US" altLang="en-US" sz="1200"/>
              <a:pPr/>
              <a:t>11</a:t>
            </a:fld>
            <a:endParaRPr lang="en-US" altLang="en-US" sz="1200"/>
          </a:p>
        </p:txBody>
      </p:sp>
      <p:sp>
        <p:nvSpPr>
          <p:cNvPr id="23555" name="Rectangle 2"/>
          <p:cNvSpPr>
            <a:spLocks noGrp="1" noRot="1" noChangeAspect="1" noChangeArrowheads="1" noTextEdit="1"/>
          </p:cNvSpPr>
          <p:nvPr>
            <p:ph type="sldImg"/>
          </p:nvPr>
        </p:nvSpPr>
        <p:spPr>
          <a:xfrm>
            <a:off x="1157288" y="682625"/>
            <a:ext cx="4551362" cy="3414713"/>
          </a:xfrm>
          <a:ln/>
        </p:spPr>
      </p:sp>
      <p:sp>
        <p:nvSpPr>
          <p:cNvPr id="23556" name="Rectangle 3"/>
          <p:cNvSpPr>
            <a:spLocks noGrp="1" noChangeArrowheads="1"/>
          </p:cNvSpPr>
          <p:nvPr>
            <p:ph type="body" idx="1"/>
          </p:nvPr>
        </p:nvSpPr>
        <p:spPr>
          <a:xfrm>
            <a:off x="915806" y="4325593"/>
            <a:ext cx="5026389" cy="409782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B0838-46C5-334C-9373-ADEBEDDCE74A}"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B0838-46C5-334C-9373-ADEBEDDCE74A}"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B0838-46C5-334C-9373-ADEBEDDCE74A}"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DB0838-46C5-334C-9373-ADEBEDDCE74A}"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DB0838-46C5-334C-9373-ADEBEDDCE74A}"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DB0838-46C5-334C-9373-ADEBEDDCE74A}" type="datetimeFigureOut">
              <a:rPr lang="en-US" smtClean="0"/>
              <a:t>2/10/18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DB0838-46C5-334C-9373-ADEBEDDCE74A}" type="datetimeFigureOut">
              <a:rPr lang="en-US" smtClean="0"/>
              <a:t>2/10/18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B0838-46C5-334C-9373-ADEBEDDCE74A}" type="datetimeFigureOut">
              <a:rPr lang="en-US" smtClean="0"/>
              <a:t>2/10/18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DB0838-46C5-334C-9373-ADEBEDDCE74A}"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DB0838-46C5-334C-9373-ADEBEDDCE74A}"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F7398-6CB6-8B4D-AB49-FAA4E2E3FD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B0838-46C5-334C-9373-ADEBEDDCE74A}" type="datetimeFigureOut">
              <a:rPr lang="en-US" smtClean="0"/>
              <a:t>2/10/18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F7398-6CB6-8B4D-AB49-FAA4E2E3FDD3}" type="slidenum">
              <a:rPr lang="en-US" smtClean="0"/>
              <a:t>‹#›</a:t>
            </a:fld>
            <a:endParaRPr lang="en-US"/>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868458"/>
            <a:ext cx="9144000" cy="989542"/>
          </a:xfrm>
          <a:prstGeom prst="rect">
            <a:avLst/>
          </a:prstGeom>
        </p:spPr>
      </p:pic>
      <p:sp>
        <p:nvSpPr>
          <p:cNvPr id="11" name="Date Placeholder 3"/>
          <p:cNvSpPr txBox="1">
            <a:spLocks/>
          </p:cNvSpPr>
          <p:nvPr userDrawn="1"/>
        </p:nvSpPr>
        <p:spPr>
          <a:xfrm>
            <a:off x="6743700" y="6118173"/>
            <a:ext cx="1462653" cy="365125"/>
          </a:xfrm>
          <a:prstGeom prst="rect">
            <a:avLst/>
          </a:prstGeom>
        </p:spPr>
        <p:txBody>
          <a:bodyPr/>
          <a:lstStyle>
            <a:defPPr>
              <a:defRPr lang="en-US"/>
            </a:defPPr>
            <a:lvl1pPr marL="0" algn="r" defTabSz="713232" rtl="0" eaLnBrk="1" latinLnBrk="0" hangingPunct="1">
              <a:defRPr sz="1404" kern="1200">
                <a:solidFill>
                  <a:schemeClr val="bg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en-US" dirty="0"/>
              <a:t>February, 2018</a:t>
            </a:r>
          </a:p>
        </p:txBody>
      </p:sp>
    </p:spTree>
    <p:extLst>
      <p:ext uri="{BB962C8B-B14F-4D97-AF65-F5344CB8AC3E}">
        <p14:creationId xmlns:p14="http://schemas.microsoft.com/office/powerpoint/2010/main" val="1925036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hyperlink" Target="mailto:financial-solutions@iee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mailto:s.manno@ieee.org" TargetMode="External"/><Relationship Id="rId3" Type="http://schemas.openxmlformats.org/officeDocument/2006/relationships/hyperlink" Target="mailto:finance-solutions@ieee.org" TargetMode="External"/><Relationship Id="rId7" Type="http://schemas.openxmlformats.org/officeDocument/2006/relationships/hyperlink" Target="mailto:concentration-banking@ieee.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s.negron-sheckells@ieee.org" TargetMode="External"/><Relationship Id="rId11" Type="http://schemas.openxmlformats.org/officeDocument/2006/relationships/hyperlink" Target="mailto:bprasanna@ieee.org" TargetMode="External"/><Relationship Id="rId5" Type="http://schemas.openxmlformats.org/officeDocument/2006/relationships/hyperlink" Target="mailto:arslan.khan@ieee.org" TargetMode="External"/><Relationship Id="rId10" Type="http://schemas.openxmlformats.org/officeDocument/2006/relationships/hyperlink" Target="mailto:m.toro@ieee.org" TargetMode="External"/><Relationship Id="rId4" Type="http://schemas.openxmlformats.org/officeDocument/2006/relationships/hyperlink" Target="mailto:t.sacks@ieee.org" TargetMode="External"/><Relationship Id="rId9" Type="http://schemas.openxmlformats.org/officeDocument/2006/relationships/hyperlink" Target="mailto:Caitlyn.chow@ieee.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org/about/whatis/policies/finopsmanual.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t.sacks@ieee.org" TargetMode="External"/><Relationship Id="rId4" Type="http://schemas.openxmlformats.org/officeDocument/2006/relationships/hyperlink" Target="mailto:financial-solutions@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ieeebl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638800"/>
            <a:ext cx="22860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12"/>
          <p:cNvSpPr>
            <a:spLocks noChangeArrowheads="1"/>
          </p:cNvSpPr>
          <p:nvPr/>
        </p:nvSpPr>
        <p:spPr bwMode="auto">
          <a:xfrm>
            <a:off x="2351088" y="1019175"/>
            <a:ext cx="5021262" cy="4648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sz="4000" b="1">
                <a:solidFill>
                  <a:srgbClr val="000099"/>
                </a:solidFill>
              </a:rPr>
              <a:t>A Brief Overview for </a:t>
            </a:r>
          </a:p>
          <a:p>
            <a:pPr algn="ctr"/>
            <a:r>
              <a:rPr lang="en-US" altLang="en-US" sz="4000" b="1">
                <a:solidFill>
                  <a:srgbClr val="000099"/>
                </a:solidFill>
              </a:rPr>
              <a:t>R1 Section Treasurers</a:t>
            </a:r>
            <a:br>
              <a:rPr lang="en-US" altLang="en-US" sz="4000" b="1">
                <a:solidFill>
                  <a:srgbClr val="000099"/>
                </a:solidFill>
              </a:rPr>
            </a:br>
            <a:br>
              <a:rPr lang="en-US" altLang="en-US" sz="4000" b="1">
                <a:solidFill>
                  <a:srgbClr val="000099"/>
                </a:solidFill>
              </a:rPr>
            </a:br>
            <a:br>
              <a:rPr lang="en-US" altLang="en-US" sz="4000" b="1">
                <a:solidFill>
                  <a:srgbClr val="000099"/>
                </a:solidFill>
              </a:rPr>
            </a:br>
            <a:br>
              <a:rPr lang="en-US" altLang="en-US" sz="4000" b="1">
                <a:solidFill>
                  <a:srgbClr val="000099"/>
                </a:solidFill>
              </a:rPr>
            </a:br>
            <a:r>
              <a:rPr lang="en-US" altLang="en-US" sz="2400" b="1">
                <a:solidFill>
                  <a:srgbClr val="000099"/>
                </a:solidFill>
              </a:rPr>
              <a:t>Bala Prasanna</a:t>
            </a:r>
          </a:p>
          <a:p>
            <a:pPr algn="ctr"/>
            <a:r>
              <a:rPr lang="en-US" altLang="en-US" sz="2400" b="1">
                <a:solidFill>
                  <a:srgbClr val="000099"/>
                </a:solidFill>
              </a:rPr>
              <a:t>R1 Treasurer 2018-19</a:t>
            </a:r>
          </a:p>
          <a:p>
            <a:pPr algn="ctr"/>
            <a:r>
              <a:rPr lang="en-US" altLang="en-US" sz="2400" b="1">
                <a:solidFill>
                  <a:srgbClr val="000099"/>
                </a:solidFill>
              </a:rPr>
              <a:t>IEEE-USA Treasurer 2016-17</a:t>
            </a:r>
          </a:p>
          <a:p>
            <a:pPr algn="ctr"/>
            <a:r>
              <a:rPr lang="en-US" altLang="en-US" sz="2400" b="1">
                <a:solidFill>
                  <a:srgbClr val="000099"/>
                </a:solidFill>
              </a:rPr>
              <a:t>bprasanna@ieee.org</a:t>
            </a:r>
          </a:p>
        </p:txBody>
      </p:sp>
      <p:pic>
        <p:nvPicPr>
          <p:cNvPr id="2" name="Picture 1">
            <a:extLst>
              <a:ext uri="{FF2B5EF4-FFF2-40B4-BE49-F238E27FC236}">
                <a16:creationId xmlns:a16="http://schemas.microsoft.com/office/drawing/2014/main" id="{CE5F0385-7F69-F045-B094-307F8154E2F5}"/>
              </a:ext>
            </a:extLst>
          </p:cNvPr>
          <p:cNvPicPr>
            <a:picLocks noChangeAspect="1"/>
          </p:cNvPicPr>
          <p:nvPr/>
        </p:nvPicPr>
        <p:blipFill>
          <a:blip r:embed="rId4"/>
          <a:stretch>
            <a:fillRect/>
          </a:stretch>
        </p:blipFill>
        <p:spPr>
          <a:xfrm>
            <a:off x="4083340" y="2564896"/>
            <a:ext cx="1556757" cy="1556757"/>
          </a:xfrm>
          <a:prstGeom prst="rect">
            <a:avLst/>
          </a:prstGeom>
        </p:spPr>
      </p:pic>
    </p:spTree>
    <p:extLst>
      <p:ext uri="{BB962C8B-B14F-4D97-AF65-F5344CB8AC3E}">
        <p14:creationId xmlns:p14="http://schemas.microsoft.com/office/powerpoint/2010/main" val="241600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body" idx="1"/>
          </p:nvPr>
        </p:nvSpPr>
        <p:spPr>
          <a:xfrm>
            <a:off x="533400" y="1371600"/>
            <a:ext cx="7924800" cy="4648200"/>
          </a:xfrm>
        </p:spPr>
        <p:txBody>
          <a:bodyPr>
            <a:noAutofit/>
          </a:bodyPr>
          <a:lstStyle/>
          <a:p>
            <a:pPr>
              <a:lnSpc>
                <a:spcPct val="80000"/>
              </a:lnSpc>
              <a:defRPr/>
            </a:pPr>
            <a:r>
              <a:rPr lang="en-US" altLang="en-US" sz="2400" dirty="0"/>
              <a:t>All units must report to </a:t>
            </a:r>
          </a:p>
          <a:p>
            <a:pPr marL="0" indent="0">
              <a:lnSpc>
                <a:spcPct val="80000"/>
              </a:lnSpc>
              <a:spcBef>
                <a:spcPct val="0"/>
              </a:spcBef>
              <a:buFont typeface="Monotype Sorts" pitchFamily="2" charset="2"/>
              <a:buNone/>
              <a:defRPr/>
            </a:pPr>
            <a:r>
              <a:rPr lang="en-US" altLang="en-US" sz="2400" dirty="0"/>
              <a:t>                 </a:t>
            </a:r>
            <a:r>
              <a:rPr lang="en-US" altLang="en-US" sz="2400" dirty="0">
                <a:hlinkClick r:id="rId3"/>
              </a:rPr>
              <a:t>financial-solutions@ieee.org</a:t>
            </a:r>
            <a:endParaRPr lang="en-US" altLang="en-US" sz="2400" dirty="0"/>
          </a:p>
          <a:p>
            <a:pPr marL="0" indent="0">
              <a:lnSpc>
                <a:spcPct val="80000"/>
              </a:lnSpc>
              <a:spcBef>
                <a:spcPct val="0"/>
              </a:spcBef>
              <a:buFont typeface="Monotype Sorts" pitchFamily="2" charset="2"/>
              <a:buNone/>
              <a:defRPr/>
            </a:pPr>
            <a:r>
              <a:rPr lang="en-US" altLang="en-US" sz="2400" dirty="0"/>
              <a:t>    and get closure from them (Teresa Sacks/</a:t>
            </a:r>
            <a:r>
              <a:rPr lang="en-US" altLang="en-US" sz="2400" dirty="0" err="1"/>
              <a:t>Arslan</a:t>
            </a:r>
            <a:r>
              <a:rPr lang="en-US" altLang="en-US" sz="2400" dirty="0"/>
              <a:t> Khan)</a:t>
            </a:r>
          </a:p>
          <a:p>
            <a:pPr marL="0" indent="0">
              <a:lnSpc>
                <a:spcPct val="80000"/>
              </a:lnSpc>
              <a:spcBef>
                <a:spcPct val="0"/>
              </a:spcBef>
              <a:buFont typeface="Monotype Sorts" pitchFamily="2" charset="2"/>
              <a:buNone/>
              <a:defRPr/>
            </a:pPr>
            <a:endParaRPr lang="en-US" altLang="en-US" sz="2400" dirty="0"/>
          </a:p>
          <a:p>
            <a:pPr>
              <a:lnSpc>
                <a:spcPct val="80000"/>
              </a:lnSpc>
              <a:spcBef>
                <a:spcPct val="0"/>
              </a:spcBef>
              <a:defRPr/>
            </a:pPr>
            <a:r>
              <a:rPr lang="en-US" altLang="en-US" sz="2400" dirty="0"/>
              <a:t>How to:</a:t>
            </a:r>
          </a:p>
          <a:p>
            <a:pPr lvl="1">
              <a:lnSpc>
                <a:spcPct val="80000"/>
              </a:lnSpc>
              <a:spcBef>
                <a:spcPct val="0"/>
              </a:spcBef>
              <a:defRPr/>
            </a:pPr>
            <a:r>
              <a:rPr lang="en-US" altLang="en-US" sz="2000" dirty="0"/>
              <a:t>1. If you are using </a:t>
            </a:r>
            <a:r>
              <a:rPr lang="en-US" altLang="en-US" sz="2000" dirty="0" err="1"/>
              <a:t>Netsuite</a:t>
            </a:r>
            <a:r>
              <a:rPr lang="en-US" altLang="en-US" sz="2000" dirty="0"/>
              <a:t> to record transactions, write checks, etc., make sure your </a:t>
            </a:r>
            <a:r>
              <a:rPr lang="en-US" altLang="en-US" sz="2000" dirty="0" err="1"/>
              <a:t>Netsuite</a:t>
            </a:r>
            <a:r>
              <a:rPr lang="en-US" altLang="en-US" sz="2000" dirty="0"/>
              <a:t> balance reconciles with CBRS reported balance on Dec 31, except perhaps for uncleared checks. You need to provide/clarify this variance for Teresa before she “Completes” the review for your unit.</a:t>
            </a:r>
          </a:p>
          <a:p>
            <a:pPr lvl="1">
              <a:lnSpc>
                <a:spcPct val="80000"/>
              </a:lnSpc>
              <a:spcBef>
                <a:spcPct val="0"/>
              </a:spcBef>
              <a:defRPr/>
            </a:pPr>
            <a:r>
              <a:rPr lang="en-US" altLang="en-US" sz="2000" dirty="0"/>
              <a:t>2. If you use </a:t>
            </a:r>
            <a:r>
              <a:rPr lang="en-US" altLang="en-US" sz="2000" dirty="0" err="1"/>
              <a:t>Netsuite</a:t>
            </a:r>
            <a:r>
              <a:rPr lang="en-US" altLang="en-US" sz="2000" dirty="0"/>
              <a:t> Bulk Upload, be familiar how to do it, try doing it quarterly. Any uncleared checks will have to be tracked and reconciled with your internal tracking system. (</a:t>
            </a:r>
            <a:r>
              <a:rPr lang="en-US" altLang="en-US" sz="1400" dirty="0" err="1"/>
              <a:t>Netsuite</a:t>
            </a:r>
            <a:r>
              <a:rPr lang="en-US" altLang="en-US" sz="1400" dirty="0"/>
              <a:t> upload procedure http://sites.ieee.org/njcoast/files/2017/01/NetSuiteUploadProcedure.pdf)</a:t>
            </a:r>
          </a:p>
        </p:txBody>
      </p:sp>
      <p:sp>
        <p:nvSpPr>
          <p:cNvPr id="20483" name="Rectangle 3"/>
          <p:cNvSpPr>
            <a:spLocks noGrp="1" noChangeArrowheads="1"/>
          </p:cNvSpPr>
          <p:nvPr>
            <p:ph type="title"/>
          </p:nvPr>
        </p:nvSpPr>
        <p:spPr>
          <a:xfrm>
            <a:off x="381000" y="228600"/>
            <a:ext cx="8458200" cy="1143000"/>
          </a:xfrm>
          <a:noFill/>
        </p:spPr>
        <p:txBody>
          <a:bodyPr/>
          <a:lstStyle/>
          <a:p>
            <a:r>
              <a:rPr lang="en-US" altLang="en-US"/>
              <a:t>Unit Financial Reporting</a:t>
            </a:r>
          </a:p>
        </p:txBody>
      </p:sp>
    </p:spTree>
    <p:extLst>
      <p:ext uri="{BB962C8B-B14F-4D97-AF65-F5344CB8AC3E}">
        <p14:creationId xmlns:p14="http://schemas.microsoft.com/office/powerpoint/2010/main" val="1456013931"/>
      </p:ext>
    </p:extLst>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176348"/>
            <a:ext cx="7772400" cy="1182189"/>
          </a:xfrm>
        </p:spPr>
        <p:txBody>
          <a:bodyPr anchor="ctr"/>
          <a:lstStyle/>
          <a:p>
            <a:r>
              <a:rPr lang="en-US" altLang="en-US" sz="3600" dirty="0"/>
              <a:t>IEEE HQ Contacts</a:t>
            </a:r>
          </a:p>
        </p:txBody>
      </p:sp>
      <p:sp>
        <p:nvSpPr>
          <p:cNvPr id="2" name="TextBox 1"/>
          <p:cNvSpPr txBox="1"/>
          <p:nvPr/>
        </p:nvSpPr>
        <p:spPr>
          <a:xfrm>
            <a:off x="304800" y="1423842"/>
            <a:ext cx="8277225" cy="3292475"/>
          </a:xfrm>
          <a:prstGeom prst="rect">
            <a:avLst/>
          </a:prstGeom>
          <a:noFill/>
        </p:spPr>
        <p:txBody>
          <a:bodyPr wrap="none">
            <a:spAutoFit/>
          </a:bodyPr>
          <a:lstStyle/>
          <a:p>
            <a:pPr marL="342900" indent="-342900">
              <a:buFontTx/>
              <a:buAutoNum type="arabicPeriod"/>
              <a:defRPr/>
            </a:pPr>
            <a:r>
              <a:rPr lang="en-US" sz="1600" b="1" dirty="0">
                <a:solidFill>
                  <a:schemeClr val="accent2"/>
                </a:solidFill>
                <a:latin typeface="+mn-lt"/>
              </a:rPr>
              <a:t>Year End Reporting, </a:t>
            </a:r>
            <a:r>
              <a:rPr lang="en-US" sz="1600" b="1" dirty="0" err="1">
                <a:solidFill>
                  <a:schemeClr val="accent2"/>
                </a:solidFill>
                <a:latin typeface="+mn-lt"/>
              </a:rPr>
              <a:t>Netsuite</a:t>
            </a:r>
            <a:r>
              <a:rPr lang="en-US" sz="1600" b="1" dirty="0">
                <a:solidFill>
                  <a:schemeClr val="accent2"/>
                </a:solidFill>
                <a:latin typeface="+mn-lt"/>
              </a:rPr>
              <a:t>, Compliance Forms – </a:t>
            </a:r>
            <a:r>
              <a:rPr lang="en-US" sz="1600" b="1" dirty="0">
                <a:solidFill>
                  <a:schemeClr val="accent2"/>
                </a:solidFill>
                <a:latin typeface="+mn-lt"/>
                <a:hlinkClick r:id="rId3"/>
              </a:rPr>
              <a:t>finance-solutions@ieee.org</a:t>
            </a:r>
            <a:endParaRPr lang="en-US" sz="1600" b="1" dirty="0">
              <a:solidFill>
                <a:schemeClr val="accent2"/>
              </a:solidFill>
              <a:latin typeface="+mn-lt"/>
            </a:endParaRPr>
          </a:p>
          <a:p>
            <a:pPr>
              <a:defRPr/>
            </a:pPr>
            <a:r>
              <a:rPr lang="en-US" sz="1600" b="1" dirty="0">
                <a:solidFill>
                  <a:schemeClr val="accent2"/>
                </a:solidFill>
                <a:latin typeface="+mn-lt"/>
              </a:rPr>
              <a:t>                           Teresa Sacks </a:t>
            </a:r>
            <a:r>
              <a:rPr lang="en-US" sz="1600" b="1" dirty="0">
                <a:solidFill>
                  <a:schemeClr val="accent2"/>
                </a:solidFill>
                <a:latin typeface="+mn-lt"/>
                <a:hlinkClick r:id="rId4"/>
              </a:rPr>
              <a:t>t.sacks@ieee.org</a:t>
            </a:r>
            <a:r>
              <a:rPr lang="en-US" sz="1600" b="1" dirty="0">
                <a:solidFill>
                  <a:schemeClr val="accent2"/>
                </a:solidFill>
                <a:latin typeface="+mn-lt"/>
              </a:rPr>
              <a:t>, </a:t>
            </a:r>
            <a:r>
              <a:rPr lang="en-US" sz="1600" b="1" dirty="0" err="1">
                <a:solidFill>
                  <a:schemeClr val="accent2"/>
                </a:solidFill>
                <a:latin typeface="+mn-lt"/>
              </a:rPr>
              <a:t>Arslan</a:t>
            </a:r>
            <a:r>
              <a:rPr lang="en-US" sz="1600" b="1" dirty="0">
                <a:solidFill>
                  <a:schemeClr val="accent2"/>
                </a:solidFill>
                <a:latin typeface="+mn-lt"/>
              </a:rPr>
              <a:t> Khan </a:t>
            </a:r>
            <a:r>
              <a:rPr lang="en-US" sz="1600" b="1" dirty="0">
                <a:solidFill>
                  <a:schemeClr val="accent2"/>
                </a:solidFill>
                <a:latin typeface="+mn-lt"/>
                <a:hlinkClick r:id="rId5"/>
              </a:rPr>
              <a:t>arslan.khan@ieee.org</a:t>
            </a:r>
            <a:endParaRPr lang="en-US" sz="1600" b="1" dirty="0">
              <a:solidFill>
                <a:schemeClr val="accent2"/>
              </a:solidFill>
              <a:latin typeface="+mn-lt"/>
            </a:endParaRPr>
          </a:p>
          <a:p>
            <a:pPr>
              <a:defRPr/>
            </a:pPr>
            <a:endParaRPr lang="en-US" sz="1600" b="1" dirty="0">
              <a:solidFill>
                <a:schemeClr val="accent2"/>
              </a:solidFill>
              <a:latin typeface="+mn-lt"/>
            </a:endParaRPr>
          </a:p>
          <a:p>
            <a:pPr marL="342900" indent="-342900">
              <a:buFontTx/>
              <a:buAutoNum type="arabicPeriod" startAt="2"/>
              <a:defRPr/>
            </a:pPr>
            <a:r>
              <a:rPr lang="en-US" sz="1600" b="1" dirty="0">
                <a:solidFill>
                  <a:schemeClr val="accent2"/>
                </a:solidFill>
                <a:latin typeface="+mn-lt"/>
              </a:rPr>
              <a:t>Checks, CB Reports, Signature Registration (Add/Delete)</a:t>
            </a:r>
          </a:p>
          <a:p>
            <a:pPr>
              <a:defRPr/>
            </a:pPr>
            <a:r>
              <a:rPr lang="en-US" sz="1600" b="1" dirty="0">
                <a:solidFill>
                  <a:schemeClr val="accent2"/>
                </a:solidFill>
                <a:latin typeface="+mn-lt"/>
              </a:rPr>
              <a:t>                            Stacy </a:t>
            </a:r>
            <a:r>
              <a:rPr lang="en-US" sz="1600" b="1" dirty="0" err="1">
                <a:solidFill>
                  <a:schemeClr val="accent2"/>
                </a:solidFill>
                <a:latin typeface="+mn-lt"/>
              </a:rPr>
              <a:t>Negron_Sheckells</a:t>
            </a:r>
            <a:r>
              <a:rPr lang="en-US" sz="1600" b="1" dirty="0">
                <a:solidFill>
                  <a:schemeClr val="accent2"/>
                </a:solidFill>
                <a:latin typeface="+mn-lt"/>
              </a:rPr>
              <a:t>    </a:t>
            </a:r>
            <a:r>
              <a:rPr lang="en-US" sz="1600" b="1" dirty="0">
                <a:solidFill>
                  <a:schemeClr val="accent2"/>
                </a:solidFill>
                <a:latin typeface="+mn-lt"/>
                <a:hlinkClick r:id="rId6"/>
              </a:rPr>
              <a:t>s.negron-sheckells@ieee.org</a:t>
            </a:r>
            <a:endParaRPr lang="en-US" sz="1600" b="1" dirty="0">
              <a:solidFill>
                <a:schemeClr val="accent2"/>
              </a:solidFill>
              <a:latin typeface="+mn-lt"/>
            </a:endParaRPr>
          </a:p>
          <a:p>
            <a:pPr>
              <a:defRPr/>
            </a:pPr>
            <a:endParaRPr lang="en-US" sz="1600" b="1" dirty="0">
              <a:solidFill>
                <a:schemeClr val="accent2"/>
              </a:solidFill>
              <a:latin typeface="+mn-lt"/>
            </a:endParaRPr>
          </a:p>
          <a:p>
            <a:pPr marL="342900" indent="-342900">
              <a:buFontTx/>
              <a:buAutoNum type="arabicPeriod" startAt="3"/>
              <a:defRPr/>
            </a:pPr>
            <a:r>
              <a:rPr lang="en-US" sz="1600" b="1" dirty="0">
                <a:solidFill>
                  <a:schemeClr val="accent2"/>
                </a:solidFill>
                <a:latin typeface="+mn-lt"/>
              </a:rPr>
              <a:t>EFT(Electronic Fund Transfers) – CBRS </a:t>
            </a:r>
            <a:r>
              <a:rPr lang="en-US" sz="1600" b="1" dirty="0">
                <a:solidFill>
                  <a:schemeClr val="accent2"/>
                </a:solidFill>
                <a:latin typeface="+mn-lt"/>
                <a:hlinkClick r:id="rId7"/>
              </a:rPr>
              <a:t>concentration-banking@ieee.org</a:t>
            </a:r>
            <a:endParaRPr lang="en-US" sz="1600" b="1" dirty="0">
              <a:solidFill>
                <a:schemeClr val="accent2"/>
              </a:solidFill>
              <a:latin typeface="+mn-lt"/>
            </a:endParaRPr>
          </a:p>
          <a:p>
            <a:pPr>
              <a:defRPr/>
            </a:pPr>
            <a:r>
              <a:rPr lang="en-US" sz="1600" b="1" dirty="0">
                <a:solidFill>
                  <a:schemeClr val="accent2"/>
                </a:solidFill>
                <a:latin typeface="+mn-lt"/>
              </a:rPr>
              <a:t>                             Susan </a:t>
            </a:r>
            <a:r>
              <a:rPr lang="en-US" sz="1600" b="1" dirty="0" err="1">
                <a:solidFill>
                  <a:schemeClr val="accent2"/>
                </a:solidFill>
                <a:latin typeface="+mn-lt"/>
              </a:rPr>
              <a:t>Manno</a:t>
            </a:r>
            <a:r>
              <a:rPr lang="en-US" sz="1600" b="1" dirty="0">
                <a:solidFill>
                  <a:schemeClr val="accent2"/>
                </a:solidFill>
                <a:latin typeface="+mn-lt"/>
              </a:rPr>
              <a:t>  </a:t>
            </a:r>
            <a:r>
              <a:rPr lang="en-US" sz="1600" b="1" dirty="0">
                <a:solidFill>
                  <a:schemeClr val="accent2"/>
                </a:solidFill>
                <a:latin typeface="+mn-lt"/>
                <a:hlinkClick r:id="rId8"/>
              </a:rPr>
              <a:t>s.manno@ieee.org</a:t>
            </a:r>
            <a:endParaRPr lang="en-US" sz="1600" b="1" dirty="0">
              <a:solidFill>
                <a:schemeClr val="accent2"/>
              </a:solidFill>
              <a:latin typeface="+mn-lt"/>
            </a:endParaRPr>
          </a:p>
          <a:p>
            <a:pPr>
              <a:defRPr/>
            </a:pPr>
            <a:endParaRPr lang="en-US" sz="1600" b="1" dirty="0">
              <a:solidFill>
                <a:schemeClr val="accent2"/>
              </a:solidFill>
              <a:latin typeface="+mn-lt"/>
            </a:endParaRPr>
          </a:p>
          <a:p>
            <a:pPr marL="342900" indent="-342900">
              <a:buFontTx/>
              <a:buAutoNum type="arabicPeriod" startAt="4"/>
              <a:defRPr/>
            </a:pPr>
            <a:r>
              <a:rPr lang="en-US" sz="1600" b="1" dirty="0">
                <a:solidFill>
                  <a:schemeClr val="accent2"/>
                </a:solidFill>
                <a:latin typeface="+mn-lt"/>
              </a:rPr>
              <a:t>Audits – Caitlyn Chow </a:t>
            </a:r>
            <a:r>
              <a:rPr lang="en-US" sz="1600" b="1" dirty="0">
                <a:solidFill>
                  <a:schemeClr val="accent2"/>
                </a:solidFill>
                <a:latin typeface="+mn-lt"/>
                <a:hlinkClick r:id="rId9"/>
              </a:rPr>
              <a:t>Caitlyn.chow@ieee.org</a:t>
            </a:r>
            <a:r>
              <a:rPr lang="en-US" sz="1600" b="1" dirty="0">
                <a:solidFill>
                  <a:schemeClr val="accent2"/>
                </a:solidFill>
                <a:latin typeface="+mn-lt"/>
              </a:rPr>
              <a:t>  Marisol Toro </a:t>
            </a:r>
            <a:r>
              <a:rPr lang="en-US" sz="1600" b="1" dirty="0">
                <a:solidFill>
                  <a:schemeClr val="accent2"/>
                </a:solidFill>
                <a:latin typeface="+mn-lt"/>
                <a:hlinkClick r:id="rId10"/>
              </a:rPr>
              <a:t>m.toro@ieee.org</a:t>
            </a:r>
            <a:endParaRPr lang="en-US" sz="1600" b="1" dirty="0">
              <a:solidFill>
                <a:schemeClr val="accent2"/>
              </a:solidFill>
              <a:latin typeface="+mn-lt"/>
            </a:endParaRPr>
          </a:p>
          <a:p>
            <a:pPr marL="342900" indent="-342900">
              <a:buFontTx/>
              <a:buAutoNum type="arabicPeriod" startAt="4"/>
              <a:defRPr/>
            </a:pPr>
            <a:endParaRPr lang="en-US" sz="1600" b="1" dirty="0">
              <a:solidFill>
                <a:schemeClr val="accent2"/>
              </a:solidFill>
              <a:latin typeface="+mn-lt"/>
            </a:endParaRPr>
          </a:p>
          <a:p>
            <a:pPr marL="342900" indent="-342900">
              <a:buFontTx/>
              <a:buAutoNum type="arabicPeriod" startAt="4"/>
              <a:defRPr/>
            </a:pPr>
            <a:r>
              <a:rPr lang="en-US" sz="1600" b="1" dirty="0" err="1">
                <a:solidFill>
                  <a:schemeClr val="accent2"/>
                </a:solidFill>
                <a:latin typeface="+mn-lt"/>
              </a:rPr>
              <a:t>Bala</a:t>
            </a:r>
            <a:r>
              <a:rPr lang="en-US" sz="1600" b="1" dirty="0">
                <a:solidFill>
                  <a:schemeClr val="accent2"/>
                </a:solidFill>
                <a:latin typeface="+mn-lt"/>
              </a:rPr>
              <a:t> Prasanna – Region Treasurer (Volunteer) – </a:t>
            </a:r>
            <a:r>
              <a:rPr lang="en-US" sz="1600" b="1" dirty="0">
                <a:solidFill>
                  <a:schemeClr val="accent2"/>
                </a:solidFill>
                <a:latin typeface="+mn-lt"/>
                <a:hlinkClick r:id="rId11"/>
              </a:rPr>
              <a:t>bprasanna@ieee.org</a:t>
            </a:r>
            <a:r>
              <a:rPr lang="en-US" sz="1600" b="1" dirty="0">
                <a:solidFill>
                  <a:schemeClr val="accent2"/>
                </a:solidFill>
                <a:latin typeface="+mn-lt"/>
              </a:rPr>
              <a:t> </a:t>
            </a:r>
          </a:p>
          <a:p>
            <a:pPr>
              <a:defRPr/>
            </a:pPr>
            <a:r>
              <a:rPr lang="en-US" sz="1600" b="1" dirty="0">
                <a:solidFill>
                  <a:schemeClr val="accent2"/>
                </a:solidFill>
                <a:latin typeface="+mn-lt"/>
              </a:rPr>
              <a:t>      for general </a:t>
            </a:r>
            <a:r>
              <a:rPr lang="en-US" sz="1600" b="1" dirty="0" err="1">
                <a:solidFill>
                  <a:schemeClr val="accent2"/>
                </a:solidFill>
                <a:latin typeface="+mn-lt"/>
              </a:rPr>
              <a:t>qns</a:t>
            </a:r>
            <a:endParaRPr lang="en-US" sz="1600" b="1" dirty="0">
              <a:solidFill>
                <a:schemeClr val="accent2"/>
              </a:solidFill>
              <a:latin typeface="+mn-lt"/>
            </a:endParaRPr>
          </a:p>
        </p:txBody>
      </p:sp>
    </p:spTree>
    <p:extLst>
      <p:ext uri="{BB962C8B-B14F-4D97-AF65-F5344CB8AC3E}">
        <p14:creationId xmlns:p14="http://schemas.microsoft.com/office/powerpoint/2010/main" val="73955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1143000"/>
          </a:xfrm>
        </p:spPr>
        <p:txBody>
          <a:bodyPr/>
          <a:lstStyle/>
          <a:p>
            <a:r>
              <a:rPr lang="en-US" altLang="en-US" sz="3200"/>
              <a:t>Heightened Awareness of Corporate Financial Activities</a:t>
            </a:r>
            <a:endParaRPr lang="en-US" altLang="en-US" sz="3200">
              <a:solidFill>
                <a:srgbClr val="00FF00"/>
              </a:solidFill>
            </a:endParaRPr>
          </a:p>
        </p:txBody>
      </p:sp>
      <p:sp>
        <p:nvSpPr>
          <p:cNvPr id="24579" name="Rectangle 3"/>
          <p:cNvSpPr>
            <a:spLocks noGrp="1" noChangeArrowheads="1"/>
          </p:cNvSpPr>
          <p:nvPr>
            <p:ph type="body" idx="1"/>
          </p:nvPr>
        </p:nvSpPr>
        <p:spPr>
          <a:xfrm>
            <a:off x="533400" y="1600200"/>
            <a:ext cx="8001000" cy="4953000"/>
          </a:xfrm>
        </p:spPr>
        <p:txBody>
          <a:bodyPr/>
          <a:lstStyle/>
          <a:p>
            <a:pPr>
              <a:lnSpc>
                <a:spcPct val="80000"/>
              </a:lnSpc>
            </a:pPr>
            <a:r>
              <a:rPr lang="en-US" altLang="en-US" sz="1800"/>
              <a:t>Evidence of this is in the news weekly, even daily</a:t>
            </a:r>
          </a:p>
          <a:p>
            <a:pPr>
              <a:lnSpc>
                <a:spcPct val="80000"/>
              </a:lnSpc>
            </a:pPr>
            <a:r>
              <a:rPr lang="en-US" altLang="en-US" sz="1800"/>
              <a:t>Major changes in corporate financial management processes were made in response </a:t>
            </a:r>
          </a:p>
          <a:p>
            <a:pPr>
              <a:lnSpc>
                <a:spcPct val="80000"/>
              </a:lnSpc>
            </a:pPr>
            <a:r>
              <a:rPr lang="en-US" altLang="en-US" sz="1800"/>
              <a:t>IEEE is a large corporation &amp; annually must consolidate all of its units’ financial activities into a single financial report; IEEE retains an external auditor to audit its annual financial activities </a:t>
            </a:r>
          </a:p>
        </p:txBody>
      </p:sp>
    </p:spTree>
    <p:extLst>
      <p:ext uri="{BB962C8B-B14F-4D97-AF65-F5344CB8AC3E}">
        <p14:creationId xmlns:p14="http://schemas.microsoft.com/office/powerpoint/2010/main" val="347002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381000"/>
            <a:ext cx="8382000" cy="1143000"/>
          </a:xfrm>
        </p:spPr>
        <p:txBody>
          <a:bodyPr/>
          <a:lstStyle/>
          <a:p>
            <a:r>
              <a:rPr lang="en-US" altLang="en-US"/>
              <a:t>Basic Asset Fund &amp; Cash Controls</a:t>
            </a:r>
          </a:p>
        </p:txBody>
      </p:sp>
      <p:sp>
        <p:nvSpPr>
          <p:cNvPr id="26627" name="Rectangle 3"/>
          <p:cNvSpPr>
            <a:spLocks noGrp="1" noChangeArrowheads="1"/>
          </p:cNvSpPr>
          <p:nvPr>
            <p:ph type="body" idx="1"/>
          </p:nvPr>
        </p:nvSpPr>
        <p:spPr>
          <a:xfrm>
            <a:off x="457200" y="1524000"/>
            <a:ext cx="8229600" cy="4114800"/>
          </a:xfrm>
        </p:spPr>
        <p:txBody>
          <a:bodyPr/>
          <a:lstStyle/>
          <a:p>
            <a:r>
              <a:rPr lang="en-US" altLang="en-US" sz="3400"/>
              <a:t>Review unit expenses – check register</a:t>
            </a:r>
          </a:p>
          <a:p>
            <a:r>
              <a:rPr lang="en-US" altLang="en-US" sz="3400"/>
              <a:t>Review monthly account activity</a:t>
            </a:r>
          </a:p>
          <a:p>
            <a:r>
              <a:rPr lang="en-US" altLang="en-US" sz="3400"/>
              <a:t>Bank account signature cards </a:t>
            </a:r>
            <a:endParaRPr lang="en-US" altLang="en-US" sz="3400">
              <a:solidFill>
                <a:srgbClr val="00FF00"/>
              </a:solidFill>
            </a:endParaRPr>
          </a:p>
          <a:p>
            <a:r>
              <a:rPr lang="en-US" altLang="en-US" sz="3400"/>
              <a:t>Annual audit process </a:t>
            </a:r>
          </a:p>
          <a:p>
            <a:r>
              <a:rPr lang="en-US" altLang="en-US" sz="3400"/>
              <a:t>Continuity/Volunteer transition</a:t>
            </a:r>
            <a:endParaRPr lang="en-US" altLang="en-US" sz="3400">
              <a:solidFill>
                <a:srgbClr val="00FF00"/>
              </a:solidFill>
            </a:endParaRPr>
          </a:p>
        </p:txBody>
      </p:sp>
    </p:spTree>
    <p:extLst>
      <p:ext uri="{BB962C8B-B14F-4D97-AF65-F5344CB8AC3E}">
        <p14:creationId xmlns:p14="http://schemas.microsoft.com/office/powerpoint/2010/main" val="415500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Review Unit Expenses –</a:t>
            </a:r>
            <a:br>
              <a:rPr lang="en-US" altLang="en-US"/>
            </a:br>
            <a:r>
              <a:rPr lang="en-US" altLang="en-US"/>
              <a:t>Check Register</a:t>
            </a:r>
          </a:p>
        </p:txBody>
      </p:sp>
      <p:sp>
        <p:nvSpPr>
          <p:cNvPr id="27651" name="Rectangle 3"/>
          <p:cNvSpPr>
            <a:spLocks noGrp="1" noChangeArrowheads="1"/>
          </p:cNvSpPr>
          <p:nvPr>
            <p:ph type="body" idx="1"/>
          </p:nvPr>
        </p:nvSpPr>
        <p:spPr/>
        <p:txBody>
          <a:bodyPr/>
          <a:lstStyle/>
          <a:p>
            <a:pPr>
              <a:lnSpc>
                <a:spcPct val="90000"/>
              </a:lnSpc>
            </a:pPr>
            <a:r>
              <a:rPr lang="en-US" altLang="en-US" sz="1800"/>
              <a:t>Treasurer presents the Section/Chapter check register(s) to the Section ExCom on a periodic basis</a:t>
            </a:r>
          </a:p>
          <a:p>
            <a:pPr lvl="1">
              <a:lnSpc>
                <a:spcPct val="90000"/>
              </a:lnSpc>
            </a:pPr>
            <a:r>
              <a:rPr lang="en-US" altLang="en-US" sz="1800"/>
              <a:t>Present check register at least 2 times per year</a:t>
            </a:r>
          </a:p>
          <a:p>
            <a:pPr lvl="1">
              <a:lnSpc>
                <a:spcPct val="90000"/>
              </a:lnSpc>
            </a:pPr>
            <a:r>
              <a:rPr lang="en-US" altLang="en-US" sz="1800"/>
              <a:t>Check register includes: name, date, amount, budget line &amp; purpose for each transaction (for example, expense reimbursement, services provided, etc.)</a:t>
            </a:r>
          </a:p>
          <a:p>
            <a:pPr lvl="1">
              <a:lnSpc>
                <a:spcPct val="90000"/>
              </a:lnSpc>
            </a:pPr>
            <a:r>
              <a:rPr lang="en-US" altLang="en-US" sz="1800"/>
              <a:t>Request review &amp; approval of check register report </a:t>
            </a:r>
          </a:p>
          <a:p>
            <a:pPr lvl="1">
              <a:lnSpc>
                <a:spcPct val="90000"/>
              </a:lnSpc>
            </a:pPr>
            <a:r>
              <a:rPr lang="en-US" altLang="en-US" sz="1800">
                <a:solidFill>
                  <a:srgbClr val="FF0000"/>
                </a:solidFill>
              </a:rPr>
              <a:t>Check Writing 101 – Do Not Sign a check where you are the payee. Have your section chair write/sign checks for payments to the treasurer.</a:t>
            </a:r>
          </a:p>
          <a:p>
            <a:pPr>
              <a:lnSpc>
                <a:spcPct val="90000"/>
              </a:lnSpc>
            </a:pPr>
            <a:endParaRPr lang="en-US" altLang="en-US" sz="1800"/>
          </a:p>
          <a:p>
            <a:pPr>
              <a:lnSpc>
                <a:spcPct val="90000"/>
              </a:lnSpc>
            </a:pPr>
            <a:r>
              <a:rPr lang="en-US" altLang="en-US" sz="1800"/>
              <a:t>Why?</a:t>
            </a:r>
          </a:p>
          <a:p>
            <a:pPr lvl="1">
              <a:lnSpc>
                <a:spcPct val="90000"/>
              </a:lnSpc>
            </a:pPr>
            <a:r>
              <a:rPr lang="en-US" altLang="en-US" sz="1800"/>
              <a:t>Independent review of expenses</a:t>
            </a:r>
          </a:p>
          <a:p>
            <a:pPr lvl="1">
              <a:lnSpc>
                <a:spcPct val="90000"/>
              </a:lnSpc>
            </a:pPr>
            <a:r>
              <a:rPr lang="en-US" altLang="en-US" sz="1800"/>
              <a:t>Ensure Section ExCom is informed &amp; approves unit expenses</a:t>
            </a:r>
          </a:p>
        </p:txBody>
      </p:sp>
    </p:spTree>
    <p:extLst>
      <p:ext uri="{BB962C8B-B14F-4D97-AF65-F5344CB8AC3E}">
        <p14:creationId xmlns:p14="http://schemas.microsoft.com/office/powerpoint/2010/main" val="2073824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381000"/>
            <a:ext cx="8610600" cy="1143000"/>
          </a:xfrm>
        </p:spPr>
        <p:txBody>
          <a:bodyPr/>
          <a:lstStyle/>
          <a:p>
            <a:r>
              <a:rPr lang="en-US" altLang="en-US"/>
              <a:t>Review Monthly Account Activity</a:t>
            </a:r>
          </a:p>
        </p:txBody>
      </p:sp>
      <p:sp>
        <p:nvSpPr>
          <p:cNvPr id="29699" name="Rectangle 3"/>
          <p:cNvSpPr>
            <a:spLocks noGrp="1" noChangeArrowheads="1"/>
          </p:cNvSpPr>
          <p:nvPr>
            <p:ph type="body" idx="1"/>
          </p:nvPr>
        </p:nvSpPr>
        <p:spPr/>
        <p:txBody>
          <a:bodyPr/>
          <a:lstStyle/>
          <a:p>
            <a:pPr>
              <a:lnSpc>
                <a:spcPct val="80000"/>
              </a:lnSpc>
            </a:pPr>
            <a:r>
              <a:rPr lang="en-US" altLang="en-US" sz="2400"/>
              <a:t>Section Chair &amp; Treasurer periodically review the original monthly statements of account &amp; compare to recent financial report </a:t>
            </a:r>
          </a:p>
          <a:p>
            <a:pPr>
              <a:lnSpc>
                <a:spcPct val="80000"/>
              </a:lnSpc>
            </a:pPr>
            <a:r>
              <a:rPr lang="en-US" altLang="en-US" sz="2400"/>
              <a:t>Treasurers should be reconciling account activity monthly</a:t>
            </a:r>
          </a:p>
          <a:p>
            <a:pPr>
              <a:lnSpc>
                <a:spcPct val="80000"/>
              </a:lnSpc>
            </a:pPr>
            <a:r>
              <a:rPr lang="en-US" altLang="en-US" sz="2400"/>
              <a:t>CBRS is available on line all the time, closes for a month usually between 10</a:t>
            </a:r>
            <a:r>
              <a:rPr lang="en-US" altLang="en-US" sz="2400" baseline="30000"/>
              <a:t>th</a:t>
            </a:r>
            <a:r>
              <a:rPr lang="en-US" altLang="en-US" sz="2400"/>
              <a:t>-15</a:t>
            </a:r>
            <a:r>
              <a:rPr lang="en-US" altLang="en-US" sz="2400" baseline="30000"/>
              <a:t>th</a:t>
            </a:r>
            <a:r>
              <a:rPr lang="en-US" altLang="en-US" sz="2400"/>
              <a:t> of following month.</a:t>
            </a:r>
            <a:endParaRPr lang="en-US" altLang="en-US" sz="2000"/>
          </a:p>
          <a:p>
            <a:pPr>
              <a:lnSpc>
                <a:spcPct val="80000"/>
              </a:lnSpc>
              <a:buFont typeface="Monotype Sorts" pitchFamily="2" charset="2"/>
              <a:buNone/>
            </a:pPr>
            <a:endParaRPr lang="en-US" altLang="en-US" sz="2000"/>
          </a:p>
          <a:p>
            <a:pPr>
              <a:lnSpc>
                <a:spcPct val="80000"/>
              </a:lnSpc>
            </a:pPr>
            <a:r>
              <a:rPr lang="en-US" altLang="en-US" sz="2400"/>
              <a:t>Why?</a:t>
            </a:r>
          </a:p>
          <a:p>
            <a:pPr lvl="1">
              <a:lnSpc>
                <a:spcPct val="80000"/>
              </a:lnSpc>
            </a:pPr>
            <a:r>
              <a:rPr lang="en-US" altLang="en-US" sz="2000"/>
              <a:t>Good practice for unit leaders to review account activity</a:t>
            </a:r>
          </a:p>
          <a:p>
            <a:pPr lvl="1">
              <a:lnSpc>
                <a:spcPct val="80000"/>
              </a:lnSpc>
            </a:pPr>
            <a:r>
              <a:rPr lang="en-US" altLang="en-US" sz="2000"/>
              <a:t>Emphasize that more than one person has oversight of the financial records</a:t>
            </a:r>
          </a:p>
        </p:txBody>
      </p:sp>
    </p:spTree>
    <p:extLst>
      <p:ext uri="{BB962C8B-B14F-4D97-AF65-F5344CB8AC3E}">
        <p14:creationId xmlns:p14="http://schemas.microsoft.com/office/powerpoint/2010/main" val="2204913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Bank Account Signature Cards</a:t>
            </a:r>
          </a:p>
        </p:txBody>
      </p:sp>
      <p:sp>
        <p:nvSpPr>
          <p:cNvPr id="30723" name="Rectangle 3"/>
          <p:cNvSpPr>
            <a:spLocks noGrp="1" noChangeArrowheads="1"/>
          </p:cNvSpPr>
          <p:nvPr>
            <p:ph type="body" idx="1"/>
          </p:nvPr>
        </p:nvSpPr>
        <p:spPr>
          <a:xfrm>
            <a:off x="762000" y="1371600"/>
            <a:ext cx="7772400" cy="4800600"/>
          </a:xfrm>
        </p:spPr>
        <p:txBody>
          <a:bodyPr/>
          <a:lstStyle/>
          <a:p>
            <a:r>
              <a:rPr lang="en-US" altLang="en-US" sz="2800"/>
              <a:t>Units submit signature/bank account card, signed by all authorized unit officers, to IEEE for the required staff signature </a:t>
            </a:r>
            <a:r>
              <a:rPr lang="en-US" altLang="en-US" sz="1800"/>
              <a:t>(Stacy Negron-Sheckells s.negron-sheckells@ieee.org)</a:t>
            </a:r>
          </a:p>
          <a:p>
            <a:endParaRPr lang="en-US" altLang="en-US" sz="2800"/>
          </a:p>
          <a:p>
            <a:r>
              <a:rPr lang="en-US" altLang="en-US" sz="2800"/>
              <a:t>Why?</a:t>
            </a:r>
          </a:p>
          <a:p>
            <a:pPr lvl="1"/>
            <a:r>
              <a:rPr lang="en-US" altLang="en-US" sz="2400"/>
              <a:t>Ensure that appropriate authorized signers &amp; accurate signatures are on all accounts</a:t>
            </a:r>
          </a:p>
          <a:p>
            <a:pPr lvl="1"/>
            <a:r>
              <a:rPr lang="en-US" altLang="en-US" sz="2400"/>
              <a:t>Protection of IEEE assets</a:t>
            </a:r>
          </a:p>
          <a:p>
            <a:pPr lvl="1"/>
            <a:r>
              <a:rPr lang="en-US" altLang="en-US" sz="2400"/>
              <a:t>Protection of unit Treasurer, Chair &amp; unit ExCom</a:t>
            </a:r>
          </a:p>
        </p:txBody>
      </p:sp>
    </p:spTree>
    <p:extLst>
      <p:ext uri="{BB962C8B-B14F-4D97-AF65-F5344CB8AC3E}">
        <p14:creationId xmlns:p14="http://schemas.microsoft.com/office/powerpoint/2010/main" val="1251280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52400"/>
            <a:ext cx="7772400" cy="1143000"/>
          </a:xfrm>
        </p:spPr>
        <p:txBody>
          <a:bodyPr/>
          <a:lstStyle/>
          <a:p>
            <a:r>
              <a:rPr lang="en-US" altLang="en-US"/>
              <a:t>Annual Audits</a:t>
            </a:r>
          </a:p>
        </p:txBody>
      </p:sp>
      <p:sp>
        <p:nvSpPr>
          <p:cNvPr id="240643" name="Rectangle 3"/>
          <p:cNvSpPr>
            <a:spLocks noGrp="1" noChangeArrowheads="1"/>
          </p:cNvSpPr>
          <p:nvPr>
            <p:ph type="body" idx="1"/>
          </p:nvPr>
        </p:nvSpPr>
        <p:spPr>
          <a:xfrm>
            <a:off x="762000" y="1219200"/>
            <a:ext cx="7772400" cy="4876800"/>
          </a:xfrm>
        </p:spPr>
        <p:txBody>
          <a:bodyPr/>
          <a:lstStyle/>
          <a:p>
            <a:pPr marL="0" indent="0" algn="ctr" eaLnBrk="1" fontAlgn="auto" hangingPunct="1">
              <a:spcBef>
                <a:spcPts val="640"/>
              </a:spcBef>
              <a:spcAft>
                <a:spcPts val="0"/>
              </a:spcAft>
              <a:buClr>
                <a:srgbClr val="000000"/>
              </a:buClr>
              <a:buSzPct val="25000"/>
              <a:buFont typeface="Monotype Sorts" pitchFamily="2" charset="2"/>
              <a:buNone/>
              <a:defRPr/>
            </a:pPr>
            <a:r>
              <a:rPr lang="en-US" sz="1800" kern="0" dirty="0">
                <a:solidFill>
                  <a:srgbClr val="FF0000"/>
                </a:solidFill>
                <a:cs typeface="Arial"/>
                <a:sym typeface="Arial"/>
                <a:rtl val="0"/>
              </a:rPr>
              <a:t>IEEE Financial Audit Policy</a:t>
            </a:r>
          </a:p>
          <a:p>
            <a:pPr marL="457200" eaLnBrk="1" fontAlgn="auto" hangingPunct="1">
              <a:spcBef>
                <a:spcPts val="640"/>
              </a:spcBef>
              <a:spcAft>
                <a:spcPts val="0"/>
              </a:spcAft>
              <a:buClr>
                <a:srgbClr val="000000"/>
              </a:buClr>
              <a:buSzPct val="100000"/>
              <a:buFont typeface="Arial"/>
              <a:buAutoNum type="arabicPeriod"/>
              <a:defRPr/>
            </a:pPr>
            <a:r>
              <a:rPr lang="en-US" sz="1800" kern="0" dirty="0">
                <a:solidFill>
                  <a:srgbClr val="000000"/>
                </a:solidFill>
                <a:cs typeface="Arial"/>
                <a:sym typeface="Arial"/>
                <a:rtl val="0"/>
              </a:rPr>
              <a:t>All Regions will have to have audits done regardless of balance.</a:t>
            </a:r>
          </a:p>
          <a:p>
            <a:pPr marL="457200" eaLnBrk="1" fontAlgn="auto" hangingPunct="1">
              <a:spcBef>
                <a:spcPts val="640"/>
              </a:spcBef>
              <a:spcAft>
                <a:spcPts val="0"/>
              </a:spcAft>
              <a:buClr>
                <a:srgbClr val="000000"/>
              </a:buClr>
              <a:buSzPct val="100000"/>
              <a:buFont typeface="Arial"/>
              <a:buAutoNum type="arabicPeriod"/>
              <a:defRPr/>
            </a:pPr>
            <a:r>
              <a:rPr lang="en-US" sz="1800" kern="0" dirty="0">
                <a:solidFill>
                  <a:srgbClr val="000000"/>
                </a:solidFill>
                <a:cs typeface="Arial"/>
                <a:sym typeface="Arial"/>
                <a:rtl val="0"/>
              </a:rPr>
              <a:t>Sections threshold is $250K. If the chapters are rolling up to the Section financials, they will be reviewed in the Section audit.</a:t>
            </a:r>
          </a:p>
          <a:p>
            <a:pPr marL="457200" eaLnBrk="1" fontAlgn="auto" hangingPunct="1">
              <a:spcBef>
                <a:spcPts val="640"/>
              </a:spcBef>
              <a:spcAft>
                <a:spcPts val="0"/>
              </a:spcAft>
              <a:buClr>
                <a:srgbClr val="000000"/>
              </a:buClr>
              <a:buSzPct val="100000"/>
              <a:buFont typeface="Arial"/>
              <a:buAutoNum type="arabicPeriod"/>
              <a:defRPr/>
            </a:pPr>
            <a:r>
              <a:rPr lang="en-US" sz="1800" kern="0" dirty="0">
                <a:solidFill>
                  <a:srgbClr val="000000"/>
                </a:solidFill>
                <a:cs typeface="Arial"/>
                <a:sym typeface="Arial"/>
                <a:rtl val="0"/>
              </a:rPr>
              <a:t>Any section can be randomly picked for an audit regardless of balance.</a:t>
            </a:r>
          </a:p>
          <a:p>
            <a:pPr marL="457200" eaLnBrk="1" fontAlgn="auto" hangingPunct="1">
              <a:spcBef>
                <a:spcPts val="640"/>
              </a:spcBef>
              <a:spcAft>
                <a:spcPts val="0"/>
              </a:spcAft>
              <a:buClr>
                <a:srgbClr val="000000"/>
              </a:buClr>
              <a:buSzPct val="100000"/>
              <a:buFont typeface="Arial"/>
              <a:buAutoNum type="arabicPeriod"/>
              <a:defRPr/>
            </a:pPr>
            <a:endParaRPr lang="en-US" sz="2400" kern="0" dirty="0">
              <a:solidFill>
                <a:srgbClr val="000000"/>
              </a:solidFill>
              <a:cs typeface="Arial"/>
              <a:sym typeface="Arial"/>
              <a:rtl val="0"/>
            </a:endParaRPr>
          </a:p>
          <a:p>
            <a:pPr marL="0" indent="0" algn="ctr" eaLnBrk="1" fontAlgn="auto" hangingPunct="1">
              <a:spcBef>
                <a:spcPts val="640"/>
              </a:spcBef>
              <a:spcAft>
                <a:spcPts val="0"/>
              </a:spcAft>
              <a:buClr>
                <a:srgbClr val="000000"/>
              </a:buClr>
              <a:buSzTx/>
              <a:buFont typeface="Monotype Sorts" pitchFamily="2" charset="2"/>
              <a:buNone/>
              <a:defRPr/>
            </a:pPr>
            <a:r>
              <a:rPr lang="en-US" sz="1800" i="1" kern="0" dirty="0">
                <a:solidFill>
                  <a:srgbClr val="FF0000"/>
                </a:solidFill>
                <a:cs typeface="Arial"/>
                <a:sym typeface="Arial"/>
                <a:rtl val="0"/>
              </a:rPr>
              <a:t>Region 1 asks the sections to have an audit once a year completed by March of the following year.</a:t>
            </a:r>
          </a:p>
          <a:p>
            <a:pPr marL="0" indent="0" algn="ctr" eaLnBrk="1" fontAlgn="auto" hangingPunct="1">
              <a:spcBef>
                <a:spcPts val="640"/>
              </a:spcBef>
              <a:spcAft>
                <a:spcPts val="0"/>
              </a:spcAft>
              <a:buClr>
                <a:srgbClr val="000000"/>
              </a:buClr>
              <a:buSzTx/>
              <a:buFont typeface="Monotype Sorts" pitchFamily="2" charset="2"/>
              <a:buNone/>
              <a:defRPr/>
            </a:pPr>
            <a:r>
              <a:rPr lang="en-US" sz="1800" i="1" kern="0" dirty="0">
                <a:solidFill>
                  <a:srgbClr val="FF0000"/>
                </a:solidFill>
                <a:cs typeface="Arial"/>
                <a:sym typeface="Arial"/>
                <a:rtl val="0"/>
              </a:rPr>
              <a:t>Area Chairs – Pl. Ensure your SCs have completed their section audits and confirm to me by mail. (Due before Aug BOG meeting)</a:t>
            </a:r>
          </a:p>
          <a:p>
            <a:pPr lvl="1">
              <a:lnSpc>
                <a:spcPct val="80000"/>
              </a:lnSpc>
              <a:defRPr/>
            </a:pPr>
            <a:endParaRPr lang="en-US" altLang="en-US" sz="2000" dirty="0"/>
          </a:p>
          <a:p>
            <a:pPr>
              <a:lnSpc>
                <a:spcPct val="80000"/>
              </a:lnSpc>
              <a:defRPr/>
            </a:pPr>
            <a:r>
              <a:rPr lang="en-US" altLang="en-US" sz="2400" dirty="0"/>
              <a:t>Why?</a:t>
            </a:r>
          </a:p>
          <a:p>
            <a:pPr lvl="1">
              <a:lnSpc>
                <a:spcPct val="80000"/>
              </a:lnSpc>
              <a:defRPr/>
            </a:pPr>
            <a:r>
              <a:rPr lang="en-US" altLang="en-US" sz="2000" dirty="0"/>
              <a:t>Required for annual IEEE corporate audit</a:t>
            </a:r>
          </a:p>
          <a:p>
            <a:pPr lvl="1">
              <a:lnSpc>
                <a:spcPct val="80000"/>
              </a:lnSpc>
              <a:defRPr/>
            </a:pPr>
            <a:r>
              <a:rPr lang="en-US" altLang="en-US" sz="2000" dirty="0"/>
              <a:t>Protection of unit Treasurer, Chair &amp; unit ExCom</a:t>
            </a:r>
          </a:p>
        </p:txBody>
      </p:sp>
    </p:spTree>
    <p:extLst>
      <p:ext uri="{BB962C8B-B14F-4D97-AF65-F5344CB8AC3E}">
        <p14:creationId xmlns:p14="http://schemas.microsoft.com/office/powerpoint/2010/main" val="318330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28650" y="365126"/>
            <a:ext cx="7886700" cy="810531"/>
          </a:xfrm>
        </p:spPr>
        <p:txBody>
          <a:bodyPr anchor="t"/>
          <a:lstStyle/>
          <a:p>
            <a:r>
              <a:rPr lang="en-US" altLang="en-US" dirty="0"/>
              <a:t>Continuity &amp; Volunteer Transition</a:t>
            </a:r>
          </a:p>
        </p:txBody>
      </p:sp>
      <p:sp>
        <p:nvSpPr>
          <p:cNvPr id="33795" name="Rectangle 3"/>
          <p:cNvSpPr>
            <a:spLocks noGrp="1" noChangeArrowheads="1"/>
          </p:cNvSpPr>
          <p:nvPr>
            <p:ph type="body" idx="1"/>
          </p:nvPr>
        </p:nvSpPr>
        <p:spPr>
          <a:xfrm>
            <a:off x="685800" y="1371600"/>
            <a:ext cx="7772400" cy="4572000"/>
          </a:xfrm>
        </p:spPr>
        <p:txBody>
          <a:bodyPr/>
          <a:lstStyle/>
          <a:p>
            <a:pPr>
              <a:lnSpc>
                <a:spcPct val="80000"/>
              </a:lnSpc>
            </a:pPr>
            <a:r>
              <a:rPr lang="en-US" altLang="en-US" sz="2800" dirty="0"/>
              <a:t>Both outgoing &amp; incoming Section Chairs/ Treasurers sign off on financial report and compliance forms</a:t>
            </a:r>
          </a:p>
          <a:p>
            <a:pPr>
              <a:lnSpc>
                <a:spcPct val="80000"/>
              </a:lnSpc>
            </a:pPr>
            <a:r>
              <a:rPr lang="en-US" altLang="en-US" sz="2800" dirty="0"/>
              <a:t>Check if the outgoing Treasurer can stay until 2/15 to help with financial reporting</a:t>
            </a:r>
          </a:p>
          <a:p>
            <a:pPr>
              <a:lnSpc>
                <a:spcPct val="80000"/>
              </a:lnSpc>
            </a:pPr>
            <a:r>
              <a:rPr lang="en-US" altLang="en-US" sz="2800" dirty="0"/>
              <a:t>Why?</a:t>
            </a:r>
          </a:p>
          <a:p>
            <a:pPr lvl="1">
              <a:lnSpc>
                <a:spcPct val="80000"/>
              </a:lnSpc>
            </a:pPr>
            <a:r>
              <a:rPr lang="en-US" altLang="en-US" sz="2400" dirty="0"/>
              <a:t>Ensures the smooth transition of officers &amp; mutual understanding of the unit’s financial status by both sets of officers</a:t>
            </a:r>
          </a:p>
          <a:p>
            <a:pPr lvl="1">
              <a:lnSpc>
                <a:spcPct val="80000"/>
              </a:lnSpc>
            </a:pPr>
            <a:r>
              <a:rPr lang="en-US" altLang="en-US" sz="2400" dirty="0"/>
              <a:t>Protection for both outgoing &amp; incoming Volunteer Officers</a:t>
            </a:r>
          </a:p>
        </p:txBody>
      </p:sp>
    </p:spTree>
    <p:extLst>
      <p:ext uri="{BB962C8B-B14F-4D97-AF65-F5344CB8AC3E}">
        <p14:creationId xmlns:p14="http://schemas.microsoft.com/office/powerpoint/2010/main" val="38522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28650" y="365126"/>
            <a:ext cx="7886700" cy="588463"/>
          </a:xfrm>
        </p:spPr>
        <p:txBody>
          <a:bodyPr anchor="t">
            <a:normAutofit/>
          </a:bodyPr>
          <a:lstStyle/>
          <a:p>
            <a:r>
              <a:rPr lang="en-US" altLang="en-US" sz="3600" dirty="0"/>
              <a:t>Summary</a:t>
            </a:r>
          </a:p>
        </p:txBody>
      </p:sp>
      <p:sp>
        <p:nvSpPr>
          <p:cNvPr id="34819" name="Rectangle 3"/>
          <p:cNvSpPr>
            <a:spLocks noGrp="1" noChangeArrowheads="1"/>
          </p:cNvSpPr>
          <p:nvPr>
            <p:ph type="body" idx="1"/>
          </p:nvPr>
        </p:nvSpPr>
        <p:spPr>
          <a:xfrm>
            <a:off x="685800" y="1214844"/>
            <a:ext cx="7772400" cy="4724400"/>
          </a:xfrm>
        </p:spPr>
        <p:txBody>
          <a:bodyPr/>
          <a:lstStyle/>
          <a:p>
            <a:pPr>
              <a:lnSpc>
                <a:spcPct val="80000"/>
              </a:lnSpc>
            </a:pPr>
            <a:r>
              <a:rPr lang="en-US" altLang="en-US" sz="2800" dirty="0"/>
              <a:t>Bi-annually:</a:t>
            </a:r>
          </a:p>
          <a:p>
            <a:pPr lvl="1">
              <a:lnSpc>
                <a:spcPct val="80000"/>
              </a:lnSpc>
            </a:pPr>
            <a:r>
              <a:rPr lang="en-US" altLang="en-US" sz="2400" dirty="0"/>
              <a:t>Review check register</a:t>
            </a:r>
          </a:p>
          <a:p>
            <a:pPr>
              <a:lnSpc>
                <a:spcPct val="80000"/>
              </a:lnSpc>
            </a:pPr>
            <a:r>
              <a:rPr lang="en-US" altLang="en-US" sz="2800" dirty="0"/>
              <a:t>Monthly:</a:t>
            </a:r>
          </a:p>
          <a:p>
            <a:pPr lvl="1">
              <a:lnSpc>
                <a:spcPct val="80000"/>
              </a:lnSpc>
            </a:pPr>
            <a:r>
              <a:rPr lang="en-US" altLang="en-US" sz="2400" dirty="0"/>
              <a:t>Review accounts</a:t>
            </a:r>
          </a:p>
          <a:p>
            <a:pPr>
              <a:lnSpc>
                <a:spcPct val="80000"/>
              </a:lnSpc>
            </a:pPr>
            <a:r>
              <a:rPr lang="en-US" altLang="en-US" sz="2800" dirty="0"/>
              <a:t>Annually:</a:t>
            </a:r>
          </a:p>
          <a:p>
            <a:pPr lvl="1">
              <a:lnSpc>
                <a:spcPct val="80000"/>
              </a:lnSpc>
            </a:pPr>
            <a:r>
              <a:rPr lang="en-US" altLang="en-US" sz="2400" dirty="0"/>
              <a:t>Review &amp; update bank signature cards</a:t>
            </a:r>
          </a:p>
          <a:p>
            <a:pPr lvl="1">
              <a:lnSpc>
                <a:spcPct val="80000"/>
              </a:lnSpc>
            </a:pPr>
            <a:r>
              <a:rPr lang="en-US" altLang="en-US" sz="2400" dirty="0"/>
              <a:t>Conduct local Section audit</a:t>
            </a:r>
          </a:p>
          <a:p>
            <a:pPr lvl="1">
              <a:lnSpc>
                <a:spcPct val="80000"/>
              </a:lnSpc>
            </a:pPr>
            <a:r>
              <a:rPr lang="en-US" altLang="en-US" sz="2400" dirty="0"/>
              <a:t>Assist in IEEE Audit if requested</a:t>
            </a:r>
          </a:p>
          <a:p>
            <a:pPr>
              <a:lnSpc>
                <a:spcPct val="80000"/>
              </a:lnSpc>
            </a:pPr>
            <a:r>
              <a:rPr lang="en-US" altLang="en-US" sz="2800" dirty="0"/>
              <a:t>Save paper work for inflow/outflow, receipts for expenses over $25, adherence to IRS mileage rules (54.5 cents/mile)</a:t>
            </a:r>
            <a:endParaRPr lang="en-US" altLang="en-US" sz="2400" dirty="0"/>
          </a:p>
        </p:txBody>
      </p:sp>
    </p:spTree>
    <p:extLst>
      <p:ext uri="{BB962C8B-B14F-4D97-AF65-F5344CB8AC3E}">
        <p14:creationId xmlns:p14="http://schemas.microsoft.com/office/powerpoint/2010/main" val="11914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51614"/>
            <a:ext cx="7886700" cy="1084853"/>
          </a:xfrm>
        </p:spPr>
        <p:txBody>
          <a:bodyPr/>
          <a:lstStyle/>
          <a:p>
            <a:r>
              <a:rPr lang="en-US" altLang="en-US" dirty="0"/>
              <a:t>IEEE Financial Management</a:t>
            </a:r>
          </a:p>
        </p:txBody>
      </p:sp>
      <p:sp>
        <p:nvSpPr>
          <p:cNvPr id="6147" name="Rectangle 3"/>
          <p:cNvSpPr>
            <a:spLocks noChangeArrowheads="1"/>
          </p:cNvSpPr>
          <p:nvPr/>
        </p:nvSpPr>
        <p:spPr bwMode="auto">
          <a:xfrm>
            <a:off x="685800" y="988417"/>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CC3300"/>
              </a:buClr>
              <a:buSzPct val="50000"/>
              <a:buFont typeface="Monotype Sorts" pitchFamily="2" charset="2"/>
              <a:buChar char="l"/>
              <a:defRPr sz="3200" b="1">
                <a:solidFill>
                  <a:srgbClr val="000099"/>
                </a:solidFill>
                <a:latin typeface="Arial" charset="0"/>
              </a:defRPr>
            </a:lvl1pPr>
            <a:lvl2pPr marL="742950" indent="-285750">
              <a:spcBef>
                <a:spcPct val="20000"/>
              </a:spcBef>
              <a:buClr>
                <a:srgbClr val="CC3300"/>
              </a:buClr>
              <a:buSzPct val="50000"/>
              <a:buFont typeface="Monotype Sorts" pitchFamily="2" charset="2"/>
              <a:buChar char="l"/>
              <a:defRPr sz="2800" b="1">
                <a:solidFill>
                  <a:srgbClr val="000099"/>
                </a:solidFill>
                <a:latin typeface="Arial" charset="0"/>
              </a:defRPr>
            </a:lvl2pPr>
            <a:lvl3pPr marL="1143000" indent="-228600">
              <a:spcBef>
                <a:spcPct val="20000"/>
              </a:spcBef>
              <a:buClr>
                <a:srgbClr val="CC3300"/>
              </a:buClr>
              <a:buSzPct val="50000"/>
              <a:buFont typeface="Monotype Sorts" pitchFamily="2" charset="2"/>
              <a:buChar char="l"/>
              <a:defRPr sz="2400" b="1">
                <a:solidFill>
                  <a:srgbClr val="000099"/>
                </a:solidFill>
                <a:latin typeface="Arial" charset="0"/>
              </a:defRPr>
            </a:lvl3pPr>
            <a:lvl4pPr marL="1600200" indent="-228600">
              <a:spcBef>
                <a:spcPct val="20000"/>
              </a:spcBef>
              <a:buClr>
                <a:srgbClr val="CC3300"/>
              </a:buClr>
              <a:buSzPct val="50000"/>
              <a:buFont typeface="Monotype Sorts" pitchFamily="2" charset="2"/>
              <a:buChar char="l"/>
              <a:defRPr sz="2000" b="1">
                <a:solidFill>
                  <a:srgbClr val="000099"/>
                </a:solidFill>
                <a:latin typeface="Arial" charset="0"/>
              </a:defRPr>
            </a:lvl4pPr>
            <a:lvl5pPr marL="2057400" indent="-228600">
              <a:spcBef>
                <a:spcPct val="20000"/>
              </a:spcBef>
              <a:buClr>
                <a:srgbClr val="CC3300"/>
              </a:buClr>
              <a:buSzPct val="50000"/>
              <a:buFont typeface="Monotype Sorts" pitchFamily="2" charset="2"/>
              <a:buChar char="l"/>
              <a:defRPr sz="2000" b="1">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b="1">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b="1">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b="1">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b="1">
                <a:solidFill>
                  <a:srgbClr val="000099"/>
                </a:solidFill>
                <a:latin typeface="Arial" charset="0"/>
              </a:defRPr>
            </a:lvl9pPr>
          </a:lstStyle>
          <a:p>
            <a:pPr>
              <a:lnSpc>
                <a:spcPct val="90000"/>
              </a:lnSpc>
              <a:spcBef>
                <a:spcPts val="500"/>
              </a:spcBef>
              <a:spcAft>
                <a:spcPts val="500"/>
              </a:spcAft>
            </a:pPr>
            <a:r>
              <a:rPr lang="en-US" altLang="en-US" sz="2400" dirty="0"/>
              <a:t>IEEE is responsible for maintaining records for all units worldwide</a:t>
            </a:r>
          </a:p>
          <a:p>
            <a:pPr>
              <a:lnSpc>
                <a:spcPct val="90000"/>
              </a:lnSpc>
              <a:spcBef>
                <a:spcPts val="500"/>
              </a:spcBef>
              <a:spcAft>
                <a:spcPts val="500"/>
              </a:spcAft>
            </a:pPr>
            <a:r>
              <a:rPr lang="en-US" altLang="en-US" sz="2400" dirty="0"/>
              <a:t>Compliance with IEEE Policies is important; in particular to IEEE maintaining the Institute’s nonprofit tax-exempt status</a:t>
            </a:r>
            <a:r>
              <a:rPr lang="en-US" altLang="en-US" sz="2400" dirty="0">
                <a:solidFill>
                  <a:srgbClr val="00FF00"/>
                </a:solidFill>
              </a:rPr>
              <a:t> </a:t>
            </a:r>
            <a:r>
              <a:rPr lang="en-US" altLang="en-US" sz="2400" dirty="0"/>
              <a:t>in the US</a:t>
            </a:r>
          </a:p>
          <a:p>
            <a:pPr>
              <a:lnSpc>
                <a:spcPct val="90000"/>
              </a:lnSpc>
              <a:spcBef>
                <a:spcPts val="500"/>
              </a:spcBef>
              <a:spcAft>
                <a:spcPts val="500"/>
              </a:spcAft>
            </a:pPr>
            <a:r>
              <a:rPr lang="en-US" altLang="en-US" sz="2400" dirty="0"/>
              <a:t>IEEE is incorporated in New York State &amp; must comply with both State &amp; US rules and regulations</a:t>
            </a:r>
          </a:p>
          <a:p>
            <a:pPr>
              <a:lnSpc>
                <a:spcPct val="90000"/>
              </a:lnSpc>
              <a:spcBef>
                <a:spcPts val="500"/>
              </a:spcBef>
              <a:spcAft>
                <a:spcPts val="500"/>
              </a:spcAft>
            </a:pPr>
            <a:r>
              <a:rPr lang="en-US" altLang="en-US" sz="2400" dirty="0"/>
              <a:t>IEEE’s Fiscal Year is the calendar year (1 January through 31 December) </a:t>
            </a:r>
            <a:endParaRPr lang="en-US" altLang="en-US" sz="2400" dirty="0">
              <a:solidFill>
                <a:srgbClr val="00FF00"/>
              </a:solidFill>
            </a:endParaRPr>
          </a:p>
          <a:p>
            <a:pPr>
              <a:lnSpc>
                <a:spcPct val="90000"/>
              </a:lnSpc>
            </a:pPr>
            <a:r>
              <a:rPr lang="en-US" altLang="en-US" sz="2400" dirty="0"/>
              <a:t>Updated controls were established to ensure that the interests of the IEEE, its units and their officers are protected</a:t>
            </a:r>
          </a:p>
        </p:txBody>
      </p:sp>
    </p:spTree>
    <p:extLst>
      <p:ext uri="{BB962C8B-B14F-4D97-AF65-F5344CB8AC3E}">
        <p14:creationId xmlns:p14="http://schemas.microsoft.com/office/powerpoint/2010/main" val="159102189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Assistance is Available</a:t>
            </a:r>
          </a:p>
        </p:txBody>
      </p:sp>
      <p:sp>
        <p:nvSpPr>
          <p:cNvPr id="35843" name="Rectangle 3"/>
          <p:cNvSpPr>
            <a:spLocks noGrp="1" noChangeArrowheads="1"/>
          </p:cNvSpPr>
          <p:nvPr>
            <p:ph type="body" idx="1"/>
          </p:nvPr>
        </p:nvSpPr>
        <p:spPr>
          <a:xfrm>
            <a:off x="762000" y="1447800"/>
            <a:ext cx="7772400" cy="4800600"/>
          </a:xfrm>
        </p:spPr>
        <p:txBody>
          <a:bodyPr/>
          <a:lstStyle/>
          <a:p>
            <a:r>
              <a:rPr lang="en-US" altLang="en-US" sz="2000" dirty="0"/>
              <a:t>CLE/Training material is dated. Sorry!</a:t>
            </a:r>
          </a:p>
          <a:p>
            <a:r>
              <a:rPr lang="en-US" altLang="en-US" sz="2000" dirty="0"/>
              <a:t>https://www.ieee.org/societies_communities/geo_activities/required_reporting/financial_reporting.html</a:t>
            </a:r>
          </a:p>
          <a:p>
            <a:r>
              <a:rPr lang="en-US" altLang="en-US" sz="2000" dirty="0"/>
              <a:t>IEEE Treasurers’ Handbook</a:t>
            </a:r>
          </a:p>
          <a:p>
            <a:pPr lvl="1"/>
            <a:r>
              <a:rPr lang="en-US" altLang="en-US" sz="2000" dirty="0"/>
              <a:t>http://www.ieee.org/treasurers</a:t>
            </a:r>
          </a:p>
          <a:p>
            <a:r>
              <a:rPr lang="en-US" altLang="en-US" sz="2000" dirty="0"/>
              <a:t>IEEE Policy Manual</a:t>
            </a:r>
          </a:p>
          <a:p>
            <a:pPr lvl="1"/>
            <a:r>
              <a:rPr lang="en-US" altLang="en-US" sz="2000" dirty="0"/>
              <a:t>http://www.ieee.org/policies</a:t>
            </a:r>
          </a:p>
          <a:p>
            <a:pPr lvl="1"/>
            <a:r>
              <a:rPr lang="en-US" altLang="en-US" sz="2000" dirty="0"/>
              <a:t>Section 11 addresses financial management issues to be addressed by Chairs &amp; Treasurers</a:t>
            </a:r>
          </a:p>
          <a:p>
            <a:r>
              <a:rPr lang="en-US" altLang="en-US" sz="2000" dirty="0"/>
              <a:t>IEEE Financial Operations Manual</a:t>
            </a:r>
          </a:p>
          <a:p>
            <a:pPr lvl="1"/>
            <a:r>
              <a:rPr lang="en-US" altLang="en-US" sz="2000" dirty="0">
                <a:hlinkClick r:id="rId3"/>
              </a:rPr>
              <a:t>http://www.ieee.org/about/whatis/policies/finopsmanual.pdf</a:t>
            </a:r>
            <a:endParaRPr lang="en-US" altLang="en-US" sz="2000" dirty="0"/>
          </a:p>
          <a:p>
            <a:r>
              <a:rPr lang="en-US" altLang="en-US" sz="2000" dirty="0">
                <a:hlinkClick r:id="rId4"/>
              </a:rPr>
              <a:t>financial-solutions@ieee.org</a:t>
            </a:r>
            <a:r>
              <a:rPr lang="en-US" altLang="en-US" sz="2800" dirty="0"/>
              <a:t> </a:t>
            </a:r>
            <a:r>
              <a:rPr lang="en-US" altLang="en-US" sz="1000" dirty="0"/>
              <a:t>(Teresa Sacks</a:t>
            </a:r>
            <a:r>
              <a:rPr lang="en-US" altLang="en-US" sz="2800" dirty="0"/>
              <a:t> </a:t>
            </a:r>
            <a:r>
              <a:rPr lang="en-US" altLang="en-US" sz="1000" dirty="0">
                <a:hlinkClick r:id="rId5"/>
              </a:rPr>
              <a:t>t.sacks@ieee.org</a:t>
            </a:r>
            <a:r>
              <a:rPr lang="en-US" altLang="en-US" sz="2800" dirty="0"/>
              <a:t>, </a:t>
            </a:r>
            <a:r>
              <a:rPr lang="en-US" altLang="en-US" sz="1000" dirty="0" err="1"/>
              <a:t>Arslan</a:t>
            </a:r>
            <a:r>
              <a:rPr lang="en-US" altLang="en-US" sz="1000" dirty="0"/>
              <a:t> Khan arslan.khan@ieee.org)</a:t>
            </a:r>
          </a:p>
        </p:txBody>
      </p:sp>
    </p:spTree>
    <p:extLst>
      <p:ext uri="{BB962C8B-B14F-4D97-AF65-F5344CB8AC3E}">
        <p14:creationId xmlns:p14="http://schemas.microsoft.com/office/powerpoint/2010/main" val="367164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1143000"/>
          </a:xfrm>
        </p:spPr>
        <p:txBody>
          <a:bodyPr>
            <a:normAutofit fontScale="90000"/>
          </a:bodyPr>
          <a:lstStyle/>
          <a:p>
            <a:r>
              <a:rPr lang="en-US" altLang="en-US"/>
              <a:t>IEEE Financial Management</a:t>
            </a:r>
            <a:br>
              <a:rPr lang="en-US" altLang="en-US"/>
            </a:br>
            <a:r>
              <a:rPr lang="en-US" altLang="en-US"/>
              <a:t>Geographic Units</a:t>
            </a:r>
            <a:endParaRPr lang="en-US" altLang="en-US">
              <a:solidFill>
                <a:srgbClr val="00FF00"/>
              </a:solidFill>
            </a:endParaRPr>
          </a:p>
        </p:txBody>
      </p:sp>
      <p:sp>
        <p:nvSpPr>
          <p:cNvPr id="8195" name="Rectangle 3"/>
          <p:cNvSpPr>
            <a:spLocks noGrp="1" noChangeArrowheads="1"/>
          </p:cNvSpPr>
          <p:nvPr>
            <p:ph type="body" idx="1"/>
          </p:nvPr>
        </p:nvSpPr>
        <p:spPr>
          <a:xfrm>
            <a:off x="457200" y="1676400"/>
            <a:ext cx="8229600" cy="4419600"/>
          </a:xfrm>
        </p:spPr>
        <p:txBody>
          <a:bodyPr/>
          <a:lstStyle/>
          <a:p>
            <a:pPr>
              <a:lnSpc>
                <a:spcPct val="80000"/>
              </a:lnSpc>
            </a:pPr>
            <a:r>
              <a:rPr lang="en-US" altLang="en-US" sz="2400"/>
              <a:t>Funds for geographic unit activities come directly &amp; mostly from member dues</a:t>
            </a:r>
          </a:p>
          <a:p>
            <a:pPr>
              <a:lnSpc>
                <a:spcPct val="80000"/>
              </a:lnSpc>
              <a:spcBef>
                <a:spcPts val="500"/>
              </a:spcBef>
              <a:spcAft>
                <a:spcPts val="500"/>
              </a:spcAft>
            </a:pPr>
            <a:r>
              <a:rPr lang="en-US" altLang="en-US" sz="2400"/>
              <a:t>Treasurers &amp; Section leaders make significant contributions to IEEE’s financial management by maintaining appropriate records &amp; timely annual financial reporting</a:t>
            </a:r>
          </a:p>
          <a:p>
            <a:pPr>
              <a:lnSpc>
                <a:spcPct val="80000"/>
              </a:lnSpc>
              <a:spcBef>
                <a:spcPts val="500"/>
              </a:spcBef>
              <a:spcAft>
                <a:spcPts val="500"/>
              </a:spcAft>
            </a:pPr>
            <a:r>
              <a:rPr lang="en-US" altLang="en-US" sz="2400"/>
              <a:t>IEEE Geographic Units are not independent organizations but are essential components of IEEE</a:t>
            </a:r>
          </a:p>
          <a:p>
            <a:pPr>
              <a:lnSpc>
                <a:spcPct val="80000"/>
              </a:lnSpc>
              <a:spcBef>
                <a:spcPts val="500"/>
              </a:spcBef>
              <a:spcAft>
                <a:spcPts val="500"/>
              </a:spcAft>
            </a:pPr>
            <a:r>
              <a:rPr lang="en-US" altLang="en-US" sz="2400"/>
              <a:t>Subsections, Chapters &amp; Affinity Groups are sub-units of Sections &amp; their financial activities should be incorporated in the Section’s financials </a:t>
            </a:r>
          </a:p>
          <a:p>
            <a:pPr>
              <a:lnSpc>
                <a:spcPct val="80000"/>
              </a:lnSpc>
              <a:spcBef>
                <a:spcPts val="500"/>
              </a:spcBef>
              <a:spcAft>
                <a:spcPts val="500"/>
              </a:spcAft>
            </a:pPr>
            <a:r>
              <a:rPr lang="en-US" altLang="en-US" sz="2400"/>
              <a:t>Geographic unit operations &amp; reporting are to be based on the calendar year</a:t>
            </a:r>
          </a:p>
        </p:txBody>
      </p:sp>
    </p:spTree>
    <p:extLst>
      <p:ext uri="{BB962C8B-B14F-4D97-AF65-F5344CB8AC3E}">
        <p14:creationId xmlns:p14="http://schemas.microsoft.com/office/powerpoint/2010/main" val="958504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28600"/>
            <a:ext cx="9144000" cy="1143000"/>
          </a:xfrm>
        </p:spPr>
        <p:txBody>
          <a:bodyPr>
            <a:normAutofit fontScale="90000"/>
          </a:bodyPr>
          <a:lstStyle/>
          <a:p>
            <a:r>
              <a:rPr lang="en-US" altLang="en-US"/>
              <a:t>Concentration Banking </a:t>
            </a:r>
            <a:br>
              <a:rPr lang="en-US" altLang="en-US"/>
            </a:br>
            <a:r>
              <a:rPr lang="en-US" altLang="en-US"/>
              <a:t>Program Details</a:t>
            </a:r>
          </a:p>
        </p:txBody>
      </p:sp>
      <p:sp>
        <p:nvSpPr>
          <p:cNvPr id="9219" name="Rectangle 3"/>
          <p:cNvSpPr>
            <a:spLocks noGrp="1" noChangeArrowheads="1"/>
          </p:cNvSpPr>
          <p:nvPr>
            <p:ph type="body" idx="1"/>
          </p:nvPr>
        </p:nvSpPr>
        <p:spPr>
          <a:xfrm>
            <a:off x="533400" y="1447800"/>
            <a:ext cx="8077200" cy="5105400"/>
          </a:xfrm>
        </p:spPr>
        <p:txBody>
          <a:bodyPr/>
          <a:lstStyle/>
          <a:p>
            <a:pPr>
              <a:lnSpc>
                <a:spcPct val="90000"/>
              </a:lnSpc>
            </a:pPr>
            <a:r>
              <a:rPr lang="en-US" altLang="en-US" sz="2400"/>
              <a:t>Wachovia Bank</a:t>
            </a:r>
          </a:p>
          <a:p>
            <a:pPr>
              <a:lnSpc>
                <a:spcPct val="90000"/>
              </a:lnSpc>
            </a:pPr>
            <a:r>
              <a:rPr lang="en-US" altLang="en-US" sz="2400"/>
              <a:t>Local unit retains control of funds</a:t>
            </a:r>
          </a:p>
          <a:p>
            <a:pPr>
              <a:lnSpc>
                <a:spcPct val="90000"/>
              </a:lnSpc>
            </a:pPr>
            <a:r>
              <a:rPr lang="en-US" altLang="en-US" sz="2400"/>
              <a:t>No monthly service charges or “per-check” fees</a:t>
            </a:r>
          </a:p>
          <a:p>
            <a:pPr>
              <a:lnSpc>
                <a:spcPct val="90000"/>
              </a:lnSpc>
            </a:pPr>
            <a:r>
              <a:rPr lang="en-US" altLang="en-US" sz="2400"/>
              <a:t>6-month CD rate paid on daily account balances</a:t>
            </a:r>
          </a:p>
          <a:p>
            <a:pPr>
              <a:lnSpc>
                <a:spcPct val="90000"/>
              </a:lnSpc>
            </a:pPr>
            <a:r>
              <a:rPr lang="en-US" altLang="en-US" sz="2400"/>
              <a:t>Access monthly statements &amp; cancelled checks online (https://webapps1.ieee.org/CBRS_login/cbrslogin.jsp )</a:t>
            </a:r>
          </a:p>
        </p:txBody>
      </p:sp>
    </p:spTree>
    <p:extLst>
      <p:ext uri="{BB962C8B-B14F-4D97-AF65-F5344CB8AC3E}">
        <p14:creationId xmlns:p14="http://schemas.microsoft.com/office/powerpoint/2010/main" val="101233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8650" y="169181"/>
            <a:ext cx="7886700" cy="1325563"/>
          </a:xfrm>
        </p:spPr>
        <p:txBody>
          <a:bodyPr/>
          <a:lstStyle/>
          <a:p>
            <a:r>
              <a:rPr lang="en-US" altLang="en-US" dirty="0"/>
              <a:t>Section Rebate Program</a:t>
            </a:r>
          </a:p>
        </p:txBody>
      </p:sp>
      <p:sp>
        <p:nvSpPr>
          <p:cNvPr id="11267" name="Rectangle 3"/>
          <p:cNvSpPr>
            <a:spLocks noGrp="1" noChangeArrowheads="1"/>
          </p:cNvSpPr>
          <p:nvPr>
            <p:ph type="body" idx="1"/>
          </p:nvPr>
        </p:nvSpPr>
        <p:spPr>
          <a:xfrm>
            <a:off x="533400" y="1371600"/>
            <a:ext cx="8126413" cy="4297680"/>
          </a:xfrm>
        </p:spPr>
        <p:txBody>
          <a:bodyPr/>
          <a:lstStyle/>
          <a:p>
            <a:pPr>
              <a:lnSpc>
                <a:spcPct val="90000"/>
              </a:lnSpc>
            </a:pPr>
            <a:r>
              <a:rPr lang="en-US" altLang="en-US" sz="2400" dirty="0"/>
              <a:t>Each Section receives US$2,000 plus</a:t>
            </a:r>
          </a:p>
          <a:p>
            <a:pPr lvl="1">
              <a:lnSpc>
                <a:spcPct val="90000"/>
              </a:lnSpc>
            </a:pPr>
            <a:r>
              <a:rPr lang="en-US" altLang="en-US" sz="2000" dirty="0"/>
              <a:t>$3/member (including Students)</a:t>
            </a:r>
          </a:p>
          <a:p>
            <a:pPr lvl="1">
              <a:lnSpc>
                <a:spcPct val="90000"/>
              </a:lnSpc>
            </a:pPr>
            <a:r>
              <a:rPr lang="en-US" altLang="en-US" sz="2000" dirty="0"/>
              <a:t>$4/Senior Member &amp; Fellow</a:t>
            </a:r>
          </a:p>
          <a:p>
            <a:pPr lvl="1">
              <a:lnSpc>
                <a:spcPct val="90000"/>
              </a:lnSpc>
            </a:pPr>
            <a:r>
              <a:rPr lang="en-US" altLang="en-US" sz="2000" dirty="0"/>
              <a:t>$1.50/Affiliate</a:t>
            </a:r>
          </a:p>
          <a:p>
            <a:pPr lvl="1">
              <a:lnSpc>
                <a:spcPct val="90000"/>
              </a:lnSpc>
            </a:pPr>
            <a:r>
              <a:rPr lang="en-US" altLang="en-US" sz="2000" dirty="0"/>
              <a:t>$200/eligible Chapter &amp; Affinity Group</a:t>
            </a:r>
          </a:p>
          <a:p>
            <a:pPr lvl="1">
              <a:lnSpc>
                <a:spcPct val="90000"/>
              </a:lnSpc>
            </a:pPr>
            <a:r>
              <a:rPr lang="en-US" altLang="en-US" sz="2000" dirty="0"/>
              <a:t>$500/eligible Subsection</a:t>
            </a:r>
          </a:p>
          <a:p>
            <a:pPr lvl="1">
              <a:lnSpc>
                <a:spcPct val="90000"/>
              </a:lnSpc>
            </a:pPr>
            <a:r>
              <a:rPr lang="en-US" altLang="en-US" sz="2000" dirty="0"/>
              <a:t>10% bonus for reporting on time (3</a:t>
            </a:r>
            <a:r>
              <a:rPr lang="en-US" altLang="en-US" sz="2000" baseline="30000" dirty="0"/>
              <a:t>rd</a:t>
            </a:r>
            <a:r>
              <a:rPr lang="en-US" altLang="en-US" sz="2000" dirty="0"/>
              <a:t> Fri in Feb)</a:t>
            </a:r>
          </a:p>
          <a:p>
            <a:pPr lvl="1">
              <a:lnSpc>
                <a:spcPct val="90000"/>
              </a:lnSpc>
            </a:pPr>
            <a:r>
              <a:rPr lang="en-US" altLang="en-US" sz="2000" dirty="0"/>
              <a:t>Activity bonus possible</a:t>
            </a:r>
          </a:p>
          <a:p>
            <a:pPr lvl="1">
              <a:lnSpc>
                <a:spcPct val="90000"/>
              </a:lnSpc>
            </a:pPr>
            <a:endParaRPr lang="en-US" altLang="en-US" sz="2000" dirty="0"/>
          </a:p>
          <a:p>
            <a:pPr>
              <a:lnSpc>
                <a:spcPct val="90000"/>
              </a:lnSpc>
            </a:pPr>
            <a:r>
              <a:rPr lang="en-US" altLang="en-US" sz="2400" dirty="0"/>
              <a:t>Unit &amp; subunits must comply with activity &amp; annual reporting requirements</a:t>
            </a:r>
          </a:p>
        </p:txBody>
      </p:sp>
    </p:spTree>
    <p:extLst>
      <p:ext uri="{BB962C8B-B14F-4D97-AF65-F5344CB8AC3E}">
        <p14:creationId xmlns:p14="http://schemas.microsoft.com/office/powerpoint/2010/main" val="231505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685800"/>
            <a:ext cx="8686800" cy="658813"/>
          </a:xfrm>
        </p:spPr>
        <p:txBody>
          <a:bodyPr>
            <a:normAutofit fontScale="90000"/>
          </a:bodyPr>
          <a:lstStyle/>
          <a:p>
            <a:r>
              <a:rPr lang="en-US" altLang="en-US"/>
              <a:t>Additional Funding Sources </a:t>
            </a:r>
          </a:p>
        </p:txBody>
      </p:sp>
      <p:sp>
        <p:nvSpPr>
          <p:cNvPr id="13315" name="Rectangle 3"/>
          <p:cNvSpPr>
            <a:spLocks noGrp="1" noChangeArrowheads="1"/>
          </p:cNvSpPr>
          <p:nvPr>
            <p:ph type="body" idx="1"/>
          </p:nvPr>
        </p:nvSpPr>
        <p:spPr>
          <a:xfrm>
            <a:off x="533400" y="1905000"/>
            <a:ext cx="8126413" cy="3186113"/>
          </a:xfrm>
        </p:spPr>
        <p:txBody>
          <a:bodyPr>
            <a:normAutofit lnSpcReduction="10000"/>
          </a:bodyPr>
          <a:lstStyle/>
          <a:p>
            <a:pPr>
              <a:lnSpc>
                <a:spcPct val="90000"/>
              </a:lnSpc>
            </a:pPr>
            <a:r>
              <a:rPr lang="en-US" altLang="en-US" sz="2800"/>
              <a:t>Region - Section Support Via Regions (SSVR)</a:t>
            </a:r>
          </a:p>
          <a:p>
            <a:pPr>
              <a:lnSpc>
                <a:spcPct val="90000"/>
              </a:lnSpc>
            </a:pPr>
            <a:r>
              <a:rPr lang="en-US" altLang="en-US" sz="2800"/>
              <a:t>Societies - Each Society has its own programs to support Section Chapter activities</a:t>
            </a:r>
          </a:p>
          <a:p>
            <a:pPr>
              <a:lnSpc>
                <a:spcPct val="90000"/>
              </a:lnSpc>
            </a:pPr>
            <a:r>
              <a:rPr lang="en-US" altLang="en-US" sz="2800"/>
              <a:t>Workshops/Tutorial/Conferences</a:t>
            </a:r>
          </a:p>
          <a:p>
            <a:pPr>
              <a:lnSpc>
                <a:spcPct val="90000"/>
              </a:lnSpc>
            </a:pPr>
            <a:r>
              <a:rPr lang="en-US" altLang="en-US" sz="2800"/>
              <a:t>Other IEEE Units (IEEE-USA, Life Members Committee) &amp; programs</a:t>
            </a:r>
          </a:p>
          <a:p>
            <a:pPr>
              <a:lnSpc>
                <a:spcPct val="90000"/>
              </a:lnSpc>
            </a:pPr>
            <a:r>
              <a:rPr lang="en-US" altLang="en-US" sz="2800"/>
              <a:t>External Sources (industry support)</a:t>
            </a:r>
          </a:p>
        </p:txBody>
      </p:sp>
    </p:spTree>
    <p:extLst>
      <p:ext uri="{BB962C8B-B14F-4D97-AF65-F5344CB8AC3E}">
        <p14:creationId xmlns:p14="http://schemas.microsoft.com/office/powerpoint/2010/main" val="368480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28650" y="365126"/>
            <a:ext cx="7886700" cy="679903"/>
          </a:xfrm>
        </p:spPr>
        <p:txBody>
          <a:bodyPr anchor="t">
            <a:normAutofit fontScale="90000"/>
          </a:bodyPr>
          <a:lstStyle/>
          <a:p>
            <a:r>
              <a:rPr lang="en-US" altLang="en-US" dirty="0"/>
              <a:t>Appropriate Use of Funds</a:t>
            </a:r>
          </a:p>
        </p:txBody>
      </p:sp>
      <p:sp>
        <p:nvSpPr>
          <p:cNvPr id="15363" name="Rectangle 3"/>
          <p:cNvSpPr>
            <a:spLocks noGrp="1" noChangeArrowheads="1"/>
          </p:cNvSpPr>
          <p:nvPr>
            <p:ph type="body" idx="1"/>
          </p:nvPr>
        </p:nvSpPr>
        <p:spPr>
          <a:xfrm>
            <a:off x="762000" y="1301929"/>
            <a:ext cx="7772400" cy="4419600"/>
          </a:xfrm>
        </p:spPr>
        <p:txBody>
          <a:bodyPr/>
          <a:lstStyle/>
          <a:p>
            <a:pPr>
              <a:lnSpc>
                <a:spcPct val="80000"/>
              </a:lnSpc>
            </a:pPr>
            <a:r>
              <a:rPr lang="en-US" altLang="en-US" sz="2800" dirty="0"/>
              <a:t>Technical, Non-Technical &amp; Administrative meetings</a:t>
            </a:r>
          </a:p>
          <a:p>
            <a:pPr>
              <a:lnSpc>
                <a:spcPct val="80000"/>
              </a:lnSpc>
            </a:pPr>
            <a:r>
              <a:rPr lang="en-US" altLang="en-US" sz="2800" dirty="0"/>
              <a:t>Newsletters</a:t>
            </a:r>
          </a:p>
          <a:p>
            <a:pPr>
              <a:lnSpc>
                <a:spcPct val="80000"/>
              </a:lnSpc>
            </a:pPr>
            <a:r>
              <a:rPr lang="en-US" altLang="en-US" sz="2800" dirty="0"/>
              <a:t>Student Branch support</a:t>
            </a:r>
          </a:p>
          <a:p>
            <a:pPr>
              <a:lnSpc>
                <a:spcPct val="80000"/>
              </a:lnSpc>
            </a:pPr>
            <a:r>
              <a:rPr lang="en-US" altLang="en-US" sz="2800" dirty="0"/>
              <a:t>Distinguished Lecturers</a:t>
            </a:r>
          </a:p>
          <a:p>
            <a:pPr>
              <a:lnSpc>
                <a:spcPct val="80000"/>
              </a:lnSpc>
            </a:pPr>
            <a:r>
              <a:rPr lang="en-US" altLang="en-US" sz="2800" dirty="0"/>
              <a:t>Subsection, Chapter &amp; Affinity Group support</a:t>
            </a:r>
          </a:p>
          <a:p>
            <a:pPr>
              <a:lnSpc>
                <a:spcPct val="80000"/>
              </a:lnSpc>
            </a:pPr>
            <a:r>
              <a:rPr lang="en-US" altLang="en-US" sz="2800" dirty="0"/>
              <a:t>Recognition Supplies (banners, plaques, pins, certificates)</a:t>
            </a:r>
          </a:p>
          <a:p>
            <a:pPr>
              <a:lnSpc>
                <a:spcPct val="80000"/>
              </a:lnSpc>
            </a:pPr>
            <a:r>
              <a:rPr lang="en-US" altLang="en-US" sz="2800" dirty="0"/>
              <a:t>Donations, with prior authorization from the IEEE Executive Committee</a:t>
            </a:r>
          </a:p>
        </p:txBody>
      </p:sp>
    </p:spTree>
    <p:extLst>
      <p:ext uri="{BB962C8B-B14F-4D97-AF65-F5344CB8AC3E}">
        <p14:creationId xmlns:p14="http://schemas.microsoft.com/office/powerpoint/2010/main" val="94793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28650" y="365126"/>
            <a:ext cx="7886700" cy="810531"/>
          </a:xfrm>
        </p:spPr>
        <p:txBody>
          <a:bodyPr anchor="t"/>
          <a:lstStyle/>
          <a:p>
            <a:r>
              <a:rPr lang="en-US" altLang="en-US" dirty="0"/>
              <a:t>Inappropriate Use of Funds</a:t>
            </a:r>
          </a:p>
        </p:txBody>
      </p:sp>
      <p:sp>
        <p:nvSpPr>
          <p:cNvPr id="17411" name="Rectangle 3"/>
          <p:cNvSpPr>
            <a:spLocks noGrp="1" noChangeArrowheads="1"/>
          </p:cNvSpPr>
          <p:nvPr>
            <p:ph type="body" idx="1"/>
          </p:nvPr>
        </p:nvSpPr>
        <p:spPr>
          <a:xfrm>
            <a:off x="533400" y="1521822"/>
            <a:ext cx="8001000" cy="3962400"/>
          </a:xfrm>
        </p:spPr>
        <p:txBody>
          <a:bodyPr/>
          <a:lstStyle/>
          <a:p>
            <a:r>
              <a:rPr lang="en-US" altLang="en-US" sz="2800" dirty="0"/>
              <a:t>Electioneering of any kind</a:t>
            </a:r>
          </a:p>
          <a:p>
            <a:r>
              <a:rPr lang="en-US" altLang="en-US" sz="2800" dirty="0"/>
              <a:t>Personal or commercial loans</a:t>
            </a:r>
          </a:p>
          <a:p>
            <a:r>
              <a:rPr lang="en-US" altLang="en-US" sz="2800" dirty="0"/>
              <a:t>Purchase of real estate, without prior authorization from the IEEE Executive  Committee</a:t>
            </a:r>
          </a:p>
          <a:p>
            <a:r>
              <a:rPr lang="en-US" altLang="en-US" sz="2800" dirty="0"/>
              <a:t>Investment of surplus funds in any investment vehicle other than IEEE Investment Fund</a:t>
            </a:r>
          </a:p>
        </p:txBody>
      </p:sp>
    </p:spTree>
    <p:extLst>
      <p:ext uri="{BB962C8B-B14F-4D97-AF65-F5344CB8AC3E}">
        <p14:creationId xmlns:p14="http://schemas.microsoft.com/office/powerpoint/2010/main" val="3019715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33400" y="1288866"/>
            <a:ext cx="8126413" cy="4572000"/>
          </a:xfrm>
        </p:spPr>
        <p:txBody>
          <a:bodyPr/>
          <a:lstStyle/>
          <a:p>
            <a:pPr>
              <a:lnSpc>
                <a:spcPct val="80000"/>
              </a:lnSpc>
            </a:pPr>
            <a:r>
              <a:rPr lang="en-US" altLang="en-US" sz="2800" dirty="0"/>
              <a:t>Contracts in excess of US$5,000 &amp; less than US$25,000</a:t>
            </a:r>
            <a:r>
              <a:rPr lang="en-US" altLang="en-US" sz="2800" dirty="0">
                <a:solidFill>
                  <a:srgbClr val="FF0000"/>
                </a:solidFill>
              </a:rPr>
              <a:t>*</a:t>
            </a:r>
            <a:r>
              <a:rPr lang="en-US" altLang="en-US" sz="2800" dirty="0"/>
              <a:t> can be executed (signed) locally with a copy sent to IEEE Procurement Department. </a:t>
            </a:r>
            <a:r>
              <a:rPr lang="en-US" altLang="en-US" sz="1800" dirty="0">
                <a:solidFill>
                  <a:srgbClr val="FF0000"/>
                </a:solidFill>
              </a:rPr>
              <a:t>*( Or no more than 50% of the Section’s reserve)</a:t>
            </a:r>
          </a:p>
          <a:p>
            <a:pPr>
              <a:lnSpc>
                <a:spcPct val="80000"/>
              </a:lnSpc>
            </a:pPr>
            <a:r>
              <a:rPr lang="en-US" altLang="en-US" sz="2800" dirty="0"/>
              <a:t>All contracts with a stated or expected value at or above US$25,000 ... negotiated &amp; approved locally, executed (signed) at the Operations Center after review by subject matter experts.</a:t>
            </a:r>
          </a:p>
          <a:p>
            <a:pPr>
              <a:lnSpc>
                <a:spcPct val="80000"/>
              </a:lnSpc>
            </a:pPr>
            <a:r>
              <a:rPr lang="en-US" altLang="en-US" sz="2800" dirty="0"/>
              <a:t>Review by subject matter experts:</a:t>
            </a:r>
          </a:p>
          <a:p>
            <a:pPr lvl="1">
              <a:lnSpc>
                <a:spcPct val="80000"/>
              </a:lnSpc>
            </a:pPr>
            <a:r>
              <a:rPr lang="en-US" altLang="en-US" dirty="0"/>
              <a:t>Staff, Legal, Volunteers (as appropriate)</a:t>
            </a:r>
          </a:p>
          <a:p>
            <a:pPr algn="ctr">
              <a:lnSpc>
                <a:spcPct val="80000"/>
              </a:lnSpc>
              <a:buFont typeface="Monotype Sorts" pitchFamily="2" charset="2"/>
              <a:buNone/>
            </a:pPr>
            <a:r>
              <a:rPr lang="en-US" altLang="en-US" sz="2800" dirty="0"/>
              <a:t>www.ieee.org/contractsonline</a:t>
            </a:r>
          </a:p>
          <a:p>
            <a:pPr lvl="1" algn="ctr">
              <a:lnSpc>
                <a:spcPct val="80000"/>
              </a:lnSpc>
              <a:buFont typeface="Monotype Sorts" pitchFamily="2" charset="2"/>
              <a:buNone/>
            </a:pPr>
            <a:r>
              <a:rPr lang="en-US" altLang="en-US" sz="2400" dirty="0"/>
              <a:t>contracts@ieee.org</a:t>
            </a:r>
          </a:p>
        </p:txBody>
      </p:sp>
      <p:sp>
        <p:nvSpPr>
          <p:cNvPr id="18435" name="Rectangle 3"/>
          <p:cNvSpPr>
            <a:spLocks noGrp="1" noChangeArrowheads="1"/>
          </p:cNvSpPr>
          <p:nvPr>
            <p:ph type="title"/>
          </p:nvPr>
        </p:nvSpPr>
        <p:spPr>
          <a:xfrm>
            <a:off x="381000" y="381000"/>
            <a:ext cx="8458200" cy="846909"/>
          </a:xfrm>
          <a:noFill/>
        </p:spPr>
        <p:txBody>
          <a:bodyPr anchor="t"/>
          <a:lstStyle/>
          <a:p>
            <a:r>
              <a:rPr lang="en-US" altLang="en-US" dirty="0"/>
              <a:t>Contract Administration</a:t>
            </a:r>
          </a:p>
        </p:txBody>
      </p:sp>
    </p:spTree>
    <p:extLst>
      <p:ext uri="{BB962C8B-B14F-4D97-AF65-F5344CB8AC3E}">
        <p14:creationId xmlns:p14="http://schemas.microsoft.com/office/powerpoint/2010/main" val="21847168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287</TotalTime>
  <Words>1623</Words>
  <Application>Microsoft Macintosh PowerPoint</Application>
  <PresentationFormat>On-screen Show (4:3)</PresentationFormat>
  <Paragraphs>177</Paragraphs>
  <Slides>20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Monotype Sorts</vt:lpstr>
      <vt:lpstr>Times New Roman</vt:lpstr>
      <vt:lpstr>Office Theme</vt:lpstr>
      <vt:lpstr>PowerPoint Presentation</vt:lpstr>
      <vt:lpstr>IEEE Financial Management</vt:lpstr>
      <vt:lpstr>IEEE Financial Management Geographic Units</vt:lpstr>
      <vt:lpstr>Concentration Banking  Program Details</vt:lpstr>
      <vt:lpstr>Section Rebate Program</vt:lpstr>
      <vt:lpstr>Additional Funding Sources </vt:lpstr>
      <vt:lpstr>Appropriate Use of Funds</vt:lpstr>
      <vt:lpstr>Inappropriate Use of Funds</vt:lpstr>
      <vt:lpstr>Contract Administration</vt:lpstr>
      <vt:lpstr>Unit Financial Reporting</vt:lpstr>
      <vt:lpstr>IEEE HQ Contacts</vt:lpstr>
      <vt:lpstr>Heightened Awareness of Corporate Financial Activities</vt:lpstr>
      <vt:lpstr>Basic Asset Fund &amp; Cash Controls</vt:lpstr>
      <vt:lpstr>Review Unit Expenses – Check Register</vt:lpstr>
      <vt:lpstr>Review Monthly Account Activity</vt:lpstr>
      <vt:lpstr>Bank Account Signature Cards</vt:lpstr>
      <vt:lpstr>Annual Audits</vt:lpstr>
      <vt:lpstr>Continuity &amp; Volunteer Transition</vt:lpstr>
      <vt:lpstr>Summary</vt:lpstr>
      <vt:lpstr>Assistance is Available</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Gdowski</dc:creator>
  <cp:lastModifiedBy>Greg Gdowski</cp:lastModifiedBy>
  <cp:revision>28</cp:revision>
  <dcterms:created xsi:type="dcterms:W3CDTF">2017-06-08T10:58:59Z</dcterms:created>
  <dcterms:modified xsi:type="dcterms:W3CDTF">2018-02-10T19:18:51Z</dcterms:modified>
</cp:coreProperties>
</file>