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65" r:id="rId4"/>
    <p:sldId id="258" r:id="rId5"/>
    <p:sldId id="267" r:id="rId6"/>
    <p:sldId id="266" r:id="rId7"/>
    <p:sldId id="268" r:id="rId8"/>
    <p:sldId id="269" r:id="rId9"/>
    <p:sldId id="261" r:id="rId10"/>
    <p:sldId id="264" r:id="rId11"/>
    <p:sldId id="263" r:id="rId12"/>
    <p:sldId id="262"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01FFAC-B611-4684-8069-AE968ED8DB38}">
  <a:tblStyle styleId="{D801FFAC-B611-4684-8069-AE968ED8DB3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ABEE1B1E-1691-4E1B-8A17-ADC71A751A3D}"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7FCFA"/>
          </a:solidFill>
        </a:fill>
      </a:tcStyle>
    </a:wholeTbl>
    <a:band1H>
      <a:tcStyle>
        <a:tcBdr/>
        <a:fill>
          <a:solidFill>
            <a:srgbClr val="EDF9F4"/>
          </a:solidFill>
        </a:fill>
      </a:tcStyle>
    </a:band1H>
    <a:band1V>
      <a:tcStyle>
        <a:tcBdr/>
        <a:fill>
          <a:solidFill>
            <a:srgbClr val="EDF9F4"/>
          </a:solidFill>
        </a:fill>
      </a:tcStyle>
    </a:band1V>
    <a:lastCol>
      <a:tcTxStyle b="on" i="off">
        <a:font>
          <a:latin typeface="Arial"/>
          <a:ea typeface="Arial"/>
          <a:cs typeface="Arial"/>
        </a:font>
        <a:schemeClr val="lt1"/>
      </a:tcTxStyle>
      <a:tcStyle>
        <a:tcBdr/>
        <a:fill>
          <a:solidFill>
            <a:schemeClr val="accent5"/>
          </a:solidFill>
        </a:fill>
      </a:tcStyle>
    </a:lastCol>
    <a:firstCol>
      <a:tcTxStyle b="on" i="off">
        <a:font>
          <a:latin typeface="Arial"/>
          <a:ea typeface="Arial"/>
          <a:cs typeface="Arial"/>
        </a:font>
        <a:schemeClr val="lt1"/>
      </a:tcTxStyle>
      <a:tcStyle>
        <a:tcBdr/>
        <a:fill>
          <a:solidFill>
            <a:schemeClr val="accent5"/>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5"/>
          </a:solidFill>
        </a:fill>
      </a:tcStyle>
    </a:lastRow>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indent="0" algn="l" rtl="0">
              <a:spcBef>
                <a:spcPts val="360"/>
              </a:spcBef>
              <a:spcAft>
                <a:spcPts val="0"/>
              </a:spcAft>
              <a:defRPr/>
            </a:lvl1pPr>
            <a:lvl2pPr marL="457200" marR="0" indent="0" algn="l" rtl="0">
              <a:spcBef>
                <a:spcPts val="360"/>
              </a:spcBef>
              <a:spcAft>
                <a:spcPts val="0"/>
              </a:spcAft>
              <a:defRPr/>
            </a:lvl2pPr>
            <a:lvl3pPr marL="914400" marR="0" indent="0" algn="l" rtl="0">
              <a:spcBef>
                <a:spcPts val="360"/>
              </a:spcBef>
              <a:spcAft>
                <a:spcPts val="0"/>
              </a:spcAft>
              <a:defRPr/>
            </a:lvl3pPr>
            <a:lvl4pPr marL="1371600" marR="0" indent="0" algn="l" rtl="0">
              <a:spcBef>
                <a:spcPts val="360"/>
              </a:spcBef>
              <a:spcAft>
                <a:spcPts val="0"/>
              </a:spcAft>
              <a:defRPr/>
            </a:lvl4pPr>
            <a:lvl5pPr marL="1828800" marR="0" indent="0" algn="l" rtl="0">
              <a:spcBef>
                <a:spcPts val="36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a:t>
            </a:fld>
            <a:endParaRPr lang="en-US"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4981012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1</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5" name="Shape 5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76228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10</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30244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11</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57732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12</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0" name="Shape 10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0699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2</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209446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3</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9" name="Shape 7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20719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4</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7975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5</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7592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6</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94005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7</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84282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Times New Roman"/>
                <a:ea typeface="Times New Roman"/>
                <a:cs typeface="Times New Roman"/>
                <a:sym typeface="Times New Roman"/>
              </a:rPr>
              <a:t>8</a:t>
            </a:fld>
            <a:endParaRPr lang="en-US" sz="1200" b="0" i="0" u="none" strike="noStrike" cap="none" baseline="0">
              <a:solidFill>
                <a:schemeClr val="dk1"/>
              </a:solidFill>
              <a:latin typeface="Times New Roman"/>
              <a:ea typeface="Times New Roman"/>
              <a:cs typeface="Times New Roman"/>
              <a:sym typeface="Times New Roman"/>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9" name="Shape 6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843716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1512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0" y="152400"/>
            <a:ext cx="9144000" cy="762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5" name="Shape 15"/>
          <p:cNvSpPr txBox="1">
            <a:spLocks noGrp="1"/>
          </p:cNvSpPr>
          <p:nvPr>
            <p:ph type="body" idx="1"/>
          </p:nvPr>
        </p:nvSpPr>
        <p:spPr>
          <a:xfrm>
            <a:off x="609600" y="1295400"/>
            <a:ext cx="8305799" cy="4876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0" y="152400"/>
            <a:ext cx="9144000" cy="762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5" name="Shape 45"/>
          <p:cNvSpPr txBox="1">
            <a:spLocks noGrp="1"/>
          </p:cNvSpPr>
          <p:nvPr>
            <p:ph type="body" idx="1"/>
          </p:nvPr>
        </p:nvSpPr>
        <p:spPr>
          <a:xfrm rot="5400000">
            <a:off x="2324100" y="-419100"/>
            <a:ext cx="4876799" cy="8305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rot="5400000">
            <a:off x="4991100" y="2019299"/>
            <a:ext cx="6019799" cy="2286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8" name="Shape 48"/>
          <p:cNvSpPr txBox="1">
            <a:spLocks noGrp="1"/>
          </p:cNvSpPr>
          <p:nvPr>
            <p:ph type="body" idx="1"/>
          </p:nvPr>
        </p:nvSpPr>
        <p:spPr>
          <a:xfrm rot="5400000">
            <a:off x="342900" y="-190500"/>
            <a:ext cx="6019799" cy="67055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9" name="Shape 1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0" y="152400"/>
            <a:ext cx="9144000" cy="762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5" name="Shape 25"/>
          <p:cNvSpPr txBox="1">
            <a:spLocks noGrp="1"/>
          </p:cNvSpPr>
          <p:nvPr>
            <p:ph type="body" idx="1"/>
          </p:nvPr>
        </p:nvSpPr>
        <p:spPr>
          <a:xfrm>
            <a:off x="609600" y="1295400"/>
            <a:ext cx="4076699" cy="48767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2"/>
          </p:nvPr>
        </p:nvSpPr>
        <p:spPr>
          <a:xfrm>
            <a:off x="4838700" y="1295400"/>
            <a:ext cx="4076699" cy="48767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0" name="Shape 3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2" name="Shape 3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0" y="152400"/>
            <a:ext cx="9144000" cy="762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a:spLocks noGrp="1"/>
          </p:cNvSpPr>
          <p:nvPr>
            <p:ph type="pic" idx="2"/>
          </p:nvPr>
        </p:nvSpPr>
        <p:spPr>
          <a:xfrm>
            <a:off x="1792288" y="612775"/>
            <a:ext cx="5486399" cy="4114800"/>
          </a:xfrm>
          <a:prstGeom prst="rect">
            <a:avLst/>
          </a:prstGeom>
          <a:noFill/>
          <a:ln>
            <a:noFill/>
          </a:ln>
        </p:spPr>
      </p:sp>
      <p:sp>
        <p:nvSpPr>
          <p:cNvPr id="42" name="Shape 4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100000" sy="100000" flip="none" algn="tl"/>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0" y="152400"/>
            <a:ext cx="9144000" cy="762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609600" y="1295400"/>
            <a:ext cx="8305799" cy="4876799"/>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pic>
        <p:nvPicPr>
          <p:cNvPr id="11" name="Shape 11"/>
          <p:cNvPicPr preferRelativeResize="0"/>
          <p:nvPr/>
        </p:nvPicPr>
        <p:blipFill rotWithShape="1">
          <a:blip r:embed="rId14">
            <a:alphaModFix/>
          </a:blip>
          <a:srcRect/>
          <a:stretch/>
        </p:blipFill>
        <p:spPr>
          <a:xfrm>
            <a:off x="7086600" y="6096000"/>
            <a:ext cx="1733549" cy="577850"/>
          </a:xfrm>
          <a:prstGeom prst="rect">
            <a:avLst/>
          </a:prstGeom>
          <a:noFill/>
          <a:ln>
            <a:noFill/>
          </a:ln>
        </p:spPr>
      </p:pic>
      <p:cxnSp>
        <p:nvCxnSpPr>
          <p:cNvPr id="12" name="Shape 12"/>
          <p:cNvCxnSpPr/>
          <p:nvPr/>
        </p:nvCxnSpPr>
        <p:spPr>
          <a:xfrm rot="10800000" flipH="1">
            <a:off x="533400" y="6394450"/>
            <a:ext cx="6400799" cy="6349"/>
          </a:xfrm>
          <a:prstGeom prst="straightConnector1">
            <a:avLst/>
          </a:prstGeom>
          <a:noFill/>
          <a:ln w="50800" cap="flat" cmpd="sng">
            <a:solidFill>
              <a:srgbClr val="003399"/>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bprasanna@iee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s.negron-sheckells@iee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0" y="381000"/>
            <a:ext cx="9144000" cy="12191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0" i="0" u="none" strike="noStrike" cap="none" baseline="0">
                <a:solidFill>
                  <a:srgbClr val="FFFC00"/>
                </a:solidFill>
                <a:latin typeface="Comic Sans MS"/>
                <a:ea typeface="Comic Sans MS"/>
                <a:cs typeface="Comic Sans MS"/>
                <a:sym typeface="Comic Sans MS"/>
              </a:rPr>
              <a:t/>
            </a:r>
            <a:br>
              <a:rPr lang="en-US" sz="4400" b="0" i="0" u="none" strike="noStrike" cap="none" baseline="0">
                <a:solidFill>
                  <a:srgbClr val="FFFC00"/>
                </a:solidFill>
                <a:latin typeface="Comic Sans MS"/>
                <a:ea typeface="Comic Sans MS"/>
                <a:cs typeface="Comic Sans MS"/>
                <a:sym typeface="Comic Sans MS"/>
              </a:rPr>
            </a:br>
            <a:endParaRPr lang="en-US" sz="4400" b="0" i="0" u="none" strike="noStrike" cap="none" baseline="0">
              <a:solidFill>
                <a:srgbClr val="FFFC00"/>
              </a:solidFill>
              <a:latin typeface="Comic Sans MS"/>
              <a:ea typeface="Comic Sans MS"/>
              <a:cs typeface="Comic Sans MS"/>
              <a:sym typeface="Comic Sans MS"/>
            </a:endParaRPr>
          </a:p>
        </p:txBody>
      </p:sp>
      <p:sp>
        <p:nvSpPr>
          <p:cNvPr id="51" name="Shape 51"/>
          <p:cNvSpPr txBox="1">
            <a:spLocks noGrp="1"/>
          </p:cNvSpPr>
          <p:nvPr>
            <p:ph type="body" idx="1"/>
          </p:nvPr>
        </p:nvSpPr>
        <p:spPr>
          <a:xfrm>
            <a:off x="381000" y="685800"/>
            <a:ext cx="8458200" cy="5257799"/>
          </a:xfrm>
          <a:prstGeom prst="rect">
            <a:avLst/>
          </a:prstGeom>
          <a:noFill/>
          <a:ln>
            <a:noFill/>
          </a:ln>
        </p:spPr>
        <p:txBody>
          <a:bodyPr lIns="91425" tIns="45700" rIns="91425" bIns="45700" anchor="t" anchorCtr="0">
            <a:noAutofit/>
          </a:bodyPr>
          <a:lstStyle/>
          <a:p>
            <a:pPr marL="342900" marR="0" lvl="0" indent="-342900" algn="ctr" rtl="0">
              <a:spcBef>
                <a:spcPts val="0"/>
              </a:spcBef>
              <a:spcAft>
                <a:spcPts val="0"/>
              </a:spcAft>
              <a:buClr>
                <a:srgbClr val="C00000"/>
              </a:buClr>
              <a:buSzPct val="25000"/>
              <a:buFont typeface="Arial"/>
              <a:buNone/>
            </a:pPr>
            <a:r>
              <a:rPr lang="en-US" sz="4000" b="1" i="0" u="none" strike="noStrike" cap="none" baseline="0" dirty="0">
                <a:solidFill>
                  <a:srgbClr val="C00000"/>
                </a:solidFill>
                <a:latin typeface="Arial"/>
                <a:ea typeface="Arial"/>
                <a:cs typeface="Arial"/>
                <a:sym typeface="Arial"/>
              </a:rPr>
              <a:t>IEEE Region 1 Treasurer’s Report</a:t>
            </a:r>
          </a:p>
          <a:p>
            <a:pPr marL="342900" marR="0" lvl="0" indent="-342900" algn="ctr"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a:p>
            <a:pPr marL="342900" marR="0" lvl="0" indent="-342900" algn="ctr" rtl="0">
              <a:spcBef>
                <a:spcPts val="640"/>
              </a:spcBef>
              <a:spcAft>
                <a:spcPts val="0"/>
              </a:spcAft>
              <a:buClr>
                <a:srgbClr val="003399"/>
              </a:buClr>
              <a:buSzPct val="25000"/>
              <a:buFont typeface="Arial"/>
              <a:buNone/>
            </a:pPr>
            <a:r>
              <a:rPr lang="en-US" sz="3200" b="1" i="0" u="none" strike="noStrike" cap="none" baseline="0" dirty="0">
                <a:solidFill>
                  <a:srgbClr val="003399"/>
                </a:solidFill>
                <a:latin typeface="Arial"/>
                <a:ea typeface="Arial"/>
                <a:cs typeface="Arial"/>
                <a:sym typeface="Arial"/>
              </a:rPr>
              <a:t>Bala Prasanna</a:t>
            </a:r>
          </a:p>
          <a:p>
            <a:pPr marL="342900" marR="0" lvl="0" indent="-342900" algn="ctr" rtl="0">
              <a:spcBef>
                <a:spcPts val="640"/>
              </a:spcBef>
              <a:spcAft>
                <a:spcPts val="0"/>
              </a:spcAft>
              <a:buClr>
                <a:srgbClr val="003399"/>
              </a:buClr>
              <a:buSzPct val="25000"/>
              <a:buFont typeface="Arial"/>
              <a:buNone/>
            </a:pPr>
            <a:r>
              <a:rPr lang="en-US" sz="3200" b="1" i="0" u="none" strike="noStrike" cap="none" baseline="0" smtClean="0">
                <a:solidFill>
                  <a:srgbClr val="003399"/>
                </a:solidFill>
                <a:latin typeface="Arial"/>
                <a:ea typeface="Arial"/>
                <a:cs typeface="Arial"/>
                <a:sym typeface="Arial"/>
              </a:rPr>
              <a:t>bprasanna@ieee.org</a:t>
            </a:r>
            <a:endParaRPr lang="en-US" sz="3200" b="1" i="0" u="none" strike="noStrike" cap="none" baseline="0" dirty="0">
              <a:solidFill>
                <a:srgbClr val="003399"/>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a:p>
            <a:pPr lvl="0" indent="-342900" algn="ctr">
              <a:buClr>
                <a:srgbClr val="C00000"/>
              </a:buClr>
              <a:buSzPct val="25000"/>
              <a:buNone/>
            </a:pPr>
            <a:r>
              <a:rPr lang="en-US" sz="2400" b="1" i="0" u="none" strike="noStrike" cap="none" baseline="0" dirty="0">
                <a:solidFill>
                  <a:srgbClr val="C00000"/>
                </a:solidFill>
                <a:sym typeface="Arial"/>
              </a:rPr>
              <a:t>Region </a:t>
            </a:r>
            <a:r>
              <a:rPr lang="en-US" sz="2400" b="1" i="0" u="none" strike="noStrike" cap="none" baseline="0" dirty="0" smtClean="0">
                <a:solidFill>
                  <a:srgbClr val="C00000"/>
                </a:solidFill>
                <a:sym typeface="Arial"/>
              </a:rPr>
              <a:t>ExCom &amp; BOG  Meeting</a:t>
            </a:r>
            <a:r>
              <a:rPr lang="en-US" sz="2400" b="1" i="0" u="none" strike="noStrike" cap="none" dirty="0" smtClean="0">
                <a:solidFill>
                  <a:srgbClr val="C00000"/>
                </a:solidFill>
                <a:sym typeface="Arial"/>
              </a:rPr>
              <a:t> @ White Plains, NY</a:t>
            </a:r>
            <a:endParaRPr lang="en-US" sz="2400" b="1" dirty="0">
              <a:solidFill>
                <a:srgbClr val="C00000"/>
              </a:solidFill>
            </a:endParaRPr>
          </a:p>
          <a:p>
            <a:pPr marL="342900" marR="0" lvl="0" indent="-342900" algn="ctr" rtl="0">
              <a:spcBef>
                <a:spcPts val="640"/>
              </a:spcBef>
              <a:spcAft>
                <a:spcPts val="0"/>
              </a:spcAft>
              <a:buClr>
                <a:schemeClr val="dk1"/>
              </a:buClr>
              <a:buSzPct val="25000"/>
              <a:buFont typeface="Arial"/>
              <a:buNone/>
            </a:pPr>
            <a:r>
              <a:rPr lang="en-US" sz="3200" b="1" dirty="0" smtClean="0">
                <a:solidFill>
                  <a:schemeClr val="dk1"/>
                </a:solidFill>
              </a:rPr>
              <a:t>10-11 August 2018</a:t>
            </a:r>
            <a:endParaRPr lang="en-US" sz="3200" b="1"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800" b="1" i="0" u="none" strike="noStrike" cap="none" baseline="0" dirty="0" smtClean="0">
                <a:solidFill>
                  <a:srgbClr val="C00000"/>
                </a:solidFill>
                <a:latin typeface="Arial"/>
                <a:ea typeface="Arial"/>
                <a:cs typeface="Arial"/>
                <a:sym typeface="Arial"/>
              </a:rPr>
              <a:t>Timeliness and Readability of Expense Reports</a:t>
            </a:r>
            <a:endParaRPr lang="en-US" sz="2800" b="1" i="0" u="none" strike="noStrike" cap="none" baseline="0" dirty="0">
              <a:solidFill>
                <a:srgbClr val="C00000"/>
              </a:solidFill>
              <a:latin typeface="Arial"/>
              <a:ea typeface="Arial"/>
              <a:cs typeface="Arial"/>
              <a:sym typeface="Arial"/>
            </a:endParaRPr>
          </a:p>
        </p:txBody>
      </p:sp>
      <p:sp>
        <p:nvSpPr>
          <p:cNvPr id="58" name="Shape 58"/>
          <p:cNvSpPr txBox="1">
            <a:spLocks noGrp="1"/>
          </p:cNvSpPr>
          <p:nvPr>
            <p:ph type="body" idx="1"/>
          </p:nvPr>
        </p:nvSpPr>
        <p:spPr>
          <a:xfrm>
            <a:off x="457200" y="1244905"/>
            <a:ext cx="7992737" cy="4828091"/>
          </a:xfrm>
          <a:prstGeom prst="rect">
            <a:avLst/>
          </a:prstGeom>
          <a:noFill/>
          <a:ln>
            <a:noFill/>
          </a:ln>
        </p:spPr>
        <p:txBody>
          <a:bodyPr lIns="91425" tIns="45700" rIns="91425" bIns="45700" anchor="t" anchorCtr="0">
            <a:noAutofit/>
          </a:bodyPr>
          <a:lstStyle/>
          <a:p>
            <a:pPr marL="342900" marR="0" lvl="0" indent="-317500" algn="l" rtl="0">
              <a:spcBef>
                <a:spcPts val="0"/>
              </a:spcBef>
              <a:spcAft>
                <a:spcPts val="0"/>
              </a:spcAft>
              <a:buClr>
                <a:srgbClr val="000000"/>
              </a:buClr>
              <a:buSzPct val="100000"/>
              <a:buFont typeface="Arial"/>
              <a:buChar char="•"/>
            </a:pPr>
            <a:endParaRPr lang="en-US" b="1" dirty="0" smtClean="0"/>
          </a:p>
          <a:p>
            <a:pPr marL="342900" marR="0" lvl="0" indent="-317500" algn="l" rtl="0">
              <a:spcBef>
                <a:spcPts val="0"/>
              </a:spcBef>
              <a:spcAft>
                <a:spcPts val="0"/>
              </a:spcAft>
              <a:buClr>
                <a:srgbClr val="000000"/>
              </a:buClr>
              <a:buSzPct val="100000"/>
              <a:buFont typeface="Arial"/>
              <a:buChar char="•"/>
            </a:pPr>
            <a:r>
              <a:rPr lang="en-US" b="1" dirty="0" smtClean="0"/>
              <a:t>Stay within your budget allocations</a:t>
            </a:r>
          </a:p>
          <a:p>
            <a:pPr marL="342900" marR="0" lvl="0" indent="-317500" algn="l" rtl="0">
              <a:spcBef>
                <a:spcPts val="0"/>
              </a:spcBef>
              <a:spcAft>
                <a:spcPts val="0"/>
              </a:spcAft>
              <a:buClr>
                <a:srgbClr val="000000"/>
              </a:buClr>
              <a:buSzPct val="100000"/>
              <a:buFont typeface="Arial"/>
              <a:buChar char="•"/>
            </a:pPr>
            <a:endParaRPr lang="en-US" b="1" dirty="0"/>
          </a:p>
          <a:p>
            <a:pPr marL="342900" marR="0" lvl="0" indent="-317500" algn="l" rtl="0">
              <a:spcBef>
                <a:spcPts val="0"/>
              </a:spcBef>
              <a:spcAft>
                <a:spcPts val="0"/>
              </a:spcAft>
              <a:buClr>
                <a:srgbClr val="000000"/>
              </a:buClr>
              <a:buSzPct val="100000"/>
              <a:buFont typeface="Arial"/>
              <a:buChar char="•"/>
            </a:pPr>
            <a:r>
              <a:rPr lang="en-US" b="1" dirty="0" smtClean="0"/>
              <a:t>BOG Expense reports due to Aug </a:t>
            </a:r>
            <a:r>
              <a:rPr lang="en-US" b="1" dirty="0" err="1" smtClean="0"/>
              <a:t>mtg</a:t>
            </a:r>
            <a:r>
              <a:rPr lang="en-US" b="1" dirty="0" smtClean="0"/>
              <a:t> must be submitted no Later than Friday-8/24 (</a:t>
            </a:r>
            <a:r>
              <a:rPr lang="en-US" b="1" dirty="0" smtClean="0">
                <a:hlinkClick r:id="rId3"/>
              </a:rPr>
              <a:t>bprasanna@ieee.org</a:t>
            </a:r>
            <a:r>
              <a:rPr lang="en-US" b="1" dirty="0" smtClean="0"/>
              <a:t>). Reimbursements will be completed by 9/1</a:t>
            </a:r>
          </a:p>
          <a:p>
            <a:pPr marL="342900" marR="0" lvl="0" indent="-317500" algn="l" rtl="0">
              <a:spcBef>
                <a:spcPts val="0"/>
              </a:spcBef>
              <a:spcAft>
                <a:spcPts val="0"/>
              </a:spcAft>
              <a:buClr>
                <a:srgbClr val="000000"/>
              </a:buClr>
              <a:buSzPct val="100000"/>
              <a:buFont typeface="Arial"/>
              <a:buChar char="•"/>
            </a:pPr>
            <a:endParaRPr lang="en-US" b="1" i="0" u="none" strike="noStrike" cap="none" baseline="0" dirty="0" smtClean="0">
              <a:solidFill>
                <a:srgbClr val="000000"/>
              </a:solidFill>
              <a:latin typeface="Arial"/>
              <a:ea typeface="Arial"/>
              <a:cs typeface="Arial"/>
              <a:sym typeface="Arial"/>
            </a:endParaRPr>
          </a:p>
          <a:p>
            <a:pPr marL="342900" marR="0" lvl="0" indent="-317500" algn="l" rtl="0">
              <a:spcBef>
                <a:spcPts val="0"/>
              </a:spcBef>
              <a:spcAft>
                <a:spcPts val="0"/>
              </a:spcAft>
              <a:buClr>
                <a:srgbClr val="000000"/>
              </a:buClr>
              <a:buSzPct val="100000"/>
              <a:buFont typeface="Arial"/>
              <a:buChar char="•"/>
            </a:pPr>
            <a:r>
              <a:rPr lang="en-US" b="1" dirty="0" smtClean="0"/>
              <a:t>Reports missing this deadline will be escalated to R1 Director, and reimbursements may be delayed.</a:t>
            </a:r>
          </a:p>
          <a:p>
            <a:pPr marL="342900" marR="0" lvl="0" indent="-317500" algn="l" rtl="0">
              <a:spcBef>
                <a:spcPts val="0"/>
              </a:spcBef>
              <a:spcAft>
                <a:spcPts val="0"/>
              </a:spcAft>
              <a:buClr>
                <a:srgbClr val="000000"/>
              </a:buClr>
              <a:buSzPct val="100000"/>
              <a:buFont typeface="Arial"/>
              <a:buChar char="•"/>
            </a:pPr>
            <a:endParaRPr lang="en-US" b="1" i="0" u="none" strike="noStrike" cap="none" baseline="0" dirty="0">
              <a:solidFill>
                <a:srgbClr val="000000"/>
              </a:solidFill>
              <a:latin typeface="Arial"/>
              <a:ea typeface="Arial"/>
              <a:cs typeface="Arial"/>
              <a:sym typeface="Arial"/>
            </a:endParaRPr>
          </a:p>
          <a:p>
            <a:pPr marL="342900" marR="0" lvl="0" indent="-317500" algn="l" rtl="0">
              <a:spcBef>
                <a:spcPts val="0"/>
              </a:spcBef>
              <a:spcAft>
                <a:spcPts val="0"/>
              </a:spcAft>
              <a:buClr>
                <a:srgbClr val="000000"/>
              </a:buClr>
              <a:buSzPct val="100000"/>
              <a:buFont typeface="Arial"/>
              <a:buChar char="•"/>
            </a:pPr>
            <a:r>
              <a:rPr lang="en-US" b="1" dirty="0" smtClean="0"/>
              <a:t>All reports must be in pdf/Excel format, receipts must be readable and identifies with corresponding entry on expense report. Reports must have mandatory fields filled-in. Reports not meeting these guidelines will be returned, and reimbursement may be delayed.</a:t>
            </a:r>
          </a:p>
          <a:p>
            <a:pPr marL="342900" marR="0" lvl="0" indent="-317500" algn="l" rtl="0">
              <a:spcBef>
                <a:spcPts val="0"/>
              </a:spcBef>
              <a:spcAft>
                <a:spcPts val="0"/>
              </a:spcAft>
              <a:buClr>
                <a:srgbClr val="000000"/>
              </a:buClr>
              <a:buSzPct val="100000"/>
              <a:buFont typeface="Arial"/>
              <a:buChar char="•"/>
            </a:pPr>
            <a:endParaRPr lang="en-US" b="1" i="0" u="none" strike="noStrike" cap="none" baseline="0" dirty="0">
              <a:solidFill>
                <a:srgbClr val="000000"/>
              </a:solidFill>
              <a:latin typeface="Arial"/>
              <a:ea typeface="Arial"/>
              <a:cs typeface="Arial"/>
              <a:sym typeface="Arial"/>
            </a:endParaRPr>
          </a:p>
          <a:p>
            <a:pPr marL="342900" marR="0" lvl="0" indent="-317500" algn="l" rtl="0">
              <a:spcBef>
                <a:spcPts val="0"/>
              </a:spcBef>
              <a:spcAft>
                <a:spcPts val="0"/>
              </a:spcAft>
              <a:buClr>
                <a:srgbClr val="000000"/>
              </a:buClr>
              <a:buSzPct val="100000"/>
              <a:buFont typeface="Arial"/>
              <a:buChar char="•"/>
            </a:pPr>
            <a:endParaRPr lang="en-US" b="1" dirty="0" smtClean="0"/>
          </a:p>
          <a:p>
            <a:pPr marL="342900" marR="0" lvl="0" indent="-317500" algn="l" rtl="0">
              <a:spcBef>
                <a:spcPts val="0"/>
              </a:spcBef>
              <a:spcAft>
                <a:spcPts val="0"/>
              </a:spcAft>
              <a:buClr>
                <a:srgbClr val="000000"/>
              </a:buClr>
              <a:buSzPct val="100000"/>
              <a:buFont typeface="Arial"/>
              <a:buChar char="•"/>
            </a:pPr>
            <a:r>
              <a:rPr lang="en-US" b="1" dirty="0" smtClean="0">
                <a:solidFill>
                  <a:schemeClr val="dk1"/>
                </a:solidFill>
              </a:rPr>
              <a:t>SC-2017 Expense Reports</a:t>
            </a:r>
          </a:p>
          <a:p>
            <a:pPr lvl="1" indent="-317500">
              <a:spcBef>
                <a:spcPts val="360"/>
              </a:spcBef>
              <a:buSzPct val="100000"/>
              <a:buFont typeface="Arial"/>
              <a:buChar char="•"/>
            </a:pPr>
            <a:r>
              <a:rPr lang="en-US" b="1" dirty="0" smtClean="0">
                <a:solidFill>
                  <a:schemeClr val="dk1"/>
                </a:solidFill>
              </a:rPr>
              <a:t>Took several iterations in many cases to get a just-acceptable report</a:t>
            </a:r>
          </a:p>
          <a:p>
            <a:pPr lvl="1" indent="-317500">
              <a:spcBef>
                <a:spcPts val="360"/>
              </a:spcBef>
              <a:buSzPct val="100000"/>
              <a:buFont typeface="Arial"/>
              <a:buChar char="•"/>
            </a:pPr>
            <a:r>
              <a:rPr lang="en-US" b="1" dirty="0" smtClean="0">
                <a:solidFill>
                  <a:schemeClr val="dk1"/>
                </a:solidFill>
              </a:rPr>
              <a:t>Several reminders sent to meet deadline</a:t>
            </a:r>
          </a:p>
          <a:p>
            <a:pPr lvl="1" indent="-317500">
              <a:spcBef>
                <a:spcPts val="360"/>
              </a:spcBef>
              <a:buSzPct val="100000"/>
              <a:buFont typeface="Arial"/>
              <a:buChar char="•"/>
            </a:pPr>
            <a:r>
              <a:rPr lang="en-US" b="1" dirty="0" smtClean="0">
                <a:solidFill>
                  <a:schemeClr val="dk1"/>
                </a:solidFill>
              </a:rPr>
              <a:t>Several currency-conversion, receipts, guideline-breaking cases</a:t>
            </a:r>
          </a:p>
          <a:p>
            <a:pPr lvl="1" indent="-317500">
              <a:spcBef>
                <a:spcPts val="360"/>
              </a:spcBef>
              <a:buSzPct val="100000"/>
              <a:buFont typeface="Arial"/>
              <a:buChar char="•"/>
            </a:pPr>
            <a:r>
              <a:rPr lang="en-US" b="1" dirty="0" smtClean="0">
                <a:solidFill>
                  <a:schemeClr val="dk1"/>
                </a:solidFill>
              </a:rPr>
              <a:t>Ron Tabroff &amp; I had lengthy discussions in a few cases.</a:t>
            </a:r>
          </a:p>
          <a:p>
            <a:pPr lvl="1" indent="-317500">
              <a:spcBef>
                <a:spcPts val="360"/>
              </a:spcBef>
              <a:buSzPct val="100000"/>
              <a:buFont typeface="Arial"/>
              <a:buChar char="•"/>
            </a:pPr>
            <a:r>
              <a:rPr lang="en-US" b="1" dirty="0" smtClean="0">
                <a:solidFill>
                  <a:schemeClr val="dk1"/>
                </a:solidFill>
              </a:rPr>
              <a:t>Settled with MGA amicably</a:t>
            </a:r>
            <a:endParaRPr lang="en-US" b="1" dirty="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baseline="0" dirty="0" smtClean="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i="0" u="none" strike="noStrike" cap="none" baseline="0" dirty="0">
              <a:solidFill>
                <a:schemeClr val="dk1"/>
              </a:solidFill>
              <a:latin typeface="Arial"/>
              <a:ea typeface="Arial"/>
              <a:cs typeface="Arial"/>
              <a:sym typeface="Arial"/>
            </a:endParaRPr>
          </a:p>
          <a:p>
            <a:pPr marL="342900" marR="0" lvl="0" indent="-342900" algn="l" rtl="0">
              <a:spcBef>
                <a:spcPts val="360"/>
              </a:spcBef>
              <a:spcAft>
                <a:spcPts val="0"/>
              </a:spcAft>
              <a:buClr>
                <a:schemeClr val="dk1"/>
              </a:buClr>
              <a:buFont typeface="Arial"/>
              <a:buChar char="•"/>
            </a:pPr>
            <a:endParaRPr dirty="0"/>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72107488"/>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baseline="0" dirty="0" smtClean="0">
                <a:solidFill>
                  <a:srgbClr val="C00000"/>
                </a:solidFill>
                <a:latin typeface="Arial"/>
                <a:ea typeface="Arial"/>
                <a:cs typeface="Arial"/>
                <a:sym typeface="Arial"/>
              </a:rPr>
              <a:t>Expense Reporting Guidelines</a:t>
            </a:r>
            <a:endParaRPr lang="en-US" sz="3200" b="1" i="0" u="none" strike="noStrike" cap="none" baseline="0" dirty="0">
              <a:solidFill>
                <a:srgbClr val="C00000"/>
              </a:solidFill>
              <a:latin typeface="Arial"/>
              <a:ea typeface="Arial"/>
              <a:cs typeface="Arial"/>
              <a:sym typeface="Arial"/>
            </a:endParaRPr>
          </a:p>
        </p:txBody>
      </p:sp>
      <p:sp>
        <p:nvSpPr>
          <p:cNvPr id="58" name="Shape 58"/>
          <p:cNvSpPr txBox="1">
            <a:spLocks noGrp="1"/>
          </p:cNvSpPr>
          <p:nvPr>
            <p:ph type="body" idx="1"/>
          </p:nvPr>
        </p:nvSpPr>
        <p:spPr>
          <a:xfrm>
            <a:off x="457200" y="838201"/>
            <a:ext cx="8479766" cy="5234796"/>
          </a:xfrm>
          <a:prstGeom prst="rect">
            <a:avLst/>
          </a:prstGeom>
          <a:noFill/>
          <a:ln>
            <a:noFill/>
          </a:ln>
        </p:spPr>
        <p:txBody>
          <a:bodyPr lIns="91425" tIns="45700" rIns="91425" bIns="45700" anchor="t" anchorCtr="0">
            <a:noAutofit/>
          </a:bodyPr>
          <a:lstStyle/>
          <a:p>
            <a:pPr marL="342900" marR="0" lvl="0" indent="-317500" algn="l" rtl="0">
              <a:spcBef>
                <a:spcPts val="0"/>
              </a:spcBef>
              <a:spcAft>
                <a:spcPts val="0"/>
              </a:spcAft>
              <a:buClr>
                <a:srgbClr val="000000"/>
              </a:buClr>
              <a:buSzPct val="100000"/>
              <a:buFont typeface="Arial"/>
              <a:buChar char="•"/>
            </a:pPr>
            <a:r>
              <a:rPr lang="en-US" b="1" i="0" u="none" strike="noStrike" cap="none" baseline="0" dirty="0" smtClean="0">
                <a:solidFill>
                  <a:srgbClr val="FF0000"/>
                </a:solidFill>
                <a:latin typeface="Arial"/>
                <a:ea typeface="Arial"/>
                <a:cs typeface="Arial"/>
                <a:sym typeface="Arial"/>
              </a:rPr>
              <a:t>Rental Car/Air Travel </a:t>
            </a:r>
            <a:r>
              <a:rPr lang="en-US" b="1" i="0" u="none" strike="noStrike" cap="none" baseline="0" dirty="0" smtClean="0">
                <a:solidFill>
                  <a:srgbClr val="000000"/>
                </a:solidFill>
                <a:latin typeface="Arial"/>
                <a:ea typeface="Arial"/>
                <a:cs typeface="Arial"/>
                <a:sym typeface="Arial"/>
              </a:rPr>
              <a:t>- Must obtain approval from</a:t>
            </a:r>
            <a:r>
              <a:rPr lang="en-US" b="1" i="0" u="none" strike="noStrike" cap="none" dirty="0" smtClean="0">
                <a:solidFill>
                  <a:srgbClr val="000000"/>
                </a:solidFill>
                <a:latin typeface="Arial"/>
                <a:ea typeface="Arial"/>
                <a:cs typeface="Arial"/>
                <a:sym typeface="Arial"/>
              </a:rPr>
              <a:t> R1 director prior to travel, and submit copy of approval to treasurer along with the expense report.</a:t>
            </a:r>
            <a:endParaRPr lang="en-US" b="1" dirty="0" smtClean="0">
              <a:solidFill>
                <a:schemeClr val="dk1"/>
              </a:solidFill>
            </a:endParaRPr>
          </a:p>
          <a:p>
            <a:pPr lvl="1" indent="-317500">
              <a:spcBef>
                <a:spcPts val="360"/>
              </a:spcBef>
              <a:buSzPct val="100000"/>
              <a:buFont typeface="Arial"/>
              <a:buChar char="•"/>
            </a:pPr>
            <a:endParaRPr lang="en-US" b="1" dirty="0">
              <a:solidFill>
                <a:schemeClr val="dk1"/>
              </a:solidFill>
            </a:endParaRPr>
          </a:p>
          <a:p>
            <a:pPr marL="342900" marR="0" lvl="0" indent="-317500" algn="l" rtl="0">
              <a:spcBef>
                <a:spcPts val="360"/>
              </a:spcBef>
              <a:spcAft>
                <a:spcPts val="0"/>
              </a:spcAft>
              <a:buClr>
                <a:schemeClr val="dk1"/>
              </a:buClr>
              <a:buSzPct val="100000"/>
              <a:buFont typeface="Arial"/>
              <a:buChar char="•"/>
            </a:pPr>
            <a:r>
              <a:rPr lang="en-US" b="1" dirty="0" smtClean="0">
                <a:solidFill>
                  <a:schemeClr val="dk1"/>
                </a:solidFill>
              </a:rPr>
              <a:t>Receipts for gas/Taxis must be included even if it is less than $25</a:t>
            </a:r>
          </a:p>
          <a:p>
            <a:pPr marL="342900" marR="0" lvl="0" indent="-317500" algn="l" rtl="0">
              <a:spcBef>
                <a:spcPts val="360"/>
              </a:spcBef>
              <a:spcAft>
                <a:spcPts val="0"/>
              </a:spcAft>
              <a:buClr>
                <a:schemeClr val="dk1"/>
              </a:buClr>
              <a:buSzPct val="100000"/>
              <a:buFont typeface="Arial"/>
              <a:buChar char="•"/>
            </a:pPr>
            <a:endParaRPr lang="en-US" b="1" dirty="0" smtClean="0">
              <a:solidFill>
                <a:schemeClr val="dk1"/>
              </a:solidFill>
            </a:endParaRPr>
          </a:p>
          <a:p>
            <a:pPr marL="342900" marR="0" lvl="0" indent="-317500" algn="l" rtl="0">
              <a:spcBef>
                <a:spcPts val="360"/>
              </a:spcBef>
              <a:spcAft>
                <a:spcPts val="0"/>
              </a:spcAft>
              <a:buClr>
                <a:schemeClr val="dk1"/>
              </a:buClr>
              <a:buSzPct val="100000"/>
              <a:buFont typeface="Arial"/>
              <a:buChar char="•"/>
            </a:pPr>
            <a:r>
              <a:rPr lang="en-US" b="1" dirty="0" smtClean="0">
                <a:solidFill>
                  <a:schemeClr val="dk1"/>
                </a:solidFill>
              </a:rPr>
              <a:t>Be sure to state the purpose of trip in the expense report. Reports without a stated purpose will be returned.</a:t>
            </a:r>
          </a:p>
          <a:p>
            <a:pPr marL="342900" marR="0" lvl="0" indent="-317500" algn="l" rtl="0">
              <a:spcBef>
                <a:spcPts val="360"/>
              </a:spcBef>
              <a:spcAft>
                <a:spcPts val="0"/>
              </a:spcAft>
              <a:buClr>
                <a:schemeClr val="dk1"/>
              </a:buClr>
              <a:buSzPct val="100000"/>
              <a:buFont typeface="Arial"/>
              <a:buChar char="•"/>
            </a:pPr>
            <a:endParaRPr lang="en-US" b="1" dirty="0">
              <a:solidFill>
                <a:schemeClr val="dk1"/>
              </a:solidFill>
            </a:endParaRPr>
          </a:p>
          <a:p>
            <a:pPr marL="342900" marR="0" lvl="0" indent="-317500" algn="l" rtl="0">
              <a:spcBef>
                <a:spcPts val="360"/>
              </a:spcBef>
              <a:spcAft>
                <a:spcPts val="0"/>
              </a:spcAft>
              <a:buClr>
                <a:schemeClr val="dk1"/>
              </a:buClr>
              <a:buSzPct val="100000"/>
              <a:buFont typeface="Arial"/>
              <a:buChar char="•"/>
            </a:pPr>
            <a:r>
              <a:rPr lang="en-US" b="1" dirty="0" smtClean="0">
                <a:solidFill>
                  <a:schemeClr val="dk1"/>
                </a:solidFill>
              </a:rPr>
              <a:t>If the expenses do not appear to be reasonable, R1 director will be asked to examine and approve.</a:t>
            </a:r>
          </a:p>
          <a:p>
            <a:pPr marL="342900" marR="0" lvl="0" indent="-317500" algn="l" rtl="0">
              <a:spcBef>
                <a:spcPts val="360"/>
              </a:spcBef>
              <a:spcAft>
                <a:spcPts val="0"/>
              </a:spcAft>
              <a:buClr>
                <a:schemeClr val="dk1"/>
              </a:buClr>
              <a:buSzPct val="100000"/>
              <a:buFont typeface="Arial"/>
              <a:buChar char="•"/>
            </a:pPr>
            <a:endParaRPr lang="en-US" b="1" dirty="0">
              <a:solidFill>
                <a:schemeClr val="dk1"/>
              </a:solidFill>
            </a:endParaRPr>
          </a:p>
          <a:p>
            <a:pPr marL="342900" marR="0" lvl="0" indent="-317500" algn="l" rtl="0">
              <a:spcBef>
                <a:spcPts val="360"/>
              </a:spcBef>
              <a:spcAft>
                <a:spcPts val="0"/>
              </a:spcAft>
              <a:buClr>
                <a:schemeClr val="dk1"/>
              </a:buClr>
              <a:buSzPct val="100000"/>
              <a:buFont typeface="Arial"/>
              <a:buChar char="•"/>
            </a:pPr>
            <a:r>
              <a:rPr lang="en-US" b="1" dirty="0" smtClean="0">
                <a:solidFill>
                  <a:schemeClr val="dk1"/>
                </a:solidFill>
              </a:rPr>
              <a:t>Please be sure to check your reports are clear, legible, and include explanations where warranted. (I get </a:t>
            </a:r>
            <a:r>
              <a:rPr lang="en-US" b="1" dirty="0" err="1" smtClean="0">
                <a:solidFill>
                  <a:schemeClr val="dk1"/>
                </a:solidFill>
              </a:rPr>
              <a:t>jpgs</a:t>
            </a:r>
            <a:r>
              <a:rPr lang="en-US" b="1" dirty="0" smtClean="0">
                <a:solidFill>
                  <a:schemeClr val="dk1"/>
                </a:solidFill>
              </a:rPr>
              <a:t> of receipts that requires a super magnifying glass to read, or the expenses claimed are included/hidden in various places making it less obvious where the expenses came from.</a:t>
            </a:r>
          </a:p>
          <a:p>
            <a:pPr marL="342900" marR="0" lvl="0" indent="-317500" algn="l" rtl="0">
              <a:spcBef>
                <a:spcPts val="360"/>
              </a:spcBef>
              <a:spcAft>
                <a:spcPts val="0"/>
              </a:spcAft>
              <a:buClr>
                <a:schemeClr val="dk1"/>
              </a:buClr>
              <a:buSzPct val="100000"/>
              <a:buFont typeface="Arial"/>
              <a:buChar char="•"/>
            </a:pPr>
            <a:endParaRPr lang="en-US" b="1" dirty="0">
              <a:solidFill>
                <a:schemeClr val="dk1"/>
              </a:solidFill>
            </a:endParaRPr>
          </a:p>
          <a:p>
            <a:pPr marL="342900" marR="0" lvl="0" indent="-317500" algn="l" rtl="0">
              <a:spcBef>
                <a:spcPts val="360"/>
              </a:spcBef>
              <a:spcAft>
                <a:spcPts val="0"/>
              </a:spcAft>
              <a:buClr>
                <a:schemeClr val="dk1"/>
              </a:buClr>
              <a:buSzPct val="100000"/>
              <a:buFont typeface="Arial"/>
              <a:buChar char="•"/>
            </a:pPr>
            <a:r>
              <a:rPr lang="en-US" b="1" dirty="0" smtClean="0">
                <a:solidFill>
                  <a:schemeClr val="dk1"/>
                </a:solidFill>
              </a:rPr>
              <a:t>Expense reports must be submitted within 2 weeks of the expense. </a:t>
            </a:r>
          </a:p>
          <a:p>
            <a:pPr marL="342900" marR="0" lvl="0" indent="-317500" algn="l" rtl="0">
              <a:spcBef>
                <a:spcPts val="360"/>
              </a:spcBef>
              <a:spcAft>
                <a:spcPts val="0"/>
              </a:spcAft>
              <a:buClr>
                <a:schemeClr val="dk1"/>
              </a:buClr>
              <a:buSzPct val="100000"/>
              <a:buFont typeface="Arial"/>
              <a:buChar char="•"/>
            </a:pPr>
            <a:endParaRPr lang="en-US" b="1" dirty="0" smtClean="0">
              <a:solidFill>
                <a:schemeClr val="dk1"/>
              </a:solidFill>
            </a:endParaRPr>
          </a:p>
          <a:p>
            <a:pPr marL="342900" marR="0" lvl="0" indent="-317500" algn="l" rtl="0">
              <a:spcBef>
                <a:spcPts val="360"/>
              </a:spcBef>
              <a:spcAft>
                <a:spcPts val="0"/>
              </a:spcAft>
              <a:buClr>
                <a:schemeClr val="dk1"/>
              </a:buClr>
              <a:buSzPct val="100000"/>
              <a:buFont typeface="Arial"/>
              <a:buChar char="•"/>
            </a:pPr>
            <a:endParaRPr lang="en-US" b="1" dirty="0" smtClean="0">
              <a:solidFill>
                <a:schemeClr val="dk1"/>
              </a:solidFill>
            </a:endParaRPr>
          </a:p>
          <a:p>
            <a:pPr marL="342900" marR="0" lvl="0" indent="-317500" algn="l" rtl="0">
              <a:spcBef>
                <a:spcPts val="360"/>
              </a:spcBef>
              <a:spcAft>
                <a:spcPts val="0"/>
              </a:spcAft>
              <a:buClr>
                <a:schemeClr val="dk1"/>
              </a:buClr>
              <a:buSzPct val="100000"/>
              <a:buFont typeface="Arial"/>
              <a:buChar char="•"/>
            </a:pPr>
            <a:endParaRPr lang="en-US" b="1" dirty="0">
              <a:solidFill>
                <a:schemeClr val="dk1"/>
              </a:solidFill>
            </a:endParaRPr>
          </a:p>
          <a:p>
            <a:pPr marL="25400" indent="0" algn="ctr">
              <a:spcBef>
                <a:spcPts val="360"/>
              </a:spcBef>
              <a:buSzPct val="100000"/>
              <a:buNone/>
            </a:pPr>
            <a:r>
              <a:rPr lang="en-US" sz="2000" b="1" dirty="0" smtClean="0">
                <a:solidFill>
                  <a:schemeClr val="dk1"/>
                </a:solidFill>
              </a:rPr>
              <a:t>Thank you for your cooperation</a:t>
            </a:r>
          </a:p>
          <a:p>
            <a:pPr marL="342900" marR="0" lvl="0" indent="-317500" algn="l" rtl="0">
              <a:spcBef>
                <a:spcPts val="360"/>
              </a:spcBef>
              <a:spcAft>
                <a:spcPts val="0"/>
              </a:spcAft>
              <a:buClr>
                <a:schemeClr val="dk1"/>
              </a:buClr>
              <a:buSzPct val="100000"/>
              <a:buFont typeface="Arial"/>
              <a:buChar char="•"/>
            </a:pPr>
            <a:endParaRPr lang="en-US" b="1" dirty="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i="0" u="none" strike="noStrike" cap="none" baseline="0" dirty="0">
              <a:solidFill>
                <a:schemeClr val="dk1"/>
              </a:solidFill>
              <a:latin typeface="Arial"/>
              <a:ea typeface="Arial"/>
              <a:cs typeface="Arial"/>
              <a:sym typeface="Arial"/>
            </a:endParaRPr>
          </a:p>
          <a:p>
            <a:pPr marL="342900" marR="0" lvl="0" indent="-342900" algn="l" rtl="0">
              <a:spcBef>
                <a:spcPts val="360"/>
              </a:spcBef>
              <a:spcAft>
                <a:spcPts val="0"/>
              </a:spcAft>
              <a:buClr>
                <a:schemeClr val="dk1"/>
              </a:buClr>
              <a:buFont typeface="Arial"/>
              <a:buChar char="•"/>
            </a:pPr>
            <a:endParaRPr dirty="0"/>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00293940"/>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0" y="152400"/>
            <a:ext cx="9144000" cy="1295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200" b="1" i="0" u="none" strike="noStrike" cap="none" baseline="0" dirty="0">
                <a:solidFill>
                  <a:srgbClr val="C00000"/>
                </a:solidFill>
                <a:latin typeface="Arial"/>
                <a:ea typeface="Arial"/>
                <a:cs typeface="Arial"/>
                <a:sym typeface="Arial"/>
              </a:rPr>
              <a:t>IEEE REGION 1 </a:t>
            </a:r>
            <a:r>
              <a:rPr lang="en-US" sz="3200" b="1" i="0" u="none" strike="noStrike" cap="none" baseline="0" dirty="0" smtClean="0">
                <a:solidFill>
                  <a:srgbClr val="C00000"/>
                </a:solidFill>
                <a:latin typeface="Arial"/>
                <a:ea typeface="Arial"/>
                <a:cs typeface="Arial"/>
                <a:sym typeface="Arial"/>
              </a:rPr>
              <a:t/>
            </a:r>
            <a:br>
              <a:rPr lang="en-US" sz="3200" b="1" i="0" u="none" strike="noStrike" cap="none" baseline="0" dirty="0" smtClean="0">
                <a:solidFill>
                  <a:srgbClr val="C00000"/>
                </a:solidFill>
                <a:latin typeface="Arial"/>
                <a:ea typeface="Arial"/>
                <a:cs typeface="Arial"/>
                <a:sym typeface="Arial"/>
              </a:rPr>
            </a:br>
            <a:r>
              <a:rPr lang="en-US" sz="3200" b="1" i="0" u="none" strike="noStrike" cap="none" baseline="0" dirty="0">
                <a:solidFill>
                  <a:srgbClr val="C00000"/>
                </a:solidFill>
                <a:latin typeface="Arial"/>
                <a:ea typeface="Arial"/>
                <a:cs typeface="Arial"/>
                <a:sym typeface="Arial"/>
              </a:rPr>
              <a:t/>
            </a:r>
            <a:br>
              <a:rPr lang="en-US" sz="3200" b="1" i="0" u="none" strike="noStrike" cap="none" baseline="0" dirty="0">
                <a:solidFill>
                  <a:srgbClr val="C00000"/>
                </a:solidFill>
                <a:latin typeface="Arial"/>
                <a:ea typeface="Arial"/>
                <a:cs typeface="Arial"/>
                <a:sym typeface="Arial"/>
              </a:rPr>
            </a:br>
            <a:r>
              <a:rPr lang="en-US" sz="2800" b="1" i="0" u="none" strike="noStrike" cap="none" baseline="0" dirty="0">
                <a:solidFill>
                  <a:srgbClr val="C00000"/>
                </a:solidFill>
                <a:latin typeface="Arial"/>
                <a:ea typeface="Arial"/>
                <a:cs typeface="Arial"/>
                <a:sym typeface="Arial"/>
              </a:rPr>
              <a:t>Expense </a:t>
            </a:r>
            <a:r>
              <a:rPr lang="en-US" sz="2800" b="1" i="0" u="none" strike="noStrike" cap="none" baseline="0" dirty="0" smtClean="0">
                <a:solidFill>
                  <a:srgbClr val="C00000"/>
                </a:solidFill>
                <a:latin typeface="Arial"/>
                <a:ea typeface="Arial"/>
                <a:cs typeface="Arial"/>
                <a:sym typeface="Arial"/>
              </a:rPr>
              <a:t>Reimbursements Deadline</a:t>
            </a:r>
            <a:r>
              <a:rPr lang="en-US" sz="2800" b="1" i="0" u="none" strike="noStrike" cap="none" dirty="0" smtClean="0">
                <a:solidFill>
                  <a:srgbClr val="C00000"/>
                </a:solidFill>
                <a:latin typeface="Arial"/>
                <a:ea typeface="Arial"/>
                <a:cs typeface="Arial"/>
                <a:sym typeface="Arial"/>
              </a:rPr>
              <a:t> –</a:t>
            </a:r>
            <a:r>
              <a:rPr lang="en-US" sz="2800" b="1" i="0" u="none" strike="noStrike" cap="none" baseline="0" dirty="0" smtClean="0">
                <a:solidFill>
                  <a:srgbClr val="C00000"/>
                </a:solidFill>
                <a:latin typeface="Arial"/>
                <a:ea typeface="Arial"/>
                <a:cs typeface="Arial"/>
                <a:sym typeface="Arial"/>
              </a:rPr>
              <a:t> 8/24/2018</a:t>
            </a:r>
            <a:endParaRPr lang="en-US" sz="2800" b="1" i="0" u="none" strike="noStrike" cap="none" baseline="0" dirty="0">
              <a:solidFill>
                <a:srgbClr val="C00000"/>
              </a:solidFill>
              <a:latin typeface="Arial"/>
              <a:ea typeface="Arial"/>
              <a:cs typeface="Arial"/>
              <a:sym typeface="Arial"/>
            </a:endParaRPr>
          </a:p>
        </p:txBody>
      </p:sp>
      <p:sp>
        <p:nvSpPr>
          <p:cNvPr id="96" name="Shape 96"/>
          <p:cNvSpPr txBox="1">
            <a:spLocks noGrp="1"/>
          </p:cNvSpPr>
          <p:nvPr>
            <p:ph type="body" idx="1"/>
          </p:nvPr>
        </p:nvSpPr>
        <p:spPr>
          <a:xfrm>
            <a:off x="762000" y="1676400"/>
            <a:ext cx="8077199" cy="4572000"/>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280"/>
              </a:spcBef>
              <a:spcAft>
                <a:spcPts val="0"/>
              </a:spcAft>
              <a:buClr>
                <a:schemeClr val="dk1"/>
              </a:buClr>
              <a:buFont typeface="Arial"/>
              <a:buNone/>
            </a:pPr>
            <a:endParaRPr sz="1400" b="1" i="0" u="none" strike="noStrike" cap="none" baseline="0" dirty="0">
              <a:solidFill>
                <a:schemeClr val="dk1"/>
              </a:solidFill>
              <a:latin typeface="Arial"/>
              <a:ea typeface="Arial"/>
              <a:cs typeface="Arial"/>
              <a:sym typeface="Arial"/>
            </a:endParaRPr>
          </a:p>
          <a:p>
            <a:pPr marL="609600" marR="0" lvl="0" indent="-609600" algn="ctr" rtl="0">
              <a:lnSpc>
                <a:spcPct val="90000"/>
              </a:lnSpc>
              <a:spcBef>
                <a:spcPts val="560"/>
              </a:spcBef>
              <a:spcAft>
                <a:spcPts val="0"/>
              </a:spcAft>
              <a:buClr>
                <a:srgbClr val="FF0000"/>
              </a:buClr>
              <a:buSzPct val="25000"/>
              <a:buFont typeface="Arial"/>
              <a:buNone/>
            </a:pPr>
            <a:r>
              <a:rPr lang="en-US" sz="2800" b="1" i="0" u="none" strike="noStrike" cap="none" baseline="0" dirty="0">
                <a:solidFill>
                  <a:srgbClr val="FF0000"/>
                </a:solidFill>
                <a:latin typeface="Arial"/>
                <a:ea typeface="Arial"/>
                <a:cs typeface="Arial"/>
                <a:sym typeface="Arial"/>
              </a:rPr>
              <a:t>bprasanna@ieee.org</a:t>
            </a:r>
          </a:p>
          <a:p>
            <a:pPr marL="609600" marR="0" lvl="0" indent="-609600" algn="ctr" rtl="0">
              <a:lnSpc>
                <a:spcPct val="90000"/>
              </a:lnSpc>
              <a:spcBef>
                <a:spcPts val="480"/>
              </a:spcBef>
              <a:spcAft>
                <a:spcPts val="0"/>
              </a:spcAft>
              <a:buClr>
                <a:schemeClr val="dk1"/>
              </a:buClr>
              <a:buSzPct val="25000"/>
              <a:buFont typeface="Arial"/>
              <a:buNone/>
            </a:pPr>
            <a:r>
              <a:rPr lang="en-US" sz="2400" b="1" i="0" u="none" strike="noStrike" cap="none" baseline="0" dirty="0">
                <a:solidFill>
                  <a:schemeClr val="dk1"/>
                </a:solidFill>
                <a:latin typeface="Arial"/>
                <a:ea typeface="Arial"/>
                <a:cs typeface="Arial"/>
                <a:sym typeface="Arial"/>
              </a:rPr>
              <a:t>or</a:t>
            </a:r>
          </a:p>
          <a:p>
            <a:pPr marL="609600" marR="0" lvl="0" indent="-609600" algn="ctr" rtl="0">
              <a:lnSpc>
                <a:spcPct val="90000"/>
              </a:lnSpc>
              <a:spcBef>
                <a:spcPts val="480"/>
              </a:spcBef>
              <a:spcAft>
                <a:spcPts val="0"/>
              </a:spcAft>
              <a:buClr>
                <a:schemeClr val="dk1"/>
              </a:buClr>
              <a:buSzPct val="25000"/>
              <a:buFont typeface="Arial"/>
              <a:buNone/>
            </a:pPr>
            <a:r>
              <a:rPr lang="en-US" sz="2400" b="1" i="0" u="none" strike="noStrike" cap="none" baseline="0" dirty="0">
                <a:solidFill>
                  <a:schemeClr val="dk1"/>
                </a:solidFill>
                <a:latin typeface="Arial"/>
                <a:ea typeface="Arial"/>
                <a:cs typeface="Arial"/>
                <a:sym typeface="Arial"/>
              </a:rPr>
              <a:t>Bala Prasanna,</a:t>
            </a:r>
          </a:p>
          <a:p>
            <a:pPr marL="609600" marR="0" lvl="0" indent="-609600" algn="ctr" rtl="0">
              <a:lnSpc>
                <a:spcPct val="90000"/>
              </a:lnSpc>
              <a:spcBef>
                <a:spcPts val="480"/>
              </a:spcBef>
              <a:spcAft>
                <a:spcPts val="0"/>
              </a:spcAft>
              <a:buClr>
                <a:schemeClr val="dk1"/>
              </a:buClr>
              <a:buSzPct val="25000"/>
              <a:buFont typeface="Arial"/>
              <a:buNone/>
            </a:pPr>
            <a:r>
              <a:rPr lang="en-US" sz="2400" b="1" i="0" u="none" strike="noStrike" cap="none" baseline="0" dirty="0">
                <a:solidFill>
                  <a:schemeClr val="dk1"/>
                </a:solidFill>
                <a:latin typeface="Arial"/>
                <a:ea typeface="Arial"/>
                <a:cs typeface="Arial"/>
                <a:sym typeface="Arial"/>
              </a:rPr>
              <a:t>IEEE R1 Treasurer</a:t>
            </a:r>
          </a:p>
          <a:p>
            <a:pPr marL="609600" marR="0" lvl="0" indent="-609600" algn="ctr" rtl="0">
              <a:lnSpc>
                <a:spcPct val="90000"/>
              </a:lnSpc>
              <a:spcBef>
                <a:spcPts val="480"/>
              </a:spcBef>
              <a:spcAft>
                <a:spcPts val="0"/>
              </a:spcAft>
              <a:buClr>
                <a:srgbClr val="FF0000"/>
              </a:buClr>
              <a:buSzPct val="25000"/>
              <a:buFont typeface="Arial"/>
              <a:buNone/>
            </a:pPr>
            <a:r>
              <a:rPr lang="en-US" sz="2400" b="1" i="0" u="none" strike="noStrike" cap="none" baseline="0" dirty="0">
                <a:solidFill>
                  <a:srgbClr val="FF0000"/>
                </a:solidFill>
                <a:latin typeface="Arial"/>
                <a:ea typeface="Arial"/>
                <a:cs typeface="Arial"/>
                <a:sym typeface="Arial"/>
              </a:rPr>
              <a:t>8 Chardonnay Dr. </a:t>
            </a:r>
          </a:p>
          <a:p>
            <a:pPr marL="609600" marR="0" lvl="0" indent="-609600" algn="ctr" rtl="0">
              <a:lnSpc>
                <a:spcPct val="90000"/>
              </a:lnSpc>
              <a:spcBef>
                <a:spcPts val="480"/>
              </a:spcBef>
              <a:spcAft>
                <a:spcPts val="0"/>
              </a:spcAft>
              <a:buClr>
                <a:srgbClr val="FF0000"/>
              </a:buClr>
              <a:buSzPct val="25000"/>
              <a:buFont typeface="Arial"/>
              <a:buNone/>
            </a:pPr>
            <a:r>
              <a:rPr lang="en-US" sz="2400" b="1" i="0" u="none" strike="noStrike" cap="none" baseline="0" dirty="0">
                <a:solidFill>
                  <a:srgbClr val="FF0000"/>
                </a:solidFill>
                <a:latin typeface="Arial"/>
                <a:ea typeface="Arial"/>
                <a:cs typeface="Arial"/>
                <a:sym typeface="Arial"/>
              </a:rPr>
              <a:t>Holmdel, NJ 07733</a:t>
            </a:r>
          </a:p>
          <a:p>
            <a:pPr marL="609600" marR="0" lvl="0" indent="-609600" algn="ctr" rtl="0">
              <a:lnSpc>
                <a:spcPct val="90000"/>
              </a:lnSpc>
              <a:spcBef>
                <a:spcPts val="360"/>
              </a:spcBef>
              <a:spcAft>
                <a:spcPts val="0"/>
              </a:spcAft>
              <a:buClr>
                <a:schemeClr val="dk1"/>
              </a:buClr>
              <a:buFont typeface="Arial"/>
              <a:buNone/>
            </a:pPr>
            <a:endParaRPr sz="1800" b="1" i="0" u="none" strike="noStrike" cap="none" baseline="0" dirty="0">
              <a:solidFill>
                <a:srgbClr val="C00000"/>
              </a:solidFill>
              <a:latin typeface="Arial"/>
              <a:ea typeface="Arial"/>
              <a:cs typeface="Arial"/>
              <a:sym typeface="Arial"/>
            </a:endParaRPr>
          </a:p>
          <a:p>
            <a:pPr marL="609600" marR="0" lvl="0" indent="-609600" algn="ctr" rtl="0">
              <a:lnSpc>
                <a:spcPct val="90000"/>
              </a:lnSpc>
              <a:spcBef>
                <a:spcPts val="880"/>
              </a:spcBef>
              <a:spcAft>
                <a:spcPts val="0"/>
              </a:spcAft>
              <a:buClr>
                <a:srgbClr val="C00000"/>
              </a:buClr>
              <a:buSzPct val="25000"/>
              <a:buFont typeface="Arial"/>
              <a:buNone/>
            </a:pPr>
            <a:r>
              <a:rPr lang="en-US" sz="4400" b="1" i="0" u="none" strike="noStrike" cap="none" baseline="0" dirty="0">
                <a:solidFill>
                  <a:srgbClr val="C00000"/>
                </a:solidFill>
                <a:latin typeface="Arial"/>
                <a:ea typeface="Arial"/>
                <a:cs typeface="Arial"/>
                <a:sym typeface="Arial"/>
              </a:rPr>
              <a:t>“Thank You”</a:t>
            </a:r>
            <a:r>
              <a:rPr lang="en-US" sz="2400" b="1" i="0" u="none" strike="noStrike" cap="none" baseline="0" dirty="0">
                <a:solidFill>
                  <a:srgbClr val="C00000"/>
                </a:solidFill>
                <a:latin typeface="Arial"/>
                <a:ea typeface="Arial"/>
                <a:cs typeface="Arial"/>
                <a:sym typeface="Arial"/>
              </a:rPr>
              <a:t>	</a:t>
            </a:r>
          </a:p>
          <a:p>
            <a:pPr marL="609600" marR="0" lvl="0" indent="-609600" algn="ctr" rtl="0">
              <a:lnSpc>
                <a:spcPct val="90000"/>
              </a:lnSpc>
              <a:spcBef>
                <a:spcPts val="480"/>
              </a:spcBef>
              <a:spcAft>
                <a:spcPts val="0"/>
              </a:spcAft>
              <a:buClr>
                <a:schemeClr val="dk1"/>
              </a:buClr>
              <a:buFont typeface="Arial"/>
              <a:buNone/>
            </a:pPr>
            <a:endParaRPr sz="2400" b="1" i="0" u="none" strike="noStrike" cap="none" baseline="0" dirty="0">
              <a:solidFill>
                <a:srgbClr val="C00000"/>
              </a:solidFill>
              <a:latin typeface="Arial"/>
              <a:ea typeface="Arial"/>
              <a:cs typeface="Arial"/>
              <a:sym typeface="Arial"/>
            </a:endParaRPr>
          </a:p>
          <a:p>
            <a:pPr marL="609600" marR="0" lvl="0" indent="-609600" algn="ctr" rtl="0">
              <a:lnSpc>
                <a:spcPct val="90000"/>
              </a:lnSpc>
              <a:spcBef>
                <a:spcPts val="480"/>
              </a:spcBef>
              <a:spcAft>
                <a:spcPts val="0"/>
              </a:spcAft>
              <a:buClr>
                <a:schemeClr val="dk1"/>
              </a:buClr>
              <a:buFont typeface="Arial"/>
              <a:buNone/>
            </a:pPr>
            <a:endParaRPr sz="2400" b="1" i="0" u="none" strike="noStrike" cap="none" baseline="0" dirty="0">
              <a:solidFill>
                <a:srgbClr val="C00000"/>
              </a:solidFill>
              <a:latin typeface="Arial"/>
              <a:ea typeface="Arial"/>
              <a:cs typeface="Arial"/>
              <a:sym typeface="Arial"/>
            </a:endParaRPr>
          </a:p>
          <a:p>
            <a:pPr marL="609600" marR="0" lvl="0" indent="-609600" algn="ctr" rtl="0">
              <a:lnSpc>
                <a:spcPct val="90000"/>
              </a:lnSpc>
              <a:spcBef>
                <a:spcPts val="480"/>
              </a:spcBef>
              <a:spcAft>
                <a:spcPts val="0"/>
              </a:spcAft>
              <a:buClr>
                <a:schemeClr val="dk1"/>
              </a:buClr>
              <a:buSzPct val="25000"/>
              <a:buFont typeface="Arial"/>
              <a:buNone/>
            </a:pPr>
            <a:r>
              <a:rPr lang="en-US" sz="2400" b="1" i="0" u="none" strike="noStrike" cap="none" baseline="0" dirty="0">
                <a:solidFill>
                  <a:schemeClr val="dk1"/>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92032" y="118202"/>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1" i="0" u="none" strike="noStrike" cap="none" baseline="0" dirty="0">
                <a:solidFill>
                  <a:srgbClr val="C00000"/>
                </a:solidFill>
                <a:latin typeface="Arial"/>
                <a:ea typeface="Arial"/>
                <a:cs typeface="Arial"/>
                <a:sym typeface="Arial"/>
              </a:rPr>
              <a:t>Financial </a:t>
            </a:r>
            <a:r>
              <a:rPr lang="en-US" sz="2000" b="1" i="0" u="none" strike="noStrike" cap="none" baseline="0" dirty="0" smtClean="0">
                <a:solidFill>
                  <a:srgbClr val="C00000"/>
                </a:solidFill>
                <a:latin typeface="Arial"/>
                <a:ea typeface="Arial"/>
                <a:cs typeface="Arial"/>
                <a:sym typeface="Arial"/>
              </a:rPr>
              <a:t>Highlights</a:t>
            </a:r>
            <a:endParaRPr lang="en-US" sz="2000" b="1" i="0" u="none" strike="noStrike" cap="none" baseline="0" dirty="0">
              <a:solidFill>
                <a:srgbClr val="C00000"/>
              </a:solidFill>
              <a:latin typeface="Arial"/>
              <a:ea typeface="Arial"/>
              <a:cs typeface="Arial"/>
              <a:sym typeface="Arial"/>
            </a:endParaRPr>
          </a:p>
        </p:txBody>
      </p:sp>
      <p:sp>
        <p:nvSpPr>
          <p:cNvPr id="58" name="Shape 58"/>
          <p:cNvSpPr txBox="1">
            <a:spLocks noGrp="1"/>
          </p:cNvSpPr>
          <p:nvPr>
            <p:ph type="body" idx="1"/>
          </p:nvPr>
        </p:nvSpPr>
        <p:spPr>
          <a:xfrm>
            <a:off x="424150" y="2666082"/>
            <a:ext cx="7122404" cy="4191918"/>
          </a:xfrm>
          <a:prstGeom prst="rect">
            <a:avLst/>
          </a:prstGeom>
          <a:noFill/>
          <a:ln>
            <a:noFill/>
          </a:ln>
        </p:spPr>
        <p:txBody>
          <a:bodyPr lIns="91425" tIns="45700" rIns="91425" bIns="45700" anchor="t" anchorCtr="0">
            <a:noAutofit/>
          </a:bodyPr>
          <a:lstStyle/>
          <a:p>
            <a:pPr marL="425450" lvl="1" indent="0" algn="ctr">
              <a:spcBef>
                <a:spcPts val="360"/>
              </a:spcBef>
              <a:buSzPct val="100000"/>
              <a:buNone/>
            </a:pPr>
            <a:endParaRPr lang="en-US" b="1" dirty="0">
              <a:solidFill>
                <a:schemeClr val="dk1"/>
              </a:solidFill>
            </a:endParaRPr>
          </a:p>
          <a:p>
            <a:pPr marL="342900" marR="0" lvl="0" indent="-342900" algn="l" rtl="0">
              <a:spcBef>
                <a:spcPts val="360"/>
              </a:spcBef>
              <a:spcAft>
                <a:spcPts val="0"/>
              </a:spcAft>
              <a:buClr>
                <a:schemeClr val="dk1"/>
              </a:buClr>
              <a:buSzPct val="100000"/>
              <a:buFont typeface="Arial"/>
              <a:buChar char="•"/>
            </a:pPr>
            <a:r>
              <a:rPr lang="en-US" sz="1200" b="1" i="1" dirty="0" smtClean="0">
                <a:solidFill>
                  <a:schemeClr val="dk1"/>
                </a:solidFill>
              </a:rPr>
              <a:t>2018 – Jan-June </a:t>
            </a:r>
          </a:p>
          <a:p>
            <a:pPr marL="171450" indent="-171450">
              <a:spcBef>
                <a:spcPts val="360"/>
              </a:spcBef>
              <a:buSzPct val="100000"/>
            </a:pPr>
            <a:r>
              <a:rPr lang="en-US" sz="1200" b="1" i="1" dirty="0">
                <a:solidFill>
                  <a:schemeClr val="dk1"/>
                </a:solidFill>
              </a:rPr>
              <a:t> </a:t>
            </a:r>
            <a:r>
              <a:rPr lang="en-US" sz="1200" b="1" i="1" dirty="0" smtClean="0">
                <a:solidFill>
                  <a:schemeClr val="dk1"/>
                </a:solidFill>
              </a:rPr>
              <a:t>              </a:t>
            </a:r>
            <a:r>
              <a:rPr lang="en-US" sz="1200" b="1" dirty="0" smtClean="0">
                <a:solidFill>
                  <a:schemeClr val="dk1"/>
                </a:solidFill>
              </a:rPr>
              <a:t>Major inflow includes - $64 K Rebate &amp; $83.5K assessment</a:t>
            </a:r>
          </a:p>
          <a:p>
            <a:pPr marL="800100" lvl="2" indent="0">
              <a:spcBef>
                <a:spcPts val="360"/>
              </a:spcBef>
              <a:buSzPct val="100000"/>
              <a:buNone/>
            </a:pPr>
            <a:r>
              <a:rPr lang="en-US" sz="1200" b="1" dirty="0" smtClean="0">
                <a:solidFill>
                  <a:schemeClr val="dk1"/>
                </a:solidFill>
              </a:rPr>
              <a:t> Revenue - $168K, Expenses $54K</a:t>
            </a:r>
          </a:p>
          <a:p>
            <a:pPr marL="342900" marR="0" lvl="0" indent="-342900" algn="l" rtl="0">
              <a:spcBef>
                <a:spcPts val="360"/>
              </a:spcBef>
              <a:spcAft>
                <a:spcPts val="0"/>
              </a:spcAft>
              <a:buClr>
                <a:schemeClr val="dk1"/>
              </a:buClr>
              <a:buSzPct val="100000"/>
              <a:buFont typeface="Arial"/>
              <a:buChar char="•"/>
            </a:pPr>
            <a:endParaRPr lang="en-US" sz="1200" b="1" dirty="0">
              <a:solidFill>
                <a:schemeClr val="dk1"/>
              </a:solidFill>
            </a:endParaRPr>
          </a:p>
          <a:p>
            <a:pPr marL="342900" marR="0" lvl="0" indent="-342900" algn="l" rtl="0">
              <a:spcBef>
                <a:spcPts val="360"/>
              </a:spcBef>
              <a:spcAft>
                <a:spcPts val="0"/>
              </a:spcAft>
              <a:buClr>
                <a:schemeClr val="dk1"/>
              </a:buClr>
              <a:buSzPct val="100000"/>
              <a:buFont typeface="Arial"/>
              <a:buChar char="•"/>
            </a:pPr>
            <a:r>
              <a:rPr lang="en-US" sz="1200" b="1" dirty="0" smtClean="0">
                <a:solidFill>
                  <a:schemeClr val="dk1"/>
                </a:solidFill>
              </a:rPr>
              <a:t>Systematic transfer to LTIF - $10k * 4, 2 instalments completed by July 2018</a:t>
            </a:r>
          </a:p>
          <a:p>
            <a:pPr marL="342900" marR="0" lvl="0" indent="-342900" algn="l" rtl="0">
              <a:spcBef>
                <a:spcPts val="360"/>
              </a:spcBef>
              <a:spcAft>
                <a:spcPts val="0"/>
              </a:spcAft>
              <a:buClr>
                <a:schemeClr val="dk1"/>
              </a:buClr>
              <a:buSzPct val="100000"/>
              <a:buFont typeface="Arial"/>
              <a:buChar char="•"/>
            </a:pPr>
            <a:endParaRPr lang="en-US" sz="1200" b="1" dirty="0">
              <a:solidFill>
                <a:schemeClr val="dk1"/>
              </a:solidFill>
            </a:endParaRPr>
          </a:p>
          <a:p>
            <a:pPr marL="342900" marR="0" lvl="0" indent="-342900" algn="l" rtl="0">
              <a:spcBef>
                <a:spcPts val="360"/>
              </a:spcBef>
              <a:spcAft>
                <a:spcPts val="0"/>
              </a:spcAft>
              <a:buClr>
                <a:schemeClr val="dk1"/>
              </a:buClr>
              <a:buSzPct val="100000"/>
              <a:buFont typeface="Arial"/>
              <a:buChar char="•"/>
            </a:pPr>
            <a:r>
              <a:rPr lang="en-US" sz="1200" b="1" baseline="0" dirty="0" smtClean="0">
                <a:solidFill>
                  <a:schemeClr val="dk1"/>
                </a:solidFill>
              </a:rPr>
              <a:t>R1 Financial Audit  – Audit for period ending </a:t>
            </a:r>
            <a:r>
              <a:rPr lang="en-US" sz="1200" b="1" dirty="0" smtClean="0">
                <a:solidFill>
                  <a:schemeClr val="dk1"/>
                </a:solidFill>
              </a:rPr>
              <a:t>06/30/2018 </a:t>
            </a:r>
            <a:r>
              <a:rPr lang="en-US" sz="1200" b="1" baseline="0" dirty="0" smtClean="0">
                <a:solidFill>
                  <a:schemeClr val="dk1"/>
                </a:solidFill>
              </a:rPr>
              <a:t>completed on </a:t>
            </a:r>
            <a:r>
              <a:rPr lang="en-US" sz="1200" b="1" dirty="0" smtClean="0">
                <a:solidFill>
                  <a:schemeClr val="dk1"/>
                </a:solidFill>
              </a:rPr>
              <a:t>7/27/2018, </a:t>
            </a:r>
          </a:p>
          <a:p>
            <a:pPr marL="342900" marR="0" lvl="0" indent="-342900" algn="l" rtl="0">
              <a:spcBef>
                <a:spcPts val="360"/>
              </a:spcBef>
              <a:spcAft>
                <a:spcPts val="0"/>
              </a:spcAft>
              <a:buClr>
                <a:schemeClr val="dk1"/>
              </a:buClr>
              <a:buSzPct val="100000"/>
              <a:buFont typeface="Arial"/>
              <a:buChar char="•"/>
            </a:pPr>
            <a:endParaRPr lang="en-US" sz="1200" b="1" dirty="0" smtClean="0">
              <a:solidFill>
                <a:schemeClr val="dk1"/>
              </a:solidFill>
            </a:endParaRPr>
          </a:p>
          <a:p>
            <a:pPr lvl="0" indent="-342900">
              <a:spcBef>
                <a:spcPts val="360"/>
              </a:spcBef>
              <a:buSzPct val="100000"/>
            </a:pPr>
            <a:r>
              <a:rPr lang="en-US" sz="1200" b="1" baseline="0" dirty="0" smtClean="0">
                <a:solidFill>
                  <a:schemeClr val="dk1"/>
                </a:solidFill>
              </a:rPr>
              <a:t>2019 Budget– Ron Tabroff </a:t>
            </a:r>
            <a:r>
              <a:rPr lang="en-US" sz="1200" b="1" dirty="0" smtClean="0">
                <a:solidFill>
                  <a:schemeClr val="dk1"/>
                </a:solidFill>
              </a:rPr>
              <a:t>will present</a:t>
            </a:r>
            <a:r>
              <a:rPr lang="en-US" sz="1200" b="1" baseline="0" dirty="0" smtClean="0">
                <a:solidFill>
                  <a:schemeClr val="dk1"/>
                </a:solidFill>
              </a:rPr>
              <a:t> budget proposal (Aug</a:t>
            </a:r>
            <a:r>
              <a:rPr lang="en-US" sz="1200" b="1" dirty="0" smtClean="0">
                <a:solidFill>
                  <a:schemeClr val="dk1"/>
                </a:solidFill>
              </a:rPr>
              <a:t> 2018)</a:t>
            </a:r>
            <a:endParaRPr lang="en-US" sz="1200" b="1" baseline="0" dirty="0" smtClean="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dirty="0">
              <a:solidFill>
                <a:schemeClr val="dk1"/>
              </a:solidFill>
            </a:endParaRPr>
          </a:p>
          <a:p>
            <a:pPr marL="342900" marR="0" lvl="0" indent="-342900" algn="l" rtl="0">
              <a:spcBef>
                <a:spcPts val="360"/>
              </a:spcBef>
              <a:spcAft>
                <a:spcPts val="0"/>
              </a:spcAft>
              <a:buClr>
                <a:schemeClr val="dk1"/>
              </a:buClr>
              <a:buSzPct val="100000"/>
              <a:buFont typeface="Arial"/>
              <a:buChar char="•"/>
            </a:pPr>
            <a:r>
              <a:rPr lang="en-US" sz="1200" b="1" baseline="0" dirty="0" smtClean="0">
                <a:solidFill>
                  <a:schemeClr val="dk1"/>
                </a:solidFill>
              </a:rPr>
              <a:t>Remainder of 2018 Anticipated Major Expenses – R1EXCOM/BOG(Aug</a:t>
            </a:r>
            <a:r>
              <a:rPr lang="en-US" sz="1200" b="1" dirty="0" smtClean="0">
                <a:solidFill>
                  <a:schemeClr val="dk1"/>
                </a:solidFill>
              </a:rPr>
              <a:t>),</a:t>
            </a:r>
            <a:r>
              <a:rPr lang="en-US" sz="1200" b="1" baseline="0" dirty="0" smtClean="0">
                <a:solidFill>
                  <a:schemeClr val="dk1"/>
                </a:solidFill>
              </a:rPr>
              <a:t>  PACE Projects,</a:t>
            </a:r>
            <a:r>
              <a:rPr lang="en-US" sz="1200" b="1" dirty="0" smtClean="0">
                <a:solidFill>
                  <a:schemeClr val="dk1"/>
                </a:solidFill>
              </a:rPr>
              <a:t> Transfer to LTIF, R1 Award related expenses, R1- Maker-Faire and other miscellaneous expenses</a:t>
            </a:r>
          </a:p>
          <a:p>
            <a:pPr marL="342900" marR="0" lvl="0" indent="-342900" algn="l" rtl="0">
              <a:spcBef>
                <a:spcPts val="360"/>
              </a:spcBef>
              <a:spcAft>
                <a:spcPts val="0"/>
              </a:spcAft>
              <a:buClr>
                <a:schemeClr val="dk1"/>
              </a:buClr>
              <a:buSzPct val="100000"/>
              <a:buFont typeface="Arial"/>
              <a:buChar char="•"/>
            </a:pPr>
            <a:endParaRPr lang="en-US" sz="1200" b="1" dirty="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baseline="0" dirty="0" smtClean="0">
              <a:solidFill>
                <a:schemeClr val="dk1"/>
              </a:solidFill>
            </a:endParaRPr>
          </a:p>
          <a:p>
            <a:pPr marL="342900" marR="0" lvl="0" indent="-342900" algn="l" rtl="0">
              <a:spcBef>
                <a:spcPts val="360"/>
              </a:spcBef>
              <a:spcAft>
                <a:spcPts val="0"/>
              </a:spcAft>
              <a:buClr>
                <a:schemeClr val="dk1"/>
              </a:buClr>
              <a:buSzPct val="100000"/>
              <a:buFont typeface="Arial"/>
              <a:buChar char="•"/>
            </a:pPr>
            <a:endParaRPr lang="en-US" sz="1200" b="1" i="0" u="none" strike="noStrike" cap="none" baseline="0" dirty="0">
              <a:solidFill>
                <a:schemeClr val="dk1"/>
              </a:solidFill>
              <a:latin typeface="Arial"/>
              <a:ea typeface="Arial"/>
              <a:cs typeface="Arial"/>
              <a:sym typeface="Arial"/>
            </a:endParaRPr>
          </a:p>
          <a:p>
            <a:pPr marL="342900" marR="0" lvl="0" indent="-342900" algn="l" rtl="0">
              <a:spcBef>
                <a:spcPts val="360"/>
              </a:spcBef>
              <a:spcAft>
                <a:spcPts val="0"/>
              </a:spcAft>
              <a:buClr>
                <a:schemeClr val="dk1"/>
              </a:buClr>
              <a:buFont typeface="Arial"/>
              <a:buChar char="•"/>
            </a:pPr>
            <a:endParaRPr dirty="0"/>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377767199"/>
              </p:ext>
            </p:extLst>
          </p:nvPr>
        </p:nvGraphicFramePr>
        <p:xfrm>
          <a:off x="2960664" y="1211856"/>
          <a:ext cx="3406737" cy="1564396"/>
        </p:xfrm>
        <a:graphic>
          <a:graphicData uri="http://schemas.openxmlformats.org/presentationml/2006/ole">
            <mc:AlternateContent xmlns:mc="http://schemas.openxmlformats.org/markup-compatibility/2006">
              <mc:Choice xmlns:v="urn:schemas-microsoft-com:vml" Requires="v">
                <p:oleObj spid="_x0000_s3078" name="Worksheet" r:id="rId5" imgW="2781499" imgH="1342892" progId="Excel.Sheet.12">
                  <p:embed/>
                </p:oleObj>
              </mc:Choice>
              <mc:Fallback>
                <p:oleObj name="Worksheet" r:id="rId5" imgW="2781499" imgH="1342892" progId="Excel.Sheet.12">
                  <p:embed/>
                  <p:pic>
                    <p:nvPicPr>
                      <p:cNvPr id="0" name=""/>
                      <p:cNvPicPr/>
                      <p:nvPr/>
                    </p:nvPicPr>
                    <p:blipFill>
                      <a:blip r:embed="rId6"/>
                      <a:stretch>
                        <a:fillRect/>
                      </a:stretch>
                    </p:blipFill>
                    <p:spPr>
                      <a:xfrm>
                        <a:off x="2960664" y="1211856"/>
                        <a:ext cx="3406737" cy="1564396"/>
                      </a:xfrm>
                      <a:prstGeom prst="rect">
                        <a:avLst/>
                      </a:prstGeom>
                    </p:spPr>
                  </p:pic>
                </p:oleObj>
              </mc:Fallback>
            </mc:AlternateContent>
          </a:graphicData>
        </a:graphic>
      </p:graphicFrame>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400" b="1" dirty="0" smtClean="0">
                <a:solidFill>
                  <a:srgbClr val="C00000"/>
                </a:solidFill>
              </a:rPr>
              <a:t>2010-</a:t>
            </a:r>
            <a:r>
              <a:rPr lang="en-US" sz="2400" b="1" i="0" u="none" strike="noStrike" cap="none" baseline="0" dirty="0" smtClean="0">
                <a:solidFill>
                  <a:srgbClr val="C00000"/>
                </a:solidFill>
                <a:latin typeface="Arial"/>
                <a:ea typeface="Arial"/>
                <a:cs typeface="Arial"/>
                <a:sym typeface="Arial"/>
              </a:rPr>
              <a:t>2018 </a:t>
            </a:r>
            <a:r>
              <a:rPr lang="en-US" sz="2400" b="1" i="0" u="none" strike="noStrike" cap="none" baseline="0" dirty="0" err="1" smtClean="0">
                <a:solidFill>
                  <a:srgbClr val="C00000"/>
                </a:solidFill>
                <a:latin typeface="Arial"/>
                <a:ea typeface="Arial"/>
                <a:cs typeface="Arial"/>
                <a:sym typeface="Arial"/>
              </a:rPr>
              <a:t>Networth</a:t>
            </a:r>
            <a:r>
              <a:rPr lang="en-US" sz="2400" b="1" i="0" u="none" strike="noStrike" cap="none" baseline="0" dirty="0" smtClean="0">
                <a:solidFill>
                  <a:srgbClr val="C00000"/>
                </a:solidFill>
                <a:latin typeface="Arial"/>
                <a:ea typeface="Arial"/>
                <a:cs typeface="Arial"/>
                <a:sym typeface="Arial"/>
              </a:rPr>
              <a:t> Rebate Assessment </a:t>
            </a:r>
            <a:r>
              <a:rPr lang="en-US" sz="2400" b="1" i="0" u="none" strike="noStrike" cap="none" baseline="0" dirty="0">
                <a:solidFill>
                  <a:srgbClr val="C00000"/>
                </a:solidFill>
                <a:latin typeface="Arial"/>
                <a:ea typeface="Arial"/>
                <a:cs typeface="Arial"/>
                <a:sym typeface="Arial"/>
              </a:rPr>
              <a:t>History</a:t>
            </a:r>
          </a:p>
        </p:txBody>
      </p:sp>
      <p:graphicFrame>
        <p:nvGraphicFramePr>
          <p:cNvPr id="4" name="Table 3"/>
          <p:cNvGraphicFramePr>
            <a:graphicFrameLocks noGrp="1"/>
          </p:cNvGraphicFramePr>
          <p:nvPr>
            <p:extLst>
              <p:ext uri="{D42A27DB-BD31-4B8C-83A1-F6EECF244321}">
                <p14:modId xmlns:p14="http://schemas.microsoft.com/office/powerpoint/2010/main" val="851793391"/>
              </p:ext>
            </p:extLst>
          </p:nvPr>
        </p:nvGraphicFramePr>
        <p:xfrm>
          <a:off x="705080" y="1397000"/>
          <a:ext cx="7645704" cy="4643120"/>
        </p:xfrm>
        <a:graphic>
          <a:graphicData uri="http://schemas.openxmlformats.org/drawingml/2006/table">
            <a:tbl>
              <a:tblPr firstRow="1" bandRow="1">
                <a:tableStyleId>{D801FFAC-B611-4684-8069-AE968ED8DB38}</a:tableStyleId>
              </a:tblPr>
              <a:tblGrid>
                <a:gridCol w="1274284"/>
                <a:gridCol w="1274284"/>
                <a:gridCol w="1274284"/>
                <a:gridCol w="1274284"/>
                <a:gridCol w="1274284"/>
                <a:gridCol w="1274284"/>
              </a:tblGrid>
              <a:tr h="370840">
                <a:tc>
                  <a:txBody>
                    <a:bodyPr/>
                    <a:lstStyle/>
                    <a:p>
                      <a:endParaRPr lang="en-US" dirty="0"/>
                    </a:p>
                  </a:txBody>
                  <a:tcPr/>
                </a:tc>
                <a:tc>
                  <a:txBody>
                    <a:bodyPr/>
                    <a:lstStyle/>
                    <a:p>
                      <a:pPr algn="ctr"/>
                      <a:r>
                        <a:rPr lang="en-US" dirty="0" err="1" smtClean="0"/>
                        <a:t>Networth</a:t>
                      </a:r>
                      <a:endParaRPr lang="en-US" dirty="0"/>
                    </a:p>
                  </a:txBody>
                  <a:tcPr/>
                </a:tc>
                <a:tc>
                  <a:txBody>
                    <a:bodyPr/>
                    <a:lstStyle/>
                    <a:p>
                      <a:pPr algn="ctr"/>
                      <a:r>
                        <a:rPr lang="en-US" dirty="0" smtClean="0"/>
                        <a:t>Rebate</a:t>
                      </a:r>
                      <a:endParaRPr lang="en-US" dirty="0"/>
                    </a:p>
                  </a:txBody>
                  <a:tcPr/>
                </a:tc>
                <a:tc>
                  <a:txBody>
                    <a:bodyPr/>
                    <a:lstStyle/>
                    <a:p>
                      <a:pPr algn="ctr"/>
                      <a:r>
                        <a:rPr lang="en-US" dirty="0" smtClean="0"/>
                        <a:t>Assessment</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2010</a:t>
                      </a:r>
                      <a:endParaRPr lang="en-US" dirty="0"/>
                    </a:p>
                  </a:txBody>
                  <a:tcPr/>
                </a:tc>
                <a:tc>
                  <a:txBody>
                    <a:bodyPr/>
                    <a:lstStyle/>
                    <a:p>
                      <a:pPr algn="r"/>
                      <a:r>
                        <a:rPr lang="en-US" dirty="0" smtClean="0"/>
                        <a:t>$111,923</a:t>
                      </a:r>
                      <a:endParaRPr lang="en-US" dirty="0"/>
                    </a:p>
                  </a:txBody>
                  <a:tcPr/>
                </a:tc>
                <a:tc>
                  <a:txBody>
                    <a:bodyPr/>
                    <a:lstStyle/>
                    <a:p>
                      <a:endParaRPr lang="en-US" dirty="0"/>
                    </a:p>
                  </a:txBody>
                  <a:tcPr/>
                </a:tc>
                <a:tc>
                  <a:txBody>
                    <a:bodyPr/>
                    <a:lstStyle/>
                    <a:p>
                      <a:pPr algn="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2011</a:t>
                      </a:r>
                      <a:endParaRPr lang="en-US" dirty="0"/>
                    </a:p>
                  </a:txBody>
                  <a:tcPr/>
                </a:tc>
                <a:tc>
                  <a:txBody>
                    <a:bodyPr/>
                    <a:lstStyle/>
                    <a:p>
                      <a:pPr algn="r"/>
                      <a:r>
                        <a:rPr lang="en-US" dirty="0" smtClean="0"/>
                        <a:t>95,515</a:t>
                      </a:r>
                      <a:endParaRPr lang="en-US" dirty="0"/>
                    </a:p>
                  </a:txBody>
                  <a:tcPr/>
                </a:tc>
                <a:tc>
                  <a:txBody>
                    <a:bodyPr/>
                    <a:lstStyle/>
                    <a:p>
                      <a:pPr algn="r"/>
                      <a:r>
                        <a:rPr lang="en-US" dirty="0" smtClean="0"/>
                        <a:t>68,516</a:t>
                      </a:r>
                      <a:endParaRPr lang="en-US" dirty="0"/>
                    </a:p>
                  </a:txBody>
                  <a:tcPr/>
                </a:tc>
                <a:tc>
                  <a:txBody>
                    <a:bodyPr/>
                    <a:lstStyle/>
                    <a:p>
                      <a:pPr algn="r"/>
                      <a:r>
                        <a:rPr lang="en-US" dirty="0" smtClean="0"/>
                        <a:t>108,516</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2012</a:t>
                      </a:r>
                      <a:endParaRPr lang="en-US" dirty="0"/>
                    </a:p>
                  </a:txBody>
                  <a:tcPr/>
                </a:tc>
                <a:tc>
                  <a:txBody>
                    <a:bodyPr/>
                    <a:lstStyle/>
                    <a:p>
                      <a:pPr algn="r"/>
                      <a:r>
                        <a:rPr lang="en-US" dirty="0" smtClean="0"/>
                        <a:t>99,942</a:t>
                      </a:r>
                      <a:endParaRPr lang="en-US" dirty="0"/>
                    </a:p>
                  </a:txBody>
                  <a:tcPr/>
                </a:tc>
                <a:tc>
                  <a:txBody>
                    <a:bodyPr/>
                    <a:lstStyle/>
                    <a:p>
                      <a:pPr algn="r"/>
                      <a:r>
                        <a:rPr lang="en-US" dirty="0" smtClean="0"/>
                        <a:t>68,400</a:t>
                      </a:r>
                      <a:endParaRPr lang="en-US" dirty="0"/>
                    </a:p>
                  </a:txBody>
                  <a:tcPr/>
                </a:tc>
                <a:tc>
                  <a:txBody>
                    <a:bodyPr/>
                    <a:lstStyle/>
                    <a:p>
                      <a:pPr algn="r"/>
                      <a:r>
                        <a:rPr lang="en-US" smtClean="0"/>
                        <a:t>108,534</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2013</a:t>
                      </a:r>
                      <a:endParaRPr lang="en-US" dirty="0"/>
                    </a:p>
                  </a:txBody>
                  <a:tcPr/>
                </a:tc>
                <a:tc>
                  <a:txBody>
                    <a:bodyPr/>
                    <a:lstStyle/>
                    <a:p>
                      <a:pPr algn="r"/>
                      <a:r>
                        <a:rPr lang="en-US" dirty="0" smtClean="0"/>
                        <a:t>183,759</a:t>
                      </a:r>
                      <a:endParaRPr lang="en-US" dirty="0"/>
                    </a:p>
                  </a:txBody>
                  <a:tcPr/>
                </a:tc>
                <a:tc>
                  <a:txBody>
                    <a:bodyPr/>
                    <a:lstStyle/>
                    <a:p>
                      <a:pPr algn="r"/>
                      <a:r>
                        <a:rPr lang="en-US" dirty="0" smtClean="0"/>
                        <a:t>68,400</a:t>
                      </a:r>
                      <a:endParaRPr lang="en-US" dirty="0"/>
                    </a:p>
                  </a:txBody>
                  <a:tcPr/>
                </a:tc>
                <a:tc>
                  <a:txBody>
                    <a:bodyPr/>
                    <a:lstStyle/>
                    <a:p>
                      <a:pPr algn="r"/>
                      <a:r>
                        <a:rPr lang="en-US" dirty="0" smtClean="0"/>
                        <a:t>104,437</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2014</a:t>
                      </a:r>
                      <a:endParaRPr lang="en-US" dirty="0"/>
                    </a:p>
                  </a:txBody>
                  <a:tcPr/>
                </a:tc>
                <a:tc>
                  <a:txBody>
                    <a:bodyPr/>
                    <a:lstStyle/>
                    <a:p>
                      <a:pPr algn="r"/>
                      <a:r>
                        <a:rPr lang="en-US" dirty="0" smtClean="0"/>
                        <a:t>183,118</a:t>
                      </a:r>
                      <a:endParaRPr lang="en-US" dirty="0"/>
                    </a:p>
                  </a:txBody>
                  <a:tcPr/>
                </a:tc>
                <a:tc>
                  <a:txBody>
                    <a:bodyPr/>
                    <a:lstStyle/>
                    <a:p>
                      <a:pPr algn="r"/>
                      <a:r>
                        <a:rPr lang="en-US" smtClean="0"/>
                        <a:t>69,800</a:t>
                      </a:r>
                      <a:endParaRPr lang="en-US" dirty="0"/>
                    </a:p>
                  </a:txBody>
                  <a:tcPr/>
                </a:tc>
                <a:tc>
                  <a:txBody>
                    <a:bodyPr/>
                    <a:lstStyle/>
                    <a:p>
                      <a:pPr algn="r"/>
                      <a:r>
                        <a:rPr lang="en-US" dirty="0" smtClean="0"/>
                        <a:t>100,923</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2015</a:t>
                      </a:r>
                      <a:endParaRPr lang="en-US" dirty="0"/>
                    </a:p>
                  </a:txBody>
                  <a:tcPr/>
                </a:tc>
                <a:tc>
                  <a:txBody>
                    <a:bodyPr/>
                    <a:lstStyle/>
                    <a:p>
                      <a:pPr algn="r"/>
                      <a:r>
                        <a:rPr lang="en-US" dirty="0" smtClean="0"/>
                        <a:t>254,559</a:t>
                      </a:r>
                      <a:endParaRPr lang="en-US" dirty="0"/>
                    </a:p>
                  </a:txBody>
                  <a:tcPr/>
                </a:tc>
                <a:tc>
                  <a:txBody>
                    <a:bodyPr/>
                    <a:lstStyle/>
                    <a:p>
                      <a:pPr algn="r"/>
                      <a:r>
                        <a:rPr lang="en-US" dirty="0" smtClean="0"/>
                        <a:t>68,200</a:t>
                      </a:r>
                      <a:endParaRPr lang="en-US" dirty="0"/>
                    </a:p>
                  </a:txBody>
                  <a:tcPr/>
                </a:tc>
                <a:tc>
                  <a:txBody>
                    <a:bodyPr/>
                    <a:lstStyle/>
                    <a:p>
                      <a:pPr algn="r"/>
                      <a:r>
                        <a:rPr lang="en-US" smtClean="0"/>
                        <a:t>97,374</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2016</a:t>
                      </a:r>
                      <a:endParaRPr lang="en-US" dirty="0"/>
                    </a:p>
                  </a:txBody>
                  <a:tcPr/>
                </a:tc>
                <a:tc>
                  <a:txBody>
                    <a:bodyPr/>
                    <a:lstStyle/>
                    <a:p>
                      <a:pPr algn="r"/>
                      <a:r>
                        <a:rPr lang="en-US" dirty="0" smtClean="0"/>
                        <a:t>328,479</a:t>
                      </a:r>
                      <a:endParaRPr lang="en-US" dirty="0"/>
                    </a:p>
                  </a:txBody>
                  <a:tcPr/>
                </a:tc>
                <a:tc>
                  <a:txBody>
                    <a:bodyPr/>
                    <a:lstStyle/>
                    <a:p>
                      <a:pPr algn="r"/>
                      <a:r>
                        <a:rPr lang="en-US" dirty="0" smtClean="0"/>
                        <a:t>68,850</a:t>
                      </a:r>
                      <a:endParaRPr lang="en-US" dirty="0"/>
                    </a:p>
                  </a:txBody>
                  <a:tcPr/>
                </a:tc>
                <a:tc>
                  <a:txBody>
                    <a:bodyPr/>
                    <a:lstStyle/>
                    <a:p>
                      <a:pPr algn="r"/>
                      <a:r>
                        <a:rPr lang="en-US" dirty="0" smtClean="0"/>
                        <a:t>92,626</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2017</a:t>
                      </a:r>
                      <a:endParaRPr lang="en-US" dirty="0"/>
                    </a:p>
                  </a:txBody>
                  <a:tcPr/>
                </a:tc>
                <a:tc>
                  <a:txBody>
                    <a:bodyPr/>
                    <a:lstStyle/>
                    <a:p>
                      <a:pPr algn="r"/>
                      <a:r>
                        <a:rPr lang="en-US" dirty="0" smtClean="0"/>
                        <a:t>380,473</a:t>
                      </a:r>
                      <a:endParaRPr lang="en-US" dirty="0"/>
                    </a:p>
                  </a:txBody>
                  <a:tcPr/>
                </a:tc>
                <a:tc>
                  <a:txBody>
                    <a:bodyPr/>
                    <a:lstStyle/>
                    <a:p>
                      <a:pPr algn="r"/>
                      <a:r>
                        <a:rPr lang="en-US" dirty="0" smtClean="0"/>
                        <a:t>*63,537</a:t>
                      </a:r>
                      <a:endParaRPr lang="en-US" dirty="0"/>
                    </a:p>
                  </a:txBody>
                  <a:tcPr/>
                </a:tc>
                <a:tc>
                  <a:txBody>
                    <a:bodyPr/>
                    <a:lstStyle/>
                    <a:p>
                      <a:pPr algn="r"/>
                      <a:r>
                        <a:rPr lang="en-US" dirty="0" smtClean="0"/>
                        <a:t>89,513</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$5K-Bailout deducted from rebate</a:t>
                      </a:r>
                    </a:p>
                    <a:p>
                      <a:endParaRPr lang="en-US" dirty="0"/>
                    </a:p>
                  </a:txBody>
                  <a:tcPr/>
                </a:tc>
              </a:tr>
              <a:tr h="370840">
                <a:tc>
                  <a:txBody>
                    <a:bodyPr/>
                    <a:lstStyle/>
                    <a:p>
                      <a:r>
                        <a:rPr lang="en-US" dirty="0" smtClean="0"/>
                        <a:t>2018</a:t>
                      </a:r>
                      <a:endParaRPr lang="en-US" dirty="0"/>
                    </a:p>
                  </a:txBody>
                  <a:tcPr/>
                </a:tc>
                <a:tc>
                  <a:txBody>
                    <a:bodyPr/>
                    <a:lstStyle/>
                    <a:p>
                      <a:pPr algn="r"/>
                      <a:r>
                        <a:rPr lang="en-US" dirty="0" smtClean="0"/>
                        <a:t>498475</a:t>
                      </a:r>
                    </a:p>
                    <a:p>
                      <a:pPr algn="r"/>
                      <a:r>
                        <a:rPr lang="en-US" dirty="0" smtClean="0"/>
                        <a:t>(6/30/2018)*</a:t>
                      </a:r>
                      <a:endParaRPr lang="en-US" dirty="0"/>
                    </a:p>
                  </a:txBody>
                  <a:tcPr/>
                </a:tc>
                <a:tc>
                  <a:txBody>
                    <a:bodyPr/>
                    <a:lstStyle/>
                    <a:p>
                      <a:pPr algn="r"/>
                      <a:r>
                        <a:rPr lang="en-US" dirty="0" smtClean="0"/>
                        <a:t>*64539</a:t>
                      </a:r>
                      <a:endParaRPr lang="en-US" dirty="0"/>
                    </a:p>
                  </a:txBody>
                  <a:tcPr/>
                </a:tc>
                <a:tc>
                  <a:txBody>
                    <a:bodyPr/>
                    <a:lstStyle/>
                    <a:p>
                      <a:r>
                        <a:rPr lang="en-US" dirty="0" smtClean="0"/>
                        <a:t>           83,444</a:t>
                      </a:r>
                      <a:endParaRPr lang="en-US" dirty="0"/>
                    </a:p>
                  </a:txBody>
                  <a:tcPr/>
                </a:tc>
                <a:tc>
                  <a:txBody>
                    <a:bodyPr/>
                    <a:lstStyle/>
                    <a:p>
                      <a:r>
                        <a:rPr lang="en-US" dirty="0" smtClean="0"/>
                        <a:t>Mostly complete assessment</a:t>
                      </a:r>
                      <a:endParaRPr lang="en-US" dirty="0"/>
                    </a:p>
                  </a:txBody>
                  <a:tcPr/>
                </a:tc>
                <a:tc>
                  <a:txBody>
                    <a:bodyPr/>
                    <a:lstStyle/>
                    <a:p>
                      <a:r>
                        <a:rPr lang="en-US" dirty="0" smtClean="0"/>
                        <a:t>$5K –Bail</a:t>
                      </a:r>
                      <a:r>
                        <a:rPr lang="en-US" baseline="0" dirty="0" smtClean="0"/>
                        <a:t> out</a:t>
                      </a:r>
                      <a:r>
                        <a:rPr lang="en-US" dirty="0" smtClean="0"/>
                        <a:t> deducted from rebate</a:t>
                      </a:r>
                      <a:endParaRPr lang="en-US" dirty="0"/>
                    </a:p>
                  </a:txBody>
                  <a:tcPr/>
                </a:tc>
              </a:tr>
            </a:tbl>
          </a:graphicData>
        </a:graphic>
      </p:graphicFrame>
    </p:spTree>
    <p:extLst>
      <p:ext uri="{BB962C8B-B14F-4D97-AF65-F5344CB8AC3E}">
        <p14:creationId xmlns:p14="http://schemas.microsoft.com/office/powerpoint/2010/main" val="415862328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000" b="1" i="0" u="none" strike="noStrike" cap="none" baseline="0" dirty="0" smtClean="0">
                <a:solidFill>
                  <a:srgbClr val="C00000"/>
                </a:solidFill>
                <a:latin typeface="Arial"/>
                <a:ea typeface="Arial"/>
                <a:cs typeface="Arial"/>
                <a:sym typeface="Arial"/>
              </a:rPr>
              <a:t>2017 Section A</a:t>
            </a:r>
            <a:r>
              <a:rPr lang="en-US" sz="3000" b="1" dirty="0" smtClean="0">
                <a:solidFill>
                  <a:srgbClr val="C00000"/>
                </a:solidFill>
              </a:rPr>
              <a:t>u</a:t>
            </a:r>
            <a:r>
              <a:rPr lang="en-US" sz="3000" b="1" i="0" u="none" strike="noStrike" cap="none" baseline="0" dirty="0" smtClean="0">
                <a:solidFill>
                  <a:srgbClr val="C00000"/>
                </a:solidFill>
                <a:latin typeface="Arial"/>
                <a:ea typeface="Arial"/>
                <a:cs typeface="Arial"/>
                <a:sym typeface="Arial"/>
              </a:rPr>
              <a:t>dits &amp; 2018 </a:t>
            </a:r>
            <a:r>
              <a:rPr lang="en-US" sz="3000" b="1" i="0" u="none" strike="noStrike" cap="none" baseline="0" dirty="0" err="1" smtClean="0">
                <a:solidFill>
                  <a:srgbClr val="C00000"/>
                </a:solidFill>
                <a:latin typeface="Arial"/>
                <a:ea typeface="Arial"/>
                <a:cs typeface="Arial"/>
                <a:sym typeface="Arial"/>
              </a:rPr>
              <a:t>Netsuite</a:t>
            </a:r>
            <a:r>
              <a:rPr lang="en-US" sz="3000" b="1" i="0" u="none" strike="noStrike" cap="none" baseline="0" dirty="0" smtClean="0">
                <a:solidFill>
                  <a:srgbClr val="C00000"/>
                </a:solidFill>
                <a:latin typeface="Arial"/>
                <a:ea typeface="Arial"/>
                <a:cs typeface="Arial"/>
                <a:sym typeface="Arial"/>
              </a:rPr>
              <a:t> Updates</a:t>
            </a:r>
            <a:endParaRPr lang="en-US" sz="3000" b="1" i="0" u="none" strike="noStrike" cap="none" baseline="0" dirty="0">
              <a:solidFill>
                <a:srgbClr val="C00000"/>
              </a:solidFill>
              <a:latin typeface="Arial"/>
              <a:ea typeface="Arial"/>
              <a:cs typeface="Arial"/>
              <a:sym typeface="Arial"/>
            </a:endParaRPr>
          </a:p>
        </p:txBody>
      </p:sp>
      <p:sp>
        <p:nvSpPr>
          <p:cNvPr id="65" name="Shape 65"/>
          <p:cNvSpPr txBox="1">
            <a:spLocks noGrp="1"/>
          </p:cNvSpPr>
          <p:nvPr>
            <p:ph type="body" idx="1"/>
          </p:nvPr>
        </p:nvSpPr>
        <p:spPr>
          <a:xfrm>
            <a:off x="381000" y="838200"/>
            <a:ext cx="8458200" cy="5562600"/>
          </a:xfrm>
          <a:prstGeom prst="rect">
            <a:avLst/>
          </a:prstGeom>
          <a:noFill/>
          <a:ln>
            <a:noFill/>
          </a:ln>
        </p:spPr>
        <p:txBody>
          <a:bodyPr lIns="91425" tIns="45700" rIns="91425" bIns="45700" anchor="t" anchorCtr="0">
            <a:noAutofit/>
          </a:bodyPr>
          <a:lstStyle/>
          <a:p>
            <a:pPr marL="0" indent="0" algn="ctr">
              <a:buSzPct val="25000"/>
              <a:buNone/>
            </a:pPr>
            <a:r>
              <a:rPr lang="en-US" sz="1800" b="1" dirty="0" smtClean="0">
                <a:solidFill>
                  <a:schemeClr val="dk1"/>
                </a:solidFill>
              </a:rPr>
              <a:t>2017 – Please complete audits of your section financials no later than 6/30/2018. Area Chairs to confirm with Section chairs and report to R1 treasurer &amp; Director</a:t>
            </a:r>
          </a:p>
          <a:p>
            <a:pPr marL="0" indent="0">
              <a:buSzPct val="25000"/>
              <a:buNone/>
            </a:pPr>
            <a:r>
              <a:rPr lang="en-US" sz="1800" b="1" dirty="0" smtClean="0">
                <a:solidFill>
                  <a:schemeClr val="dk1"/>
                </a:solidFill>
              </a:rPr>
              <a:t>      2018 –</a:t>
            </a:r>
            <a:r>
              <a:rPr lang="en-US" sz="1800" b="1" dirty="0" err="1" smtClean="0">
                <a:solidFill>
                  <a:schemeClr val="dk1"/>
                </a:solidFill>
              </a:rPr>
              <a:t>Netsuite</a:t>
            </a:r>
            <a:r>
              <a:rPr lang="en-US" sz="1800" b="1" dirty="0" smtClean="0">
                <a:solidFill>
                  <a:schemeClr val="dk1"/>
                </a:solidFill>
              </a:rPr>
              <a:t> Updates – Quarterly (April, July, Oct &amp; Jan(2019))</a:t>
            </a:r>
          </a:p>
          <a:p>
            <a:pPr marL="0" marR="0" lvl="0" indent="0" algn="ctr" rtl="0">
              <a:spcBef>
                <a:spcPts val="640"/>
              </a:spcBef>
              <a:spcAft>
                <a:spcPts val="0"/>
              </a:spcAft>
              <a:buClr>
                <a:schemeClr val="dk1"/>
              </a:buClr>
              <a:buSzPct val="25000"/>
              <a:buFont typeface="Arial"/>
              <a:buNone/>
            </a:pPr>
            <a:endParaRPr lang="en-US" sz="1800" b="1" i="0" u="none" strike="noStrike" cap="none" baseline="0" dirty="0" smtClean="0">
              <a:solidFill>
                <a:schemeClr val="dk1"/>
              </a:solidFill>
              <a:latin typeface="Arial"/>
              <a:ea typeface="Arial"/>
              <a:cs typeface="Arial"/>
              <a:sym typeface="Arial"/>
            </a:endParaRPr>
          </a:p>
          <a:p>
            <a:pPr marL="0" marR="0" lvl="0" indent="0" algn="ctr" rtl="0">
              <a:spcBef>
                <a:spcPts val="640"/>
              </a:spcBef>
              <a:spcAft>
                <a:spcPts val="0"/>
              </a:spcAft>
              <a:buClr>
                <a:schemeClr val="dk1"/>
              </a:buClr>
              <a:buSzPct val="25000"/>
              <a:buFont typeface="Arial"/>
              <a:buNone/>
            </a:pPr>
            <a:r>
              <a:rPr lang="en-US" sz="1800" b="1" dirty="0" smtClean="0">
                <a:solidFill>
                  <a:srgbClr val="FF0000"/>
                </a:solidFill>
              </a:rPr>
              <a:t>IEEE </a:t>
            </a:r>
            <a:r>
              <a:rPr lang="en-US" sz="1800" b="1" dirty="0">
                <a:solidFill>
                  <a:srgbClr val="FF0000"/>
                </a:solidFill>
              </a:rPr>
              <a:t>Financial Audit </a:t>
            </a:r>
            <a:r>
              <a:rPr lang="en-US" sz="1800" b="1" dirty="0" smtClean="0">
                <a:solidFill>
                  <a:srgbClr val="FF0000"/>
                </a:solidFill>
              </a:rPr>
              <a:t>Policy</a:t>
            </a:r>
            <a:endParaRPr sz="1800" b="1" dirty="0">
              <a:solidFill>
                <a:srgbClr val="FF0000"/>
              </a:solidFill>
            </a:endParaRPr>
          </a:p>
          <a:p>
            <a:pPr marL="457200" marR="0" lvl="0" indent="-342900" algn="l" rtl="0">
              <a:spcBef>
                <a:spcPts val="640"/>
              </a:spcBef>
              <a:spcAft>
                <a:spcPts val="0"/>
              </a:spcAft>
              <a:buClr>
                <a:schemeClr val="dk1"/>
              </a:buClr>
              <a:buSzPct val="100000"/>
              <a:buFont typeface="Arial"/>
              <a:buAutoNum type="arabicPeriod"/>
            </a:pPr>
            <a:r>
              <a:rPr lang="en-US" sz="1800" b="1" dirty="0">
                <a:solidFill>
                  <a:schemeClr val="dk1"/>
                </a:solidFill>
              </a:rPr>
              <a:t>All Regions will have to have audits done regardless of balance.</a:t>
            </a:r>
          </a:p>
          <a:p>
            <a:pPr marL="457200" marR="0" lvl="0" indent="-342900" algn="l" rtl="0">
              <a:spcBef>
                <a:spcPts val="640"/>
              </a:spcBef>
              <a:spcAft>
                <a:spcPts val="0"/>
              </a:spcAft>
              <a:buClr>
                <a:schemeClr val="dk1"/>
              </a:buClr>
              <a:buSzPct val="100000"/>
              <a:buFont typeface="Arial"/>
              <a:buAutoNum type="arabicPeriod"/>
            </a:pPr>
            <a:r>
              <a:rPr lang="en-US" sz="1800" b="1" dirty="0">
                <a:solidFill>
                  <a:schemeClr val="dk1"/>
                </a:solidFill>
              </a:rPr>
              <a:t>Sections threshold is $250K. If the chapters are rolling up to the Section financials, they will be reviewed in the Section audit.</a:t>
            </a:r>
          </a:p>
          <a:p>
            <a:pPr marL="457200" marR="0" lvl="0" indent="-342900" algn="l" rtl="0">
              <a:spcBef>
                <a:spcPts val="640"/>
              </a:spcBef>
              <a:spcAft>
                <a:spcPts val="0"/>
              </a:spcAft>
              <a:buClr>
                <a:schemeClr val="dk1"/>
              </a:buClr>
              <a:buSzPct val="100000"/>
              <a:buFont typeface="Arial"/>
              <a:buAutoNum type="arabicPeriod"/>
            </a:pPr>
            <a:r>
              <a:rPr lang="en-US" sz="1800" b="1" dirty="0">
                <a:solidFill>
                  <a:schemeClr val="dk1"/>
                </a:solidFill>
              </a:rPr>
              <a:t>Any section can be randomly picked for an audit regardless of </a:t>
            </a:r>
            <a:r>
              <a:rPr lang="en-US" sz="1800" b="1" dirty="0" smtClean="0">
                <a:solidFill>
                  <a:schemeClr val="dk1"/>
                </a:solidFill>
              </a:rPr>
              <a:t>balance</a:t>
            </a:r>
          </a:p>
          <a:p>
            <a:pPr marL="457200" marR="0" lvl="0" indent="-342900" algn="l" rtl="0">
              <a:spcBef>
                <a:spcPts val="640"/>
              </a:spcBef>
              <a:spcAft>
                <a:spcPts val="0"/>
              </a:spcAft>
              <a:buClr>
                <a:schemeClr val="dk1"/>
              </a:buClr>
              <a:buSzPct val="100000"/>
              <a:buFont typeface="Arial"/>
              <a:buAutoNum type="arabicPeriod"/>
            </a:pPr>
            <a:endParaRPr sz="2400" b="1" dirty="0">
              <a:solidFill>
                <a:schemeClr val="dk1"/>
              </a:solidFill>
            </a:endParaRPr>
          </a:p>
          <a:p>
            <a:pPr marL="0" marR="0" lvl="0" indent="0" algn="ctr" rtl="0">
              <a:spcBef>
                <a:spcPts val="640"/>
              </a:spcBef>
              <a:spcAft>
                <a:spcPts val="0"/>
              </a:spcAft>
              <a:buNone/>
            </a:pPr>
            <a:r>
              <a:rPr lang="en-US" sz="1800" b="1" i="1" dirty="0">
                <a:solidFill>
                  <a:srgbClr val="FF0000"/>
                </a:solidFill>
              </a:rPr>
              <a:t>Region 1 </a:t>
            </a:r>
            <a:r>
              <a:rPr lang="en-US" sz="1800" b="1" i="1" dirty="0" smtClean="0">
                <a:solidFill>
                  <a:srgbClr val="FF0000"/>
                </a:solidFill>
              </a:rPr>
              <a:t>asks </a:t>
            </a:r>
            <a:r>
              <a:rPr lang="en-US" sz="1800" b="1" i="1" dirty="0">
                <a:solidFill>
                  <a:srgbClr val="FF0000"/>
                </a:solidFill>
              </a:rPr>
              <a:t>the sections to have an audit once a year completed by </a:t>
            </a:r>
            <a:r>
              <a:rPr lang="en-US" sz="1800" b="1" i="1" dirty="0" smtClean="0">
                <a:solidFill>
                  <a:srgbClr val="FF0000"/>
                </a:solidFill>
              </a:rPr>
              <a:t>March </a:t>
            </a:r>
            <a:r>
              <a:rPr lang="en-US" sz="1800" b="1" i="1" dirty="0">
                <a:solidFill>
                  <a:srgbClr val="FF0000"/>
                </a:solidFill>
              </a:rPr>
              <a:t>of the following </a:t>
            </a:r>
            <a:r>
              <a:rPr lang="en-US" sz="1800" b="1" i="1" dirty="0" smtClean="0">
                <a:solidFill>
                  <a:srgbClr val="FF0000"/>
                </a:solidFill>
              </a:rPr>
              <a:t>year.</a:t>
            </a:r>
          </a:p>
          <a:p>
            <a:pPr marL="0" marR="0" lvl="0" indent="0" algn="l" rtl="0">
              <a:spcBef>
                <a:spcPts val="640"/>
              </a:spcBef>
              <a:spcAft>
                <a:spcPts val="0"/>
              </a:spcAft>
              <a:buClr>
                <a:schemeClr val="dk1"/>
              </a:buClr>
              <a:buFont typeface="Arial"/>
              <a:buNone/>
            </a:pPr>
            <a:endParaRPr sz="3200" b="1" dirty="0">
              <a:solidFill>
                <a:schemeClr val="dk1"/>
              </a:solidFill>
            </a:endParaRPr>
          </a:p>
          <a:p>
            <a:pPr marL="0" marR="0" lvl="0" indent="0" algn="l" rtl="0">
              <a:spcBef>
                <a:spcPts val="280"/>
              </a:spcBef>
              <a:spcAft>
                <a:spcPts val="0"/>
              </a:spcAft>
              <a:buClr>
                <a:schemeClr val="dk1"/>
              </a:buClr>
              <a:buSzPct val="25000"/>
              <a:buFont typeface="Arial"/>
              <a:buNone/>
            </a:pPr>
            <a:r>
              <a:rPr lang="en-US" sz="1400" b="1" i="0" u="none" strike="noStrike" cap="none" baseline="0" dirty="0">
                <a:solidFill>
                  <a:schemeClr val="dk1"/>
                </a:solidFill>
                <a:latin typeface="Arial"/>
                <a:ea typeface="Arial"/>
                <a:cs typeface="Arial"/>
                <a:sym typeface="Arial"/>
              </a:rPr>
              <a:t>       </a:t>
            </a:r>
          </a:p>
          <a:p>
            <a:pPr marL="1143000" marR="0" lvl="2" indent="-1016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000" b="1" i="0" u="none" strike="noStrike" cap="none" baseline="0" dirty="0" smtClean="0">
                <a:solidFill>
                  <a:srgbClr val="C00000"/>
                </a:solidFill>
                <a:latin typeface="Arial"/>
                <a:ea typeface="Arial"/>
                <a:cs typeface="Arial"/>
                <a:sym typeface="Arial"/>
              </a:rPr>
              <a:t>2017 Section A</a:t>
            </a:r>
            <a:r>
              <a:rPr lang="en-US" sz="3000" b="1" dirty="0" smtClean="0">
                <a:solidFill>
                  <a:srgbClr val="C00000"/>
                </a:solidFill>
              </a:rPr>
              <a:t>u</a:t>
            </a:r>
            <a:r>
              <a:rPr lang="en-US" sz="3000" b="1" i="0" u="none" strike="noStrike" cap="none" baseline="0" dirty="0" smtClean="0">
                <a:solidFill>
                  <a:srgbClr val="C00000"/>
                </a:solidFill>
                <a:latin typeface="Arial"/>
                <a:ea typeface="Arial"/>
                <a:cs typeface="Arial"/>
                <a:sym typeface="Arial"/>
              </a:rPr>
              <a:t>dits</a:t>
            </a:r>
            <a:endParaRPr lang="en-US" sz="3000" b="1" i="0" u="none" strike="noStrike" cap="none" baseline="0" dirty="0">
              <a:solidFill>
                <a:srgbClr val="C00000"/>
              </a:solidFill>
              <a:latin typeface="Arial"/>
              <a:ea typeface="Arial"/>
              <a:cs typeface="Arial"/>
              <a:sym typeface="Arial"/>
            </a:endParaRPr>
          </a:p>
        </p:txBody>
      </p:sp>
      <p:sp>
        <p:nvSpPr>
          <p:cNvPr id="65" name="Shape 65"/>
          <p:cNvSpPr txBox="1">
            <a:spLocks noGrp="1"/>
          </p:cNvSpPr>
          <p:nvPr>
            <p:ph type="body" idx="1"/>
          </p:nvPr>
        </p:nvSpPr>
        <p:spPr>
          <a:xfrm>
            <a:off x="381000" y="838200"/>
            <a:ext cx="8458200" cy="5562600"/>
          </a:xfrm>
          <a:prstGeom prst="rect">
            <a:avLst/>
          </a:prstGeom>
          <a:noFill/>
          <a:ln>
            <a:noFill/>
          </a:ln>
        </p:spPr>
        <p:txBody>
          <a:bodyPr lIns="91425" tIns="45700" rIns="91425" bIns="45700" anchor="t" anchorCtr="0">
            <a:noAutofit/>
          </a:bodyPr>
          <a:lstStyle/>
          <a:p>
            <a:pPr marL="0" marR="0" lvl="0" indent="0" algn="l" rtl="0">
              <a:spcBef>
                <a:spcPts val="640"/>
              </a:spcBef>
              <a:spcAft>
                <a:spcPts val="0"/>
              </a:spcAft>
              <a:buClr>
                <a:schemeClr val="dk1"/>
              </a:buClr>
              <a:buFont typeface="Arial"/>
              <a:buNone/>
            </a:pPr>
            <a:endParaRPr sz="3200" b="1" dirty="0">
              <a:solidFill>
                <a:schemeClr val="dk1"/>
              </a:solidFill>
            </a:endParaRPr>
          </a:p>
          <a:p>
            <a:pPr marL="0" marR="0" lvl="0" indent="0" algn="l" rtl="0">
              <a:spcBef>
                <a:spcPts val="280"/>
              </a:spcBef>
              <a:spcAft>
                <a:spcPts val="0"/>
              </a:spcAft>
              <a:buClr>
                <a:schemeClr val="dk1"/>
              </a:buClr>
              <a:buSzPct val="25000"/>
              <a:buFont typeface="Arial"/>
              <a:buNone/>
            </a:pPr>
            <a:r>
              <a:rPr lang="en-US" sz="1400" b="1" i="0" u="none" strike="noStrike" cap="none" baseline="0" dirty="0">
                <a:solidFill>
                  <a:schemeClr val="dk1"/>
                </a:solidFill>
                <a:latin typeface="Arial"/>
                <a:ea typeface="Arial"/>
                <a:cs typeface="Arial"/>
                <a:sym typeface="Arial"/>
              </a:rPr>
              <a:t>       </a:t>
            </a:r>
          </a:p>
          <a:p>
            <a:pPr marL="1143000" marR="0" lvl="2" indent="-1016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871522062"/>
              </p:ext>
            </p:extLst>
          </p:nvPr>
        </p:nvGraphicFramePr>
        <p:xfrm>
          <a:off x="1933575" y="852488"/>
          <a:ext cx="5276850" cy="5153025"/>
        </p:xfrm>
        <a:graphic>
          <a:graphicData uri="http://schemas.openxmlformats.org/presentationml/2006/ole">
            <mc:AlternateContent xmlns:mc="http://schemas.openxmlformats.org/markup-compatibility/2006">
              <mc:Choice xmlns:v="urn:schemas-microsoft-com:vml" Requires="v">
                <p:oleObj spid="_x0000_s4098" name="Worksheet" r:id="rId4" imgW="5276950" imgH="5153069" progId="Excel.Sheet.12">
                  <p:embed/>
                </p:oleObj>
              </mc:Choice>
              <mc:Fallback>
                <p:oleObj name="Worksheet" r:id="rId4" imgW="5276950" imgH="5153069" progId="Excel.Sheet.12">
                  <p:embed/>
                  <p:pic>
                    <p:nvPicPr>
                      <p:cNvPr id="0" name=""/>
                      <p:cNvPicPr/>
                      <p:nvPr/>
                    </p:nvPicPr>
                    <p:blipFill>
                      <a:blip r:embed="rId5"/>
                      <a:stretch>
                        <a:fillRect/>
                      </a:stretch>
                    </p:blipFill>
                    <p:spPr>
                      <a:xfrm>
                        <a:off x="1933575" y="852488"/>
                        <a:ext cx="5276850" cy="5153025"/>
                      </a:xfrm>
                      <a:prstGeom prst="rect">
                        <a:avLst/>
                      </a:prstGeom>
                    </p:spPr>
                  </p:pic>
                </p:oleObj>
              </mc:Fallback>
            </mc:AlternateContent>
          </a:graphicData>
        </a:graphic>
      </p:graphicFrame>
    </p:spTree>
    <p:extLst>
      <p:ext uri="{BB962C8B-B14F-4D97-AF65-F5344CB8AC3E}">
        <p14:creationId xmlns:p14="http://schemas.microsoft.com/office/powerpoint/2010/main" val="580727464"/>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0" y="19050"/>
            <a:ext cx="9144000" cy="8953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000" b="1" dirty="0" smtClean="0">
                <a:solidFill>
                  <a:srgbClr val="C00000"/>
                </a:solidFill>
              </a:rPr>
              <a:t>IEEE Guidance Regarding Vendor Contracts </a:t>
            </a:r>
            <a:endParaRPr lang="en-US" sz="3000" b="1" i="0" u="none" strike="noStrike" cap="none" baseline="0" dirty="0">
              <a:solidFill>
                <a:srgbClr val="C00000"/>
              </a:solidFill>
              <a:latin typeface="Arial"/>
              <a:ea typeface="Arial"/>
              <a:cs typeface="Arial"/>
              <a:sym typeface="Arial"/>
            </a:endParaRPr>
          </a:p>
        </p:txBody>
      </p:sp>
      <p:sp>
        <p:nvSpPr>
          <p:cNvPr id="65" name="Shape 65"/>
          <p:cNvSpPr txBox="1">
            <a:spLocks noGrp="1"/>
          </p:cNvSpPr>
          <p:nvPr>
            <p:ph type="body" idx="1"/>
          </p:nvPr>
        </p:nvSpPr>
        <p:spPr>
          <a:xfrm>
            <a:off x="381000" y="838200"/>
            <a:ext cx="8458200" cy="5562600"/>
          </a:xfrm>
          <a:prstGeom prst="rect">
            <a:avLst/>
          </a:prstGeom>
          <a:noFill/>
          <a:ln>
            <a:noFill/>
          </a:ln>
        </p:spPr>
        <p:txBody>
          <a:bodyPr lIns="91425" tIns="45700" rIns="91425" bIns="45700" anchor="t" anchorCtr="0">
            <a:noAutofit/>
          </a:bodyPr>
          <a:lstStyle/>
          <a:p>
            <a:pPr marL="0" indent="0">
              <a:buSzPct val="25000"/>
              <a:buNone/>
            </a:pPr>
            <a:r>
              <a:rPr lang="en-US" sz="1800" b="1" dirty="0">
                <a:solidFill>
                  <a:schemeClr val="dk1"/>
                </a:solidFill>
              </a:rPr>
              <a:t>All signed contracts should be submitted to IEEE Conference Contracting Services for central retention.</a:t>
            </a:r>
          </a:p>
          <a:p>
            <a:pPr marL="0" indent="0">
              <a:buSzPct val="25000"/>
              <a:buNone/>
            </a:pPr>
            <a:r>
              <a:rPr lang="en-US" sz="1800" b="1" dirty="0" smtClean="0">
                <a:solidFill>
                  <a:schemeClr val="dk1"/>
                </a:solidFill>
              </a:rPr>
              <a:t>Contract(s</a:t>
            </a:r>
            <a:r>
              <a:rPr lang="en-US" sz="1800" b="1" dirty="0">
                <a:solidFill>
                  <a:schemeClr val="dk1"/>
                </a:solidFill>
              </a:rPr>
              <a:t>) valued $25,000 USD or more should be submitted to IEEE Conference Contracting Services for review, approval, and executed by an authorized IEEE signer. </a:t>
            </a:r>
          </a:p>
          <a:p>
            <a:pPr marL="0" indent="0">
              <a:buSzPct val="25000"/>
              <a:buNone/>
            </a:pPr>
            <a:r>
              <a:rPr lang="en-US" sz="1800" b="1" dirty="0" smtClean="0">
                <a:solidFill>
                  <a:schemeClr val="dk1"/>
                </a:solidFill>
              </a:rPr>
              <a:t>Agreement(s</a:t>
            </a:r>
            <a:r>
              <a:rPr lang="en-US" sz="1800" b="1" dirty="0">
                <a:solidFill>
                  <a:schemeClr val="dk1"/>
                </a:solidFill>
              </a:rPr>
              <a:t>) valued $5,000 USD or greater should have a contract in place.  We recommend informing and consulting with IEEE’s Legal and Contracting Services when procuring hoteling and catering, or professional services, to reduce financial or legal risks to the organization.</a:t>
            </a:r>
          </a:p>
          <a:p>
            <a:pPr marL="0" indent="0">
              <a:buSzPct val="25000"/>
              <a:buNone/>
            </a:pPr>
            <a:endParaRPr lang="en-US" sz="1800" b="1" dirty="0">
              <a:solidFill>
                <a:schemeClr val="dk1"/>
              </a:solidFill>
            </a:endParaRPr>
          </a:p>
          <a:p>
            <a:pPr marL="0" indent="0">
              <a:buSzPct val="25000"/>
              <a:buNone/>
            </a:pPr>
            <a:r>
              <a:rPr lang="en-US" sz="1800" b="1" dirty="0">
                <a:solidFill>
                  <a:schemeClr val="dk1"/>
                </a:solidFill>
              </a:rPr>
              <a:t>https://www.ieee.org/content/dam/ieee-org/ieee/web/org/about/whatis/ieee-policies.pdf            - See IEEE Policy 10.1.18</a:t>
            </a:r>
          </a:p>
          <a:p>
            <a:pPr marL="0" indent="0">
              <a:buSzPct val="25000"/>
              <a:buNone/>
            </a:pPr>
            <a:r>
              <a:rPr lang="en-US" sz="1800" b="1" dirty="0">
                <a:solidFill>
                  <a:schemeClr val="dk1"/>
                </a:solidFill>
              </a:rPr>
              <a:t>https://www.ieee.org/content/dam/ieee-org/ieee/web/org/financial-ops-manual.pdf                    -See FOM </a:t>
            </a:r>
            <a:r>
              <a:rPr lang="en-US" sz="1800" b="1" dirty="0" smtClean="0">
                <a:solidFill>
                  <a:schemeClr val="dk1"/>
                </a:solidFill>
              </a:rPr>
              <a:t>8</a:t>
            </a:r>
          </a:p>
          <a:p>
            <a:pPr marL="0" indent="0">
              <a:buSzPct val="25000"/>
              <a:buNone/>
            </a:pPr>
            <a:endParaRPr lang="en-US" sz="1800" b="1" dirty="0" smtClean="0">
              <a:solidFill>
                <a:schemeClr val="dk1"/>
              </a:solidFill>
            </a:endParaRPr>
          </a:p>
          <a:p>
            <a:pPr marL="0" indent="0">
              <a:buSzPct val="25000"/>
              <a:buNone/>
            </a:pPr>
            <a:r>
              <a:rPr lang="en-US" sz="1800" b="1" dirty="0" smtClean="0">
                <a:solidFill>
                  <a:schemeClr val="dk1"/>
                </a:solidFill>
              </a:rPr>
              <a:t>Caitlyn Chow – IEEE Senior Internal Auditor c.chow@ieee.org</a:t>
            </a:r>
            <a:endParaRPr lang="en-US" sz="1800" b="1" dirty="0">
              <a:solidFill>
                <a:schemeClr val="dk1"/>
              </a:solidFill>
            </a:endParaRPr>
          </a:p>
          <a:p>
            <a:pPr marL="0" indent="0" algn="ctr">
              <a:buSzPct val="25000"/>
              <a:buNone/>
            </a:pPr>
            <a:endParaRPr lang="en-US" sz="1800" b="1" dirty="0">
              <a:solidFill>
                <a:schemeClr val="dk1"/>
              </a:solidFill>
            </a:endParaRPr>
          </a:p>
          <a:p>
            <a:pPr marL="0" indent="0" algn="ctr">
              <a:buSzPct val="25000"/>
              <a:buNone/>
            </a:pPr>
            <a:endParaRPr lang="en-US" sz="1800" b="1" dirty="0">
              <a:solidFill>
                <a:schemeClr val="dk1"/>
              </a:solidFill>
            </a:endParaRPr>
          </a:p>
          <a:p>
            <a:pPr marL="0" marR="0" lvl="0" indent="0" algn="l" rtl="0">
              <a:spcBef>
                <a:spcPts val="280"/>
              </a:spcBef>
              <a:spcAft>
                <a:spcPts val="0"/>
              </a:spcAft>
              <a:buClr>
                <a:schemeClr val="dk1"/>
              </a:buClr>
              <a:buSzPct val="25000"/>
              <a:buFont typeface="Arial"/>
              <a:buNone/>
            </a:pPr>
            <a:r>
              <a:rPr lang="en-US" sz="1400" b="1" i="0" u="none" strike="noStrike" cap="none" baseline="0" dirty="0" smtClean="0">
                <a:solidFill>
                  <a:schemeClr val="dk1"/>
                </a:solidFill>
                <a:latin typeface="Arial"/>
                <a:ea typeface="Arial"/>
                <a:cs typeface="Arial"/>
                <a:sym typeface="Arial"/>
              </a:rPr>
              <a:t>       </a:t>
            </a:r>
            <a:endParaRPr lang="en-US" sz="1400" b="1" i="0" u="none" strike="noStrike" cap="none" baseline="0" dirty="0">
              <a:solidFill>
                <a:schemeClr val="dk1"/>
              </a:solidFill>
              <a:latin typeface="Arial"/>
              <a:ea typeface="Arial"/>
              <a:cs typeface="Arial"/>
              <a:sym typeface="Arial"/>
            </a:endParaRPr>
          </a:p>
          <a:p>
            <a:pPr marL="1143000" marR="0" lvl="2" indent="-1016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97468478"/>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5886450" y="160337"/>
            <a:ext cx="2952750" cy="839787"/>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1" dirty="0" smtClean="0">
                <a:solidFill>
                  <a:srgbClr val="C00000"/>
                </a:solidFill>
              </a:rPr>
              <a:t>IEEE Reserve Allocation Payable</a:t>
            </a:r>
            <a:endParaRPr lang="en-US" sz="1800" b="1" i="0" u="none" strike="noStrike" cap="none" baseline="0" dirty="0">
              <a:solidFill>
                <a:srgbClr val="C00000"/>
              </a:solidFill>
              <a:sym typeface="Arial"/>
            </a:endParaRPr>
          </a:p>
        </p:txBody>
      </p:sp>
      <p:sp>
        <p:nvSpPr>
          <p:cNvPr id="65" name="Shape 65"/>
          <p:cNvSpPr txBox="1">
            <a:spLocks noGrp="1"/>
          </p:cNvSpPr>
          <p:nvPr>
            <p:ph type="body" idx="1"/>
          </p:nvPr>
        </p:nvSpPr>
        <p:spPr>
          <a:xfrm>
            <a:off x="381000" y="838200"/>
            <a:ext cx="8458200" cy="5562600"/>
          </a:xfrm>
          <a:prstGeom prst="rect">
            <a:avLst/>
          </a:prstGeom>
          <a:noFill/>
          <a:ln>
            <a:noFill/>
          </a:ln>
        </p:spPr>
        <p:txBody>
          <a:bodyPr lIns="91425" tIns="45700" rIns="91425" bIns="45700" anchor="t" anchorCtr="0">
            <a:noAutofit/>
          </a:bodyPr>
          <a:lstStyle/>
          <a:p>
            <a:pPr marL="0" indent="0" algn="ctr">
              <a:buSzPct val="25000"/>
              <a:buNone/>
            </a:pPr>
            <a:endParaRPr lang="en-US" sz="1800" b="1" dirty="0">
              <a:solidFill>
                <a:schemeClr val="dk1"/>
              </a:solidFill>
            </a:endParaRPr>
          </a:p>
          <a:p>
            <a:pPr marL="0" indent="0">
              <a:buSzPct val="25000"/>
              <a:buNone/>
            </a:pPr>
            <a:endParaRPr lang="en-US" sz="1800" b="1" dirty="0">
              <a:solidFill>
                <a:schemeClr val="dk1"/>
              </a:solidFill>
            </a:endParaRPr>
          </a:p>
          <a:p>
            <a:pPr marL="0" marR="0" lvl="0" indent="0" algn="l" rtl="0">
              <a:spcBef>
                <a:spcPts val="280"/>
              </a:spcBef>
              <a:spcAft>
                <a:spcPts val="0"/>
              </a:spcAft>
              <a:buClr>
                <a:schemeClr val="dk1"/>
              </a:buClr>
              <a:buSzPct val="25000"/>
              <a:buFont typeface="Arial"/>
              <a:buNone/>
            </a:pPr>
            <a:r>
              <a:rPr lang="en-US" sz="1400" b="1" i="0" u="none" strike="noStrike" cap="none" baseline="0" dirty="0" smtClean="0">
                <a:solidFill>
                  <a:schemeClr val="dk1"/>
                </a:solidFill>
                <a:latin typeface="Arial"/>
                <a:ea typeface="Arial"/>
                <a:cs typeface="Arial"/>
                <a:sym typeface="Arial"/>
              </a:rPr>
              <a:t>       </a:t>
            </a:r>
            <a:endParaRPr lang="en-US" sz="1400" b="1" i="0" u="none" strike="noStrike" cap="none" baseline="0" dirty="0">
              <a:solidFill>
                <a:schemeClr val="dk1"/>
              </a:solidFill>
              <a:latin typeface="Arial"/>
              <a:ea typeface="Arial"/>
              <a:cs typeface="Arial"/>
              <a:sym typeface="Arial"/>
            </a:endParaRPr>
          </a:p>
          <a:p>
            <a:pPr marL="1143000" marR="0" lvl="2" indent="-1016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pic>
        <p:nvPicPr>
          <p:cNvPr id="2051" name="Picture 3" descr="https://ssl.gstatic.com/ui/v1/icons/mail/images/cleardo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https://mail.google.com/mail/u/1/?ui=2&amp;ik=601b87fc3a&amp;view=fimg&amp;th=1651a81362d7f804&amp;attid=0.2&amp;disp=emb&amp;realattid=ii_jklaums91_1651a3192ea3b396&amp;attbid=ANGjdJ_uD9r-zz_FgTuAInbSTgCm95cRykVDahdTFQ3b0ozz52s3Nqh4EfaylUl91EkAXFEpIers101NJ4lmlXjXBkesDFAG0vZOmYwJsRnpOndvtt646IOAI0eFVx8&amp;sz=w832-h318&amp;ats=1533752462054&amp;rm=1651a81362d7f804&amp;zw&amp;atsh=1"/>
          <p:cNvSpPr>
            <a:spLocks noChangeAspect="1" noChangeArrowheads="1"/>
          </p:cNvSpPr>
          <p:nvPr/>
        </p:nvSpPr>
        <p:spPr bwMode="auto">
          <a:xfrm>
            <a:off x="63500" y="-204788"/>
            <a:ext cx="3962400" cy="1514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https://mail.google.com/mail/u/1/?ui=2&amp;ik=601b87fc3a&amp;view=fimg&amp;th=1651a81362d7f804&amp;attid=0.1&amp;disp=emb&amp;realattid=ii_jklasg4e0_1651a3004121921f&amp;attbid=ANGjdJ_LuVrOqks7it-wyJjdZxgFiVQRwK8TxvVWFIm7ekph_ezNiCXRF7F0mIwoH59XbIOcXsFTX96dDRnJlCWD49nIqDA0FgGEp5GXiGySZoWh24v3ljU9O1Xdscc&amp;sz=w832-h516&amp;ats=1533752462053&amp;rm=1651a81362d7f804&amp;zw&amp;atsh=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https://mail.google.com/mail/u/1/?ui=2&amp;ik=601b87fc3a&amp;view=fimg&amp;th=1651a81362d7f804&amp;attid=0.1&amp;disp=emb&amp;realattid=ii_jklasg4e0_1651a3004121921f&amp;attbid=ANGjdJ_LuVrOqks7it-wyJjdZxgFiVQRwK8TxvVWFIm7ekph_ezNiCXRF7F0mIwoH59XbIOcXsFTX96dDRnJlCWD49nIqDA0FgGEp5GXiGySZoWh24v3ljU9O1Xdscc&amp;sz=w832-h516&amp;ats=1533752462053&amp;rm=1651a81362d7f804&amp;zw&amp;atsh=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4"/>
          <a:stretch>
            <a:fillRect/>
          </a:stretch>
        </p:blipFill>
        <p:spPr>
          <a:xfrm>
            <a:off x="76200" y="-431666"/>
            <a:ext cx="5657850" cy="3505200"/>
          </a:xfrm>
          <a:prstGeom prst="rect">
            <a:avLst/>
          </a:prstGeom>
        </p:spPr>
      </p:pic>
      <p:sp>
        <p:nvSpPr>
          <p:cNvPr id="7" name="AutoShape 12" descr="https://mail.google.com/mail/u/1/?ui=2&amp;ik=601b87fc3a&amp;view=fimg&amp;th=1651a81362d7f804&amp;attid=0.2&amp;disp=emb&amp;realattid=ii_jklaums91_1651a3192ea3b396&amp;attbid=ANGjdJ_uD9r-zz_FgTuAInbSTgCm95cRykVDahdTFQ3b0ozz52s3Nqh4EfaylUl91EkAXFEpIers101NJ4lmlXjXBkesDFAG0vZOmYwJsRnpOndvtt646IOAI0eFVx8&amp;sz=w832-h318&amp;ats=1533752462054&amp;rm=1651a81362d7f804&amp;zw&amp;atsh=1"/>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5"/>
          <a:stretch>
            <a:fillRect/>
          </a:stretch>
        </p:blipFill>
        <p:spPr>
          <a:xfrm>
            <a:off x="1876425" y="3260065"/>
            <a:ext cx="7267575" cy="2771775"/>
          </a:xfrm>
          <a:prstGeom prst="rect">
            <a:avLst/>
          </a:prstGeom>
        </p:spPr>
      </p:pic>
    </p:spTree>
    <p:extLst>
      <p:ext uri="{BB962C8B-B14F-4D97-AF65-F5344CB8AC3E}">
        <p14:creationId xmlns:p14="http://schemas.microsoft.com/office/powerpoint/2010/main" val="4014092115"/>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5886450" y="160337"/>
            <a:ext cx="2952750" cy="839787"/>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1" dirty="0" smtClean="0">
                <a:solidFill>
                  <a:srgbClr val="C00000"/>
                </a:solidFill>
              </a:rPr>
              <a:t>IEEE Reserve Allocation Payable</a:t>
            </a:r>
            <a:endParaRPr lang="en-US" sz="1800" b="1" i="0" u="none" strike="noStrike" cap="none" baseline="0" dirty="0">
              <a:solidFill>
                <a:srgbClr val="C00000"/>
              </a:solidFill>
              <a:sym typeface="Arial"/>
            </a:endParaRPr>
          </a:p>
        </p:txBody>
      </p:sp>
      <p:sp>
        <p:nvSpPr>
          <p:cNvPr id="65" name="Shape 65"/>
          <p:cNvSpPr txBox="1">
            <a:spLocks noGrp="1"/>
          </p:cNvSpPr>
          <p:nvPr>
            <p:ph type="body" idx="1"/>
          </p:nvPr>
        </p:nvSpPr>
        <p:spPr>
          <a:xfrm>
            <a:off x="381000" y="838200"/>
            <a:ext cx="8458200" cy="5562600"/>
          </a:xfrm>
          <a:prstGeom prst="rect">
            <a:avLst/>
          </a:prstGeom>
          <a:noFill/>
          <a:ln>
            <a:noFill/>
          </a:ln>
        </p:spPr>
        <p:txBody>
          <a:bodyPr lIns="91425" tIns="45700" rIns="91425" bIns="45700" anchor="t" anchorCtr="0">
            <a:noAutofit/>
          </a:bodyPr>
          <a:lstStyle/>
          <a:p>
            <a:pPr marL="0" indent="0" algn="ctr">
              <a:buSzPct val="25000"/>
              <a:buNone/>
            </a:pPr>
            <a:endParaRPr lang="en-US" sz="1800" b="1" dirty="0">
              <a:solidFill>
                <a:schemeClr val="dk1"/>
              </a:solidFill>
            </a:endParaRPr>
          </a:p>
          <a:p>
            <a:pPr marL="0" indent="0">
              <a:buSzPct val="25000"/>
              <a:buNone/>
            </a:pPr>
            <a:endParaRPr lang="en-US" sz="1800" b="1" dirty="0">
              <a:solidFill>
                <a:schemeClr val="dk1"/>
              </a:solidFill>
            </a:endParaRPr>
          </a:p>
          <a:p>
            <a:pPr marL="0" indent="0">
              <a:buSzPct val="25000"/>
              <a:buNone/>
            </a:pPr>
            <a:r>
              <a:rPr lang="en-US" sz="1800" b="1" dirty="0">
                <a:solidFill>
                  <a:schemeClr val="dk1"/>
                </a:solidFill>
              </a:rPr>
              <a:t>The liability is based on an IEEE Level calculation that seeks to apply to all OU's a share to cover any Foundation, New Initiatives and Pension Liability at the overall IEEE Level.  Annually, it cannot be determined until year end once the final expenses and investment returns used in the calculation are determined.  The % applied to each OU and to each section in MGA is determined based on the section share of reserves compared to total reserves.  A few years ago the Board agreed to the new algorithm and it posts a liability but does not move cash from Geo Units accounts.  The only way the cash is touched is if the entire IEEE exhausts all its corporate reserves.  It could be reversed if NIC and Foundation spending is eliminated, but that is not likely. </a:t>
            </a:r>
          </a:p>
          <a:p>
            <a:pPr marL="0" indent="0">
              <a:buSzPct val="25000"/>
              <a:buNone/>
            </a:pPr>
            <a:endParaRPr lang="en-US" sz="1800" b="1" dirty="0">
              <a:solidFill>
                <a:schemeClr val="dk1"/>
              </a:solidFill>
            </a:endParaRPr>
          </a:p>
          <a:p>
            <a:pPr marL="0" indent="0">
              <a:buSzPct val="25000"/>
              <a:buNone/>
            </a:pPr>
            <a:r>
              <a:rPr lang="en-US" sz="1800" b="1" i="1" dirty="0">
                <a:solidFill>
                  <a:schemeClr val="dk1"/>
                </a:solidFill>
              </a:rPr>
              <a:t>FYI, no reserve allocation has been posted to the Geo Units’ financials since 2016</a:t>
            </a:r>
            <a:r>
              <a:rPr lang="en-US" sz="1800" b="1" i="1" dirty="0" smtClean="0">
                <a:solidFill>
                  <a:schemeClr val="dk1"/>
                </a:solidFill>
              </a:rPr>
              <a:t>. – Teresa Sacks MGA</a:t>
            </a:r>
            <a:endParaRPr lang="en-US" sz="1800" b="1" i="1" dirty="0">
              <a:solidFill>
                <a:schemeClr val="dk1"/>
              </a:solidFill>
            </a:endParaRPr>
          </a:p>
          <a:p>
            <a:pPr marL="0" marR="0" lvl="0" indent="0" algn="l" rtl="0">
              <a:spcBef>
                <a:spcPts val="280"/>
              </a:spcBef>
              <a:spcAft>
                <a:spcPts val="0"/>
              </a:spcAft>
              <a:buClr>
                <a:schemeClr val="dk1"/>
              </a:buClr>
              <a:buSzPct val="25000"/>
              <a:buFont typeface="Arial"/>
              <a:buNone/>
            </a:pPr>
            <a:r>
              <a:rPr lang="en-US" sz="1400" b="1" i="0" u="none" strike="noStrike" cap="none" baseline="0" dirty="0" smtClean="0">
                <a:solidFill>
                  <a:schemeClr val="dk1"/>
                </a:solidFill>
                <a:latin typeface="Arial"/>
                <a:ea typeface="Arial"/>
                <a:cs typeface="Arial"/>
                <a:sym typeface="Arial"/>
              </a:rPr>
              <a:t>       </a:t>
            </a:r>
            <a:endParaRPr lang="en-US" sz="1400" b="1" i="0" u="none" strike="noStrike" cap="none" baseline="0" dirty="0">
              <a:solidFill>
                <a:schemeClr val="dk1"/>
              </a:solidFill>
              <a:latin typeface="Arial"/>
              <a:ea typeface="Arial"/>
              <a:cs typeface="Arial"/>
              <a:sym typeface="Arial"/>
            </a:endParaRPr>
          </a:p>
          <a:p>
            <a:pPr marL="1143000" marR="0" lvl="2" indent="-101600" algn="l" rtl="0">
              <a:spcBef>
                <a:spcPts val="400"/>
              </a:spcBef>
              <a:spcAft>
                <a:spcPts val="0"/>
              </a:spcAft>
              <a:buClr>
                <a:schemeClr val="dk1"/>
              </a:buClr>
              <a:buFont typeface="Arial"/>
              <a:buNone/>
            </a:pPr>
            <a:endParaRPr sz="2000" b="1" i="0" u="none" strike="noStrike" cap="none" baseline="0" dirty="0">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1" i="0" u="none" strike="noStrike" cap="none" baseline="0" dirty="0">
              <a:solidFill>
                <a:schemeClr val="dk1"/>
              </a:solidFill>
              <a:latin typeface="Arial"/>
              <a:ea typeface="Arial"/>
              <a:cs typeface="Arial"/>
              <a:sym typeface="Arial"/>
            </a:endParaRPr>
          </a:p>
        </p:txBody>
      </p:sp>
      <p:pic>
        <p:nvPicPr>
          <p:cNvPr id="2051" name="Picture 3" descr="https://ssl.gstatic.com/ui/v1/icons/mail/images/cleardo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https://mail.google.com/mail/u/1/?ui=2&amp;ik=601b87fc3a&amp;view=fimg&amp;th=1651a81362d7f804&amp;attid=0.2&amp;disp=emb&amp;realattid=ii_jklaums91_1651a3192ea3b396&amp;attbid=ANGjdJ_uD9r-zz_FgTuAInbSTgCm95cRykVDahdTFQ3b0ozz52s3Nqh4EfaylUl91EkAXFEpIers101NJ4lmlXjXBkesDFAG0vZOmYwJsRnpOndvtt646IOAI0eFVx8&amp;sz=w832-h318&amp;ats=1533752462054&amp;rm=1651a81362d7f804&amp;zw&amp;atsh=1"/>
          <p:cNvSpPr>
            <a:spLocks noChangeAspect="1" noChangeArrowheads="1"/>
          </p:cNvSpPr>
          <p:nvPr/>
        </p:nvSpPr>
        <p:spPr bwMode="auto">
          <a:xfrm>
            <a:off x="63500" y="-204788"/>
            <a:ext cx="3962400" cy="1514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https://mail.google.com/mail/u/1/?ui=2&amp;ik=601b87fc3a&amp;view=fimg&amp;th=1651a81362d7f804&amp;attid=0.1&amp;disp=emb&amp;realattid=ii_jklasg4e0_1651a3004121921f&amp;attbid=ANGjdJ_LuVrOqks7it-wyJjdZxgFiVQRwK8TxvVWFIm7ekph_ezNiCXRF7F0mIwoH59XbIOcXsFTX96dDRnJlCWD49nIqDA0FgGEp5GXiGySZoWh24v3ljU9O1Xdscc&amp;sz=w832-h516&amp;ats=1533752462053&amp;rm=1651a81362d7f804&amp;zw&amp;atsh=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https://mail.google.com/mail/u/1/?ui=2&amp;ik=601b87fc3a&amp;view=fimg&amp;th=1651a81362d7f804&amp;attid=0.1&amp;disp=emb&amp;realattid=ii_jklasg4e0_1651a3004121921f&amp;attbid=ANGjdJ_LuVrOqks7it-wyJjdZxgFiVQRwK8TxvVWFIm7ekph_ezNiCXRF7F0mIwoH59XbIOcXsFTX96dDRnJlCWD49nIqDA0FgGEp5GXiGySZoWh24v3ljU9O1Xdscc&amp;sz=w832-h516&amp;ats=1533752462053&amp;rm=1651a81362d7f804&amp;zw&amp;atsh=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2" descr="https://mail.google.com/mail/u/1/?ui=2&amp;ik=601b87fc3a&amp;view=fimg&amp;th=1651a81362d7f804&amp;attid=0.2&amp;disp=emb&amp;realattid=ii_jklaums91_1651a3192ea3b396&amp;attbid=ANGjdJ_uD9r-zz_FgTuAInbSTgCm95cRykVDahdTFQ3b0ozz52s3Nqh4EfaylUl91EkAXFEpIers101NJ4lmlXjXBkesDFAG0vZOmYwJsRnpOndvtt646IOAI0eFVx8&amp;sz=w832-h318&amp;ats=1533752462054&amp;rm=1651a81362d7f804&amp;zw&amp;atsh=1"/>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65534309"/>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419100" y="476075"/>
            <a:ext cx="8305799" cy="1200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400" b="1" i="0" u="none" strike="noStrike" cap="none" baseline="0" dirty="0" smtClean="0">
                <a:solidFill>
                  <a:srgbClr val="C00000"/>
                </a:solidFill>
                <a:latin typeface="Times New Roman"/>
                <a:ea typeface="Times New Roman"/>
                <a:cs typeface="Times New Roman"/>
                <a:sym typeface="Times New Roman"/>
              </a:rPr>
              <a:t>MGA  Contacts</a:t>
            </a:r>
            <a:endParaRPr lang="en-US" sz="2400" b="1" i="0" u="none" strike="noStrike" cap="none" baseline="0" dirty="0">
              <a:solidFill>
                <a:srgbClr val="C00000"/>
              </a:solidFill>
              <a:latin typeface="Times New Roman"/>
              <a:ea typeface="Times New Roman"/>
              <a:cs typeface="Times New Roman"/>
              <a:sym typeface="Times New Roman"/>
            </a:endParaRPr>
          </a:p>
        </p:txBody>
      </p:sp>
      <p:graphicFrame>
        <p:nvGraphicFramePr>
          <p:cNvPr id="89" name="Shape 89"/>
          <p:cNvGraphicFramePr/>
          <p:nvPr/>
        </p:nvGraphicFramePr>
        <p:xfrm>
          <a:off x="0" y="6477000"/>
          <a:ext cx="624900" cy="2286050"/>
        </p:xfrm>
        <a:graphic>
          <a:graphicData uri="http://schemas.openxmlformats.org/drawingml/2006/table">
            <a:tbl>
              <a:tblPr firstRow="1" bandRow="1">
                <a:noFill/>
                <a:tableStyleId>{ABEE1B1E-1691-4E1B-8A17-ADC71A751A3D}</a:tableStyleId>
              </a:tblPr>
              <a:tblGrid>
                <a:gridCol w="208300"/>
                <a:gridCol w="208300"/>
                <a:gridCol w="208300"/>
              </a:tblGrid>
              <a:tr h="381000">
                <a:tc>
                  <a:txBody>
                    <a:bodyPr/>
                    <a:lstStyle/>
                    <a:p>
                      <a:pPr marL="0" marR="0" lvl="0" indent="0" algn="ctr" rtl="0">
                        <a:spcBef>
                          <a:spcPts val="0"/>
                        </a:spcBef>
                        <a:buNone/>
                      </a:pPr>
                      <a:endParaRPr sz="2400" u="none" strike="noStrike" cap="none" baseline="0">
                        <a:solidFill>
                          <a:schemeClr val="dk1"/>
                        </a:solidFill>
                      </a:endParaRPr>
                    </a:p>
                  </a:txBody>
                  <a:tcPr marL="91450" marR="91450" marT="45725" marB="45725"/>
                </a:tc>
                <a:tc>
                  <a:txBody>
                    <a:bodyPr/>
                    <a:lstStyle/>
                    <a:p>
                      <a:pPr marL="0" marR="0" lvl="0" indent="0" algn="ctr" rtl="0">
                        <a:spcBef>
                          <a:spcPts val="0"/>
                        </a:spcBef>
                        <a:buNone/>
                      </a:pPr>
                      <a:endParaRPr sz="2400" u="none" strike="noStrike" cap="none" baseline="0">
                        <a:solidFill>
                          <a:schemeClr val="dk1"/>
                        </a:solidFill>
                      </a:endParaRPr>
                    </a:p>
                  </a:txBody>
                  <a:tcPr marL="91450" marR="91450" marT="45725" marB="45725"/>
                </a:tc>
                <a:tc>
                  <a:txBody>
                    <a:bodyPr/>
                    <a:lstStyle/>
                    <a:p>
                      <a:pPr marL="0" marR="0" lvl="0" indent="0" algn="ctr" rtl="0">
                        <a:spcBef>
                          <a:spcPts val="0"/>
                        </a:spcBef>
                        <a:buNone/>
                      </a:pPr>
                      <a:endParaRPr sz="2400" u="none" strike="noStrike" cap="none" baseline="0">
                        <a:solidFill>
                          <a:schemeClr val="dk1"/>
                        </a:solidFill>
                      </a:endParaRPr>
                    </a:p>
                  </a:txBody>
                  <a:tcPr marL="91450" marR="91450" marT="45725" marB="45725"/>
                </a:tc>
              </a:tr>
              <a:tr h="381000">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r>
              <a:tr h="381000">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r>
              <a:tr h="381000">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r>
              <a:tr h="381000">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spcBef>
                          <a:spcPts val="0"/>
                        </a:spcBef>
                        <a:buNone/>
                      </a:pPr>
                      <a:endParaRPr sz="2400" u="none" strike="noStrike" cap="none" baseline="0"/>
                    </a:p>
                  </a:txBody>
                  <a:tcPr marL="91450" marR="91450" marT="45725" marB="45725"/>
                </a:tc>
                <a:tc>
                  <a:txBody>
                    <a:bodyPr/>
                    <a:lstStyle/>
                    <a:p>
                      <a:pPr marL="0" marR="0" lvl="0" indent="0" algn="ctr" rtl="0">
                        <a:lnSpc>
                          <a:spcPct val="100000"/>
                        </a:lnSpc>
                        <a:spcBef>
                          <a:spcPts val="0"/>
                        </a:spcBef>
                        <a:spcAft>
                          <a:spcPts val="0"/>
                        </a:spcAft>
                        <a:buClr>
                          <a:schemeClr val="dk1"/>
                        </a:buClr>
                        <a:buFont typeface="Arial"/>
                        <a:buNone/>
                      </a:pPr>
                      <a:endParaRPr sz="2400" u="none" strike="noStrike" cap="none" baseline="0"/>
                    </a:p>
                  </a:txBody>
                  <a:tcPr marL="91450" marR="91450" marT="45725" marB="45725"/>
                </a:tc>
              </a:tr>
            </a:tbl>
          </a:graphicData>
        </a:graphic>
      </p:graphicFrame>
      <p:sp>
        <p:nvSpPr>
          <p:cNvPr id="90" name="Shape 90"/>
          <p:cNvSpPr txBox="1"/>
          <p:nvPr/>
        </p:nvSpPr>
        <p:spPr>
          <a:xfrm>
            <a:off x="285751" y="1676400"/>
            <a:ext cx="8572500" cy="3600986"/>
          </a:xfrm>
          <a:prstGeom prst="rect">
            <a:avLst/>
          </a:prstGeom>
          <a:noFill/>
          <a:ln>
            <a:noFill/>
          </a:ln>
        </p:spPr>
        <p:txBody>
          <a:bodyPr lIns="91425" tIns="45700" rIns="91425" bIns="45700" anchor="t" anchorCtr="0">
            <a:noAutofit/>
          </a:bodyPr>
          <a:lstStyle/>
          <a:p>
            <a:pPr marL="342900" marR="0" lvl="0" indent="-292100" algn="l" rtl="0">
              <a:spcBef>
                <a:spcPts val="0"/>
              </a:spcBef>
              <a:spcAft>
                <a:spcPts val="0"/>
              </a:spcAft>
              <a:buClr>
                <a:schemeClr val="dk1"/>
              </a:buClr>
              <a:buSzPct val="100000"/>
              <a:buFont typeface="Arial"/>
              <a:buChar char="•"/>
            </a:pPr>
            <a:r>
              <a:rPr lang="en-US" sz="1800" b="1" i="0" u="none" strike="noStrike" cap="none" baseline="0" dirty="0" smtClean="0">
                <a:solidFill>
                  <a:schemeClr val="dk1"/>
                </a:solidFill>
                <a:latin typeface="Times New Roman"/>
                <a:ea typeface="Times New Roman"/>
                <a:cs typeface="Times New Roman"/>
                <a:sym typeface="Times New Roman"/>
              </a:rPr>
              <a:t>MGA Contacts:</a:t>
            </a:r>
            <a:endParaRPr lang="en-US" sz="1800" b="1" i="0" u="none" strike="noStrike" cap="none" baseline="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SzPct val="25000"/>
              <a:buNone/>
            </a:pPr>
            <a:r>
              <a:rPr lang="en-US" sz="1800" b="1" dirty="0">
                <a:solidFill>
                  <a:schemeClr val="dk1"/>
                </a:solidFill>
                <a:latin typeface="Times New Roman"/>
                <a:ea typeface="Times New Roman"/>
                <a:cs typeface="Times New Roman"/>
                <a:sym typeface="Times New Roman"/>
              </a:rPr>
              <a:t> </a:t>
            </a:r>
            <a:r>
              <a:rPr lang="en-US" sz="1800" b="1" dirty="0" smtClean="0">
                <a:solidFill>
                  <a:schemeClr val="dk1"/>
                </a:solidFill>
                <a:latin typeface="Times New Roman"/>
                <a:ea typeface="Times New Roman"/>
                <a:cs typeface="Times New Roman"/>
                <a:sym typeface="Times New Roman"/>
              </a:rPr>
              <a:t>        </a:t>
            </a:r>
            <a:r>
              <a:rPr lang="en-US" sz="1800" b="1" i="0" u="none" strike="noStrike" cap="none" baseline="0" dirty="0" smtClean="0">
                <a:solidFill>
                  <a:schemeClr val="dk1"/>
                </a:solidFill>
                <a:latin typeface="Times New Roman"/>
                <a:ea typeface="Times New Roman"/>
                <a:cs typeface="Times New Roman"/>
                <a:sym typeface="Times New Roman"/>
              </a:rPr>
              <a:t>(</a:t>
            </a:r>
            <a:r>
              <a:rPr lang="en-US" sz="1800" b="1" i="0" u="none" strike="noStrike" cap="none" baseline="0" dirty="0" err="1" smtClean="0">
                <a:solidFill>
                  <a:schemeClr val="dk1"/>
                </a:solidFill>
                <a:latin typeface="Times New Roman"/>
                <a:ea typeface="Times New Roman"/>
                <a:cs typeface="Times New Roman"/>
                <a:sym typeface="Times New Roman"/>
              </a:rPr>
              <a:t>Netsuite</a:t>
            </a:r>
            <a:r>
              <a:rPr lang="en-US" sz="1800" b="1" i="0" u="none" strike="noStrike" cap="none" baseline="0" dirty="0" smtClean="0">
                <a:solidFill>
                  <a:schemeClr val="dk1"/>
                </a:solidFill>
                <a:latin typeface="Times New Roman"/>
                <a:ea typeface="Times New Roman"/>
                <a:cs typeface="Times New Roman"/>
                <a:sym typeface="Times New Roman"/>
              </a:rPr>
              <a:t>/Rebates/Bonus)    </a:t>
            </a:r>
            <a:r>
              <a:rPr lang="en-US" sz="1800" b="1" dirty="0" smtClean="0">
                <a:solidFill>
                  <a:schemeClr val="dk1"/>
                </a:solidFill>
                <a:latin typeface="Times New Roman"/>
                <a:ea typeface="Times New Roman"/>
                <a:cs typeface="Times New Roman"/>
                <a:sym typeface="Times New Roman"/>
              </a:rPr>
              <a:t>Teresa Sacks t.sacks@ieee.org</a:t>
            </a:r>
            <a:endParaRPr lang="en-US" sz="1800" b="1" i="0" u="none" strike="noStrike" cap="none" baseline="0" dirty="0" smtClean="0">
              <a:solidFill>
                <a:schemeClr val="dk1"/>
              </a:solidFill>
              <a:latin typeface="Times New Roman"/>
              <a:ea typeface="Times New Roman"/>
              <a:cs typeface="Times New Roman"/>
              <a:sym typeface="Times New Roman"/>
            </a:endParaRPr>
          </a:p>
          <a:p>
            <a:pPr marL="0" marR="0" lvl="0" indent="0" algn="l" rtl="0">
              <a:spcBef>
                <a:spcPts val="0"/>
              </a:spcBef>
              <a:spcAft>
                <a:spcPts val="0"/>
              </a:spcAft>
              <a:buSzPct val="25000"/>
              <a:buNone/>
            </a:pPr>
            <a:r>
              <a:rPr lang="en-US" sz="1800" b="1" i="0" u="none" strike="noStrike" cap="none" baseline="0" dirty="0" smtClean="0">
                <a:solidFill>
                  <a:schemeClr val="dk1"/>
                </a:solidFill>
                <a:latin typeface="Times New Roman"/>
                <a:ea typeface="Times New Roman"/>
                <a:cs typeface="Times New Roman"/>
                <a:sym typeface="Times New Roman"/>
              </a:rPr>
              <a:t>        </a:t>
            </a:r>
            <a:r>
              <a:rPr lang="en-US" sz="1800" b="1" dirty="0" smtClean="0">
                <a:solidFill>
                  <a:schemeClr val="dk1"/>
                </a:solidFill>
                <a:latin typeface="Times New Roman"/>
                <a:ea typeface="Times New Roman"/>
                <a:cs typeface="Times New Roman"/>
                <a:sym typeface="Times New Roman"/>
              </a:rPr>
              <a:t> (Audits)Caitlyn Chow          </a:t>
            </a:r>
            <a:r>
              <a:rPr lang="en-US" sz="1800" b="1" dirty="0" smtClean="0">
                <a:solidFill>
                  <a:schemeClr val="accent4"/>
                </a:solidFill>
                <a:latin typeface="Times New Roman"/>
                <a:ea typeface="Times New Roman"/>
                <a:cs typeface="Times New Roman"/>
                <a:sym typeface="Times New Roman"/>
              </a:rPr>
              <a:t>Caitlyn.chow@ieee.org</a:t>
            </a:r>
          </a:p>
          <a:p>
            <a:pPr marL="0" marR="0" lvl="0" indent="0" algn="l" rtl="0">
              <a:spcBef>
                <a:spcPts val="0"/>
              </a:spcBef>
              <a:spcAft>
                <a:spcPts val="0"/>
              </a:spcAft>
              <a:buSzPct val="25000"/>
              <a:buNone/>
            </a:pPr>
            <a:r>
              <a:rPr lang="en-US" sz="1800" b="1" i="0" u="none" strike="noStrike" cap="none" baseline="0" dirty="0">
                <a:solidFill>
                  <a:schemeClr val="dk1"/>
                </a:solidFill>
                <a:latin typeface="Times New Roman"/>
                <a:ea typeface="Times New Roman"/>
                <a:cs typeface="Times New Roman"/>
                <a:sym typeface="Times New Roman"/>
              </a:rPr>
              <a:t> </a:t>
            </a:r>
            <a:r>
              <a:rPr lang="en-US" sz="1800" b="1" i="0" u="none" strike="noStrike" cap="none" baseline="0" dirty="0" smtClean="0">
                <a:solidFill>
                  <a:schemeClr val="dk1"/>
                </a:solidFill>
                <a:latin typeface="Times New Roman"/>
                <a:ea typeface="Times New Roman"/>
                <a:cs typeface="Times New Roman"/>
                <a:sym typeface="Times New Roman"/>
              </a:rPr>
              <a:t>        (Concentration</a:t>
            </a:r>
            <a:r>
              <a:rPr lang="en-US" sz="1800" b="1" i="0" u="none" strike="noStrike" cap="none" dirty="0" smtClean="0">
                <a:solidFill>
                  <a:schemeClr val="dk1"/>
                </a:solidFill>
                <a:latin typeface="Times New Roman"/>
                <a:ea typeface="Times New Roman"/>
                <a:cs typeface="Times New Roman"/>
                <a:sym typeface="Times New Roman"/>
              </a:rPr>
              <a:t> Banking)     Stacy Negron-</a:t>
            </a:r>
            <a:r>
              <a:rPr lang="en-US" sz="1800" b="1" i="0" u="none" strike="noStrike" cap="none" dirty="0" err="1" smtClean="0">
                <a:solidFill>
                  <a:schemeClr val="dk1"/>
                </a:solidFill>
                <a:latin typeface="Times New Roman"/>
                <a:ea typeface="Times New Roman"/>
                <a:cs typeface="Times New Roman"/>
                <a:sym typeface="Times New Roman"/>
              </a:rPr>
              <a:t>Sheckells</a:t>
            </a:r>
            <a:r>
              <a:rPr lang="en-US" sz="1800" b="1" i="0" u="none" strike="noStrike" cap="none" dirty="0" smtClean="0">
                <a:solidFill>
                  <a:schemeClr val="dk1"/>
                </a:solidFill>
                <a:latin typeface="Times New Roman"/>
                <a:ea typeface="Times New Roman"/>
                <a:cs typeface="Times New Roman"/>
                <a:sym typeface="Times New Roman"/>
              </a:rPr>
              <a:t> </a:t>
            </a:r>
            <a:r>
              <a:rPr lang="en-US" sz="1800" b="1" i="0" u="none" strike="noStrike" cap="none" dirty="0" smtClean="0">
                <a:solidFill>
                  <a:schemeClr val="dk1"/>
                </a:solidFill>
                <a:latin typeface="Times New Roman"/>
                <a:ea typeface="Times New Roman"/>
                <a:cs typeface="Times New Roman"/>
                <a:sym typeface="Times New Roman"/>
                <a:hlinkClick r:id="rId3"/>
              </a:rPr>
              <a:t>s.negron-sheckells@ieee.org</a:t>
            </a:r>
            <a:endParaRPr lang="en-US" sz="1800" b="1" i="0" u="none" strike="noStrike" cap="none" dirty="0" smtClean="0">
              <a:solidFill>
                <a:schemeClr val="dk1"/>
              </a:solidFill>
              <a:latin typeface="Times New Roman"/>
              <a:ea typeface="Times New Roman"/>
              <a:cs typeface="Times New Roman"/>
              <a:sym typeface="Times New Roman"/>
            </a:endParaRPr>
          </a:p>
          <a:p>
            <a:pPr marL="0" marR="0" lvl="0" indent="0" algn="l" rtl="0">
              <a:spcBef>
                <a:spcPts val="0"/>
              </a:spcBef>
              <a:spcAft>
                <a:spcPts val="0"/>
              </a:spcAft>
              <a:buSzPct val="25000"/>
              <a:buNone/>
            </a:pPr>
            <a:r>
              <a:rPr lang="en-US" sz="1800" b="1" baseline="0" dirty="0">
                <a:solidFill>
                  <a:schemeClr val="dk1"/>
                </a:solidFill>
                <a:latin typeface="Times New Roman"/>
                <a:ea typeface="Times New Roman"/>
                <a:cs typeface="Times New Roman"/>
                <a:sym typeface="Times New Roman"/>
              </a:rPr>
              <a:t> </a:t>
            </a:r>
            <a:r>
              <a:rPr lang="en-US" sz="1800" b="1" baseline="0" dirty="0" smtClean="0">
                <a:solidFill>
                  <a:schemeClr val="dk1"/>
                </a:solidFill>
                <a:latin typeface="Times New Roman"/>
                <a:ea typeface="Times New Roman"/>
                <a:cs typeface="Times New Roman"/>
                <a:sym typeface="Times New Roman"/>
              </a:rPr>
              <a:t>         </a:t>
            </a:r>
            <a:r>
              <a:rPr lang="en-US" sz="1800" b="1" baseline="0" dirty="0" err="1" smtClean="0">
                <a:solidFill>
                  <a:schemeClr val="dk1"/>
                </a:solidFill>
                <a:latin typeface="Times New Roman"/>
                <a:ea typeface="Times New Roman"/>
                <a:cs typeface="Times New Roman"/>
                <a:sym typeface="Times New Roman"/>
              </a:rPr>
              <a:t>Vtools</a:t>
            </a:r>
            <a:r>
              <a:rPr lang="en-US" sz="1800" b="1" baseline="0" dirty="0" smtClean="0">
                <a:solidFill>
                  <a:schemeClr val="dk1"/>
                </a:solidFill>
                <a:latin typeface="Times New Roman"/>
                <a:ea typeface="Times New Roman"/>
                <a:cs typeface="Times New Roman"/>
                <a:sym typeface="Times New Roman"/>
              </a:rPr>
              <a:t>                                    </a:t>
            </a:r>
            <a:r>
              <a:rPr lang="en-US" sz="1800" b="1" dirty="0" smtClean="0">
                <a:solidFill>
                  <a:schemeClr val="dk1"/>
                </a:solidFill>
                <a:latin typeface="Times New Roman"/>
                <a:ea typeface="Times New Roman"/>
                <a:cs typeface="Times New Roman"/>
                <a:sym typeface="Times New Roman"/>
              </a:rPr>
              <a:t> Marguerite </a:t>
            </a:r>
            <a:r>
              <a:rPr lang="en-US" sz="1800" b="1" dirty="0" err="1" smtClean="0">
                <a:solidFill>
                  <a:schemeClr val="dk1"/>
                </a:solidFill>
                <a:latin typeface="Times New Roman"/>
                <a:ea typeface="Times New Roman"/>
                <a:cs typeface="Times New Roman"/>
                <a:sym typeface="Times New Roman"/>
              </a:rPr>
              <a:t>Gargiula</a:t>
            </a:r>
            <a:r>
              <a:rPr lang="en-US" sz="1800" b="1" dirty="0" smtClean="0">
                <a:solidFill>
                  <a:schemeClr val="dk1"/>
                </a:solidFill>
                <a:latin typeface="Times New Roman"/>
                <a:ea typeface="Times New Roman"/>
                <a:cs typeface="Times New Roman"/>
                <a:sym typeface="Times New Roman"/>
              </a:rPr>
              <a:t> m.gargiula@ieee.org</a:t>
            </a:r>
            <a:endParaRPr lang="en-US" sz="1800" b="1" i="0" u="none" strike="noStrike" cap="none" baseline="0" dirty="0" smtClean="0">
              <a:solidFill>
                <a:schemeClr val="dk1"/>
              </a:solidFill>
              <a:latin typeface="Times New Roman"/>
              <a:ea typeface="Times New Roman"/>
              <a:cs typeface="Times New Roman"/>
              <a:sym typeface="Times New Roman"/>
            </a:endParaRPr>
          </a:p>
          <a:p>
            <a:pPr marL="0" marR="0" lvl="0" indent="0" algn="l" rtl="0">
              <a:spcBef>
                <a:spcPts val="0"/>
              </a:spcBef>
              <a:spcAft>
                <a:spcPts val="0"/>
              </a:spcAft>
              <a:buSzPct val="25000"/>
              <a:buNone/>
            </a:pPr>
            <a:endParaRPr lang="en-US" sz="1800" b="1" i="0" u="none" strike="noStrike" cap="none" baseline="0" dirty="0">
              <a:solidFill>
                <a:schemeClr val="dk1"/>
              </a:solidFill>
              <a:latin typeface="Times New Roman"/>
              <a:ea typeface="Times New Roman"/>
              <a:cs typeface="Times New Roman"/>
              <a:sym typeface="Times New Roman"/>
            </a:endParaRPr>
          </a:p>
          <a:p>
            <a:pPr marL="457200" marR="0" lvl="0" indent="-406400" algn="l" rtl="0">
              <a:spcBef>
                <a:spcPts val="0"/>
              </a:spcBef>
              <a:spcAft>
                <a:spcPts val="0"/>
              </a:spcAft>
              <a:buClr>
                <a:schemeClr val="dk1"/>
              </a:buClr>
              <a:buSzPct val="100000"/>
              <a:buFont typeface="Arial"/>
              <a:buChar char="•"/>
            </a:pPr>
            <a:r>
              <a:rPr lang="en-US" sz="1800" b="1" i="0" u="none" strike="noStrike" cap="none" baseline="0" dirty="0" smtClean="0">
                <a:solidFill>
                  <a:schemeClr val="dk1"/>
                </a:solidFill>
                <a:latin typeface="Times New Roman"/>
                <a:ea typeface="Times New Roman"/>
                <a:cs typeface="Times New Roman"/>
                <a:sym typeface="Times New Roman"/>
              </a:rPr>
              <a:t>Timely </a:t>
            </a:r>
            <a:r>
              <a:rPr lang="en-US" sz="1800" b="1" i="0" u="none" strike="noStrike" cap="none" baseline="0" dirty="0" err="1" smtClean="0">
                <a:solidFill>
                  <a:schemeClr val="dk1"/>
                </a:solidFill>
                <a:latin typeface="Times New Roman"/>
                <a:ea typeface="Times New Roman"/>
                <a:cs typeface="Times New Roman"/>
                <a:sym typeface="Times New Roman"/>
              </a:rPr>
              <a:t>Netsuite</a:t>
            </a:r>
            <a:r>
              <a:rPr lang="en-US" sz="1800" b="1" i="0" u="none" strike="noStrike" cap="none" dirty="0" smtClean="0">
                <a:solidFill>
                  <a:schemeClr val="dk1"/>
                </a:solidFill>
                <a:latin typeface="Times New Roman"/>
                <a:ea typeface="Times New Roman"/>
                <a:cs typeface="Times New Roman"/>
                <a:sym typeface="Times New Roman"/>
              </a:rPr>
              <a:t> Uploads – Quarterly</a:t>
            </a:r>
          </a:p>
          <a:p>
            <a:pPr marL="457200" marR="0" lvl="0" indent="-406400" algn="l" rtl="0">
              <a:spcBef>
                <a:spcPts val="0"/>
              </a:spcBef>
              <a:spcAft>
                <a:spcPts val="0"/>
              </a:spcAft>
              <a:buClr>
                <a:schemeClr val="dk1"/>
              </a:buClr>
              <a:buSzPct val="100000"/>
              <a:buFont typeface="Arial"/>
              <a:buChar char="•"/>
            </a:pPr>
            <a:r>
              <a:rPr lang="en-US" sz="1800" b="1" dirty="0" smtClean="0">
                <a:solidFill>
                  <a:schemeClr val="dk1"/>
                </a:solidFill>
                <a:latin typeface="Times New Roman"/>
                <a:ea typeface="Times New Roman"/>
                <a:cs typeface="Times New Roman"/>
                <a:sym typeface="Times New Roman"/>
              </a:rPr>
              <a:t>Annual Reporting must be completed by second Fri in Feb for previous year to be eligible for  section rebate, Recommendation is to complete by end of Jan .</a:t>
            </a:r>
            <a:endParaRPr lang="en-US" sz="1800" b="1" i="0" u="none" strike="noStrike" cap="none" dirty="0" smtClean="0">
              <a:solidFill>
                <a:schemeClr val="dk1"/>
              </a:solidFill>
              <a:latin typeface="Times New Roman"/>
              <a:ea typeface="Times New Roman"/>
              <a:cs typeface="Times New Roman"/>
              <a:sym typeface="Times New Roman"/>
            </a:endParaRPr>
          </a:p>
          <a:p>
            <a:pPr marL="457200" marR="0" lvl="0" indent="-406400" algn="l" rtl="0">
              <a:spcBef>
                <a:spcPts val="0"/>
              </a:spcBef>
              <a:spcAft>
                <a:spcPts val="0"/>
              </a:spcAft>
              <a:buClr>
                <a:schemeClr val="dk1"/>
              </a:buClr>
              <a:buSzPct val="100000"/>
              <a:buFont typeface="Arial"/>
              <a:buChar char="•"/>
            </a:pPr>
            <a:r>
              <a:rPr lang="en-US" sz="1800" b="1" baseline="0" dirty="0" smtClean="0">
                <a:solidFill>
                  <a:schemeClr val="dk1"/>
                </a:solidFill>
                <a:latin typeface="Times New Roman"/>
                <a:ea typeface="Times New Roman"/>
                <a:cs typeface="Times New Roman"/>
                <a:sym typeface="Times New Roman"/>
              </a:rPr>
              <a:t>Financial</a:t>
            </a:r>
            <a:r>
              <a:rPr lang="en-US" sz="1800" b="1" dirty="0" smtClean="0">
                <a:solidFill>
                  <a:schemeClr val="dk1"/>
                </a:solidFill>
                <a:latin typeface="Times New Roman"/>
                <a:ea typeface="Times New Roman"/>
                <a:cs typeface="Times New Roman"/>
                <a:sym typeface="Times New Roman"/>
              </a:rPr>
              <a:t> Audits –               Annually by March month.</a:t>
            </a:r>
            <a:endParaRPr lang="en-US" sz="1800" b="1" i="0" u="none" strike="noStrike" cap="none" baseline="0" dirty="0">
              <a:solidFill>
                <a:schemeClr val="dk1"/>
              </a:solidFill>
              <a:latin typeface="Times New Roman"/>
              <a:ea typeface="Times New Roman"/>
              <a:cs typeface="Times New Roman"/>
              <a:sym typeface="Times New Roman"/>
            </a:endParaRPr>
          </a:p>
          <a:p>
            <a:pPr marR="0" lvl="0" algn="ctr" rtl="0">
              <a:spcBef>
                <a:spcPts val="0"/>
              </a:spcBef>
              <a:spcAft>
                <a:spcPts val="0"/>
              </a:spcAft>
              <a:buNone/>
            </a:pPr>
            <a:endParaRPr sz="2400" b="1" dirty="0">
              <a:solidFill>
                <a:schemeClr val="dk1"/>
              </a:solidFill>
              <a:latin typeface="Times New Roman"/>
              <a:ea typeface="Times New Roman"/>
              <a:cs typeface="Times New Roman"/>
              <a:sym typeface="Times New Roman"/>
            </a:endParaRPr>
          </a:p>
          <a:p>
            <a:pPr marL="914400" marR="0" lvl="1" indent="-254000" algn="l" rtl="0">
              <a:spcBef>
                <a:spcPts val="0"/>
              </a:spcBef>
              <a:spcAft>
                <a:spcPts val="0"/>
              </a:spcAft>
              <a:buClr>
                <a:schemeClr val="dk1"/>
              </a:buClr>
              <a:buFont typeface="Arial"/>
              <a:buNone/>
            </a:pPr>
            <a:endParaRPr sz="3200" b="1" i="0" u="none" strike="noStrike" cap="none" baseline="0" dirty="0">
              <a:solidFill>
                <a:schemeClr val="dk1"/>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ieee">
  <a:themeElements>
    <a:clrScheme name="iee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7638</TotalTime>
  <Words>1005</Words>
  <Application>Microsoft Office PowerPoint</Application>
  <PresentationFormat>On-screen Show (4:3)</PresentationFormat>
  <Paragraphs>192</Paragraphs>
  <Slides>12</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Comic Sans MS</vt:lpstr>
      <vt:lpstr>Times New Roman</vt:lpstr>
      <vt:lpstr>ieee</vt:lpstr>
      <vt:lpstr>Worksheet</vt:lpstr>
      <vt:lpstr>Microsoft Excel Worksheet</vt:lpstr>
      <vt:lpstr> </vt:lpstr>
      <vt:lpstr>Financial Highlights</vt:lpstr>
      <vt:lpstr>2010-2018 Networth Rebate Assessment History</vt:lpstr>
      <vt:lpstr>2017 Section Audits &amp; 2018 Netsuite Updates</vt:lpstr>
      <vt:lpstr>2017 Section Audits</vt:lpstr>
      <vt:lpstr>IEEE Guidance Regarding Vendor Contracts </vt:lpstr>
      <vt:lpstr>IEEE Reserve Allocation Payable</vt:lpstr>
      <vt:lpstr>IEEE Reserve Allocation Payable</vt:lpstr>
      <vt:lpstr>PowerPoint Presentation</vt:lpstr>
      <vt:lpstr>Timeliness and Readability of Expense Reports</vt:lpstr>
      <vt:lpstr>Expense Reporting Guidelines</vt:lpstr>
      <vt:lpstr>IEEE REGION 1   Expense Reimbursements Deadline – 8/24/2018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Bala Prasanna</dc:creator>
  <cp:lastModifiedBy>Bala Prasanna</cp:lastModifiedBy>
  <cp:revision>73</cp:revision>
  <dcterms:modified xsi:type="dcterms:W3CDTF">2018-08-10T11:50:56Z</dcterms:modified>
</cp:coreProperties>
</file>