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7"/>
  </p:notesMasterIdLst>
  <p:sldIdLst>
    <p:sldId id="272" r:id="rId2"/>
    <p:sldId id="290" r:id="rId3"/>
    <p:sldId id="291" r:id="rId4"/>
    <p:sldId id="292" r:id="rId5"/>
    <p:sldId id="289" r:id="rId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 autoAdjust="0"/>
    <p:restoredTop sz="93624" autoAdjust="0"/>
  </p:normalViewPr>
  <p:slideViewPr>
    <p:cSldViewPr snapToGrid="0" snapToObjects="1">
      <p:cViewPr varScale="1">
        <p:scale>
          <a:sx n="91" d="100"/>
          <a:sy n="91" d="100"/>
        </p:scale>
        <p:origin x="8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AB1367-4334-4807-B6DD-4D41BEC22270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2C1007-A41D-4F5D-9419-72DB7291A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6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4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4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4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3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566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8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3706FF9-A7A1-1E49-B552-C01D56EB6E49}" type="datetime1">
              <a:rPr lang="en-US" smtClean="0"/>
              <a:pPr>
                <a:defRPr/>
              </a:pPr>
              <a:t>8/11/18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8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4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5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2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94BB-4615-F843-BA87-772AA881EFD2}" type="datetimeFigureOut">
              <a:rPr lang="en-US" smtClean="0"/>
              <a:t>8/11/18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6952-0083-9B4E-968A-7CA3A999DA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ieee_tag_blue_006699.png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3" r:id="rId13"/>
    <p:sldLayoutId id="2147483695" r:id="rId14"/>
    <p:sldLayoutId id="2147483696" r:id="rId15"/>
    <p:sldLayoutId id="2147483697" r:id="rId16"/>
    <p:sldLayoutId id="2147483699" r:id="rId17"/>
    <p:sldLayoutId id="2147483700" r:id="rId18"/>
    <p:sldLayoutId id="2147483701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702" r:id="rId26"/>
    <p:sldLayoutId id="214748370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0912" y="3733650"/>
            <a:ext cx="7909316" cy="765053"/>
          </a:xfrm>
        </p:spPr>
        <p:txBody>
          <a:bodyPr>
            <a:normAutofit fontScale="90000"/>
          </a:bodyPr>
          <a:lstStyle/>
          <a:p>
            <a:pPr marL="1428750" indent="-1428750"/>
            <a:r>
              <a:rPr lang="en-US" dirty="0"/>
              <a:t>Region 1 – White Plains Meeting</a:t>
            </a:r>
            <a:br>
              <a:rPr lang="en-US" dirty="0"/>
            </a:br>
            <a:r>
              <a:rPr lang="en-US" dirty="0"/>
              <a:t>Student Activities &amp; Section Engagement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0913" y="4522562"/>
            <a:ext cx="7909316" cy="12713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Bruce Hecht (bruce.hecht@ieee.org),  R1 SPAx Chair</a:t>
            </a:r>
          </a:p>
          <a:p>
            <a:pPr>
              <a:spcBef>
                <a:spcPts val="0"/>
              </a:spcBef>
            </a:pPr>
            <a:r>
              <a:rPr lang="en-US" dirty="0"/>
              <a:t>George Bertnsen – Connecticut Section Co-Chair</a:t>
            </a:r>
          </a:p>
          <a:p>
            <a:pPr>
              <a:spcBef>
                <a:spcPts val="0"/>
              </a:spcBef>
            </a:pPr>
            <a:r>
              <a:rPr lang="en-US" dirty="0"/>
              <a:t>Kathleen Kramer – Session Facilitator, </a:t>
            </a:r>
            <a:r>
              <a:rPr lang="en-US"/>
              <a:t>R6 Director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11 August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AFB85-9C77-EB47-84BF-76044BA8A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7" b="-812"/>
          <a:stretch/>
        </p:blipFill>
        <p:spPr>
          <a:xfrm>
            <a:off x="0" y="19880"/>
            <a:ext cx="9144000" cy="1729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1130E-4D3E-7C47-B569-BB743D864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3099"/>
            <a:ext cx="3438939" cy="1476849"/>
          </a:xfrm>
          <a:prstGeom prst="rect">
            <a:avLst/>
          </a:prstGeom>
        </p:spPr>
      </p:pic>
      <p:pic>
        <p:nvPicPr>
          <p:cNvPr id="12" name="Picture 11" descr="IMG_4029.png">
            <a:extLst>
              <a:ext uri="{FF2B5EF4-FFF2-40B4-BE49-F238E27FC236}">
                <a16:creationId xmlns:a16="http://schemas.microsoft.com/office/drawing/2014/main" id="{349CDE28-E09F-2F40-A7E3-B4F98D4494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939" y="1618577"/>
            <a:ext cx="2643744" cy="1482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417DD-5E52-D94D-A209-4408010B9F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13" t="55942" r="22174" b="12754"/>
          <a:stretch/>
        </p:blipFill>
        <p:spPr>
          <a:xfrm>
            <a:off x="6082683" y="1618576"/>
            <a:ext cx="3061317" cy="14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0A4E6-22E8-6E42-B61A-62D62271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860"/>
            <a:ext cx="8229600" cy="1143000"/>
          </a:xfrm>
        </p:spPr>
        <p:txBody>
          <a:bodyPr/>
          <a:lstStyle/>
          <a:p>
            <a:r>
              <a:rPr lang="en-US" dirty="0"/>
              <a:t>Questions for 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0523A-2C3E-2845-B131-B8BB5EB3196F}"/>
              </a:ext>
            </a:extLst>
          </p:cNvPr>
          <p:cNvSpPr txBox="1"/>
          <p:nvPr/>
        </p:nvSpPr>
        <p:spPr>
          <a:xfrm>
            <a:off x="457200" y="1033675"/>
            <a:ext cx="8229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What are the goals for Sections engagement with students?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How might we improve communication with student branches?   IEEE systems?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What is the MGA strategy for Student Branches and Sections?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What are the priorities for Region 1 for student engagement?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What new initiatives do we want to sponsor?  Student Leaders &amp; Sections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7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0A4E6-22E8-6E42-B61A-62D62271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and Current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0523A-2C3E-2845-B131-B8BB5EB3196F}"/>
              </a:ext>
            </a:extLst>
          </p:cNvPr>
          <p:cNvSpPr txBox="1"/>
          <p:nvPr/>
        </p:nvSpPr>
        <p:spPr>
          <a:xfrm>
            <a:off x="457200" y="1230860"/>
            <a:ext cx="8507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Region One Student Conference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Undergraduate Research Technology    		Conference – </a:t>
            </a:r>
            <a:r>
              <a:rPr lang="en-US" sz="2800" dirty="0">
                <a:solidFill>
                  <a:schemeClr val="bg1"/>
                </a:solidFill>
              </a:rPr>
              <a:t>co-organized by the MIT Student Branch and the Boston Section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Engagement at Section conferences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OU Analytics – how best to leverage?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Google Sheets notes and ideas: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https://goo.gl/1UfMZp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1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0A4E6-22E8-6E42-B61A-62D62271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0523A-2C3E-2845-B131-B8BB5EB3196F}"/>
              </a:ext>
            </a:extLst>
          </p:cNvPr>
          <p:cNvSpPr txBox="1"/>
          <p:nvPr/>
        </p:nvSpPr>
        <p:spPr>
          <a:xfrm>
            <a:off x="457200" y="1230860"/>
            <a:ext cx="85078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Gain clarity about IEEE MGA student branch communication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Identify Region 1 strategies for Student, Section &amp; Region engagement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Data Systems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Communication and Reporting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Executive Sponsorship and Engagement with Schools 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 Establish training for branch counselors and student leaders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3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0912" y="3733650"/>
            <a:ext cx="7909316" cy="765053"/>
          </a:xfrm>
        </p:spPr>
        <p:txBody>
          <a:bodyPr>
            <a:normAutofit/>
          </a:bodyPr>
          <a:lstStyle/>
          <a:p>
            <a:pPr marL="1428750" indent="-1428750"/>
            <a:r>
              <a:rPr lang="en-US" dirty="0"/>
              <a:t>Next steps: Future Events &amp; Engagement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0913" y="4522562"/>
            <a:ext cx="7909316" cy="12713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Contact:</a:t>
            </a:r>
          </a:p>
          <a:p>
            <a:pPr>
              <a:spcBef>
                <a:spcPts val="0"/>
              </a:spcBef>
            </a:pPr>
            <a:r>
              <a:rPr lang="en-US" dirty="0" err="1"/>
              <a:t>Bruce.Hecht@ieee.org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Bruce.Hecht@analog.com   +1-781-937-1535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C1130E-4D3E-7C47-B569-BB743D86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8839"/>
            <a:ext cx="3438939" cy="1196153"/>
          </a:xfrm>
          <a:prstGeom prst="rect">
            <a:avLst/>
          </a:prstGeom>
        </p:spPr>
      </p:pic>
      <p:pic>
        <p:nvPicPr>
          <p:cNvPr id="12" name="Picture 11" descr="IMG_4029.png">
            <a:extLst>
              <a:ext uri="{FF2B5EF4-FFF2-40B4-BE49-F238E27FC236}">
                <a16:creationId xmlns:a16="http://schemas.microsoft.com/office/drawing/2014/main" id="{349CDE28-E09F-2F40-A7E3-B4F98D4494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939" y="2314317"/>
            <a:ext cx="2643744" cy="120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417DD-5E52-D94D-A209-4408010B9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13" t="58314" r="22174" b="12754"/>
          <a:stretch/>
        </p:blipFill>
        <p:spPr>
          <a:xfrm>
            <a:off x="6082683" y="2290459"/>
            <a:ext cx="3061317" cy="1224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3AFB85-9C77-EB47-84BF-76044BA8A2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707" b="-812"/>
          <a:stretch/>
        </p:blipFill>
        <p:spPr>
          <a:xfrm>
            <a:off x="0" y="19880"/>
            <a:ext cx="9144000" cy="23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850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11681</TotalTime>
  <Words>181</Words>
  <Application>Microsoft Macintosh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Lucida Grande</vt:lpstr>
      <vt:lpstr>Verdana</vt:lpstr>
      <vt:lpstr>Wingdings</vt:lpstr>
      <vt:lpstr>Custom Design</vt:lpstr>
      <vt:lpstr>Region 1 – White Plains Meeting Student Activities &amp; Section Engagement</vt:lpstr>
      <vt:lpstr>Questions for Action</vt:lpstr>
      <vt:lpstr>Resources and Current Activities</vt:lpstr>
      <vt:lpstr>Recommendations for Action</vt:lpstr>
      <vt:lpstr>Next steps: Future Events &amp; Engagement</vt:lpstr>
    </vt:vector>
  </TitlesOfParts>
  <Company>IEEE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Greg Gdowski</cp:lastModifiedBy>
  <cp:revision>321</cp:revision>
  <cp:lastPrinted>2018-08-11T13:59:37Z</cp:lastPrinted>
  <dcterms:created xsi:type="dcterms:W3CDTF">2012-11-14T18:53:32Z</dcterms:created>
  <dcterms:modified xsi:type="dcterms:W3CDTF">2018-08-11T21:35:39Z</dcterms:modified>
</cp:coreProperties>
</file>