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9" r:id="rId3"/>
    <p:sldId id="261" r:id="rId4"/>
    <p:sldId id="257" r:id="rId5"/>
    <p:sldId id="260" r:id="rId6"/>
    <p:sldId id="258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41"/>
    <p:restoredTop sz="94681"/>
  </p:normalViewPr>
  <p:slideViewPr>
    <p:cSldViewPr snapToGrid="0" snapToObjects="1">
      <p:cViewPr varScale="1">
        <p:scale>
          <a:sx n="127" d="100"/>
          <a:sy n="127" d="100"/>
        </p:scale>
        <p:origin x="170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0838-46C5-334C-9373-ADEBEDDCE74A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7398-6CB6-8B4D-AB49-FAA4E2E3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0838-46C5-334C-9373-ADEBEDDCE74A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7398-6CB6-8B4D-AB49-FAA4E2E3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0838-46C5-334C-9373-ADEBEDDCE74A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7398-6CB6-8B4D-AB49-FAA4E2E3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0838-46C5-334C-9373-ADEBEDDCE74A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7398-6CB6-8B4D-AB49-FAA4E2E3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0838-46C5-334C-9373-ADEBEDDCE74A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7398-6CB6-8B4D-AB49-FAA4E2E3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0838-46C5-334C-9373-ADEBEDDCE74A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7398-6CB6-8B4D-AB49-FAA4E2E3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0838-46C5-334C-9373-ADEBEDDCE74A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7398-6CB6-8B4D-AB49-FAA4E2E3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0838-46C5-334C-9373-ADEBEDDCE74A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7398-6CB6-8B4D-AB49-FAA4E2E3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0838-46C5-334C-9373-ADEBEDDCE74A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7398-6CB6-8B4D-AB49-FAA4E2E3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0838-46C5-334C-9373-ADEBEDDCE74A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7398-6CB6-8B4D-AB49-FAA4E2E3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B0838-46C5-334C-9373-ADEBEDDCE74A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F7398-6CB6-8B4D-AB49-FAA4E2E3FDD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8458"/>
            <a:ext cx="9144000" cy="989542"/>
          </a:xfrm>
          <a:prstGeom prst="rect">
            <a:avLst/>
          </a:prstGeom>
        </p:spPr>
      </p:pic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7192183" y="6118173"/>
            <a:ext cx="10141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713232" rtl="0" eaLnBrk="1" latinLnBrk="0" hangingPunct="1">
              <a:defRPr sz="1404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8/11/2018</a:t>
            </a:r>
          </a:p>
        </p:txBody>
      </p:sp>
    </p:spTree>
    <p:extLst>
      <p:ext uri="{BB962C8B-B14F-4D97-AF65-F5344CB8AC3E}">
        <p14:creationId xmlns:p14="http://schemas.microsoft.com/office/powerpoint/2010/main" val="192503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North Jersey Section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Kalyan Mondal</a:t>
            </a:r>
            <a:r>
              <a:rPr lang="en-US" smtClean="0"/>
              <a:t>, Chair</a:t>
            </a:r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1485900" y="6118172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713232" rtl="0" eaLnBrk="1" latinLnBrk="0" hangingPunct="1">
              <a:defRPr sz="1404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FF00"/>
                </a:solidFill>
              </a:rPr>
              <a:t>North Jersey Section Report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67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97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16 Active Society Chapters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523" y="962527"/>
            <a:ext cx="7886700" cy="4769268"/>
          </a:xfrm>
        </p:spPr>
        <p:txBody>
          <a:bodyPr>
            <a:noAutofit/>
          </a:bodyPr>
          <a:lstStyle/>
          <a:p>
            <a:r>
              <a:rPr lang="en-US" sz="1050" b="1" dirty="0" smtClean="0"/>
              <a:t>Aerospace &amp; Electronics System (AES)</a:t>
            </a:r>
          </a:p>
          <a:p>
            <a:r>
              <a:rPr lang="en-US" sz="1050" b="1" dirty="0" smtClean="0"/>
              <a:t>Antenna Propagation/Microwave Theory &amp; Technique (AP/MTT):  </a:t>
            </a:r>
            <a:r>
              <a:rPr lang="en-US" sz="1000" b="1" u="sng" dirty="0" smtClean="0"/>
              <a:t>Organizes highly successful annual Symposium &amp; </a:t>
            </a:r>
            <a:r>
              <a:rPr lang="en-US" sz="1000" b="1" u="sng" dirty="0" smtClean="0"/>
              <a:t>Mini-show</a:t>
            </a:r>
          </a:p>
          <a:p>
            <a:pPr marL="0" indent="0">
              <a:buNone/>
            </a:pPr>
            <a:endParaRPr lang="en-US" sz="1000" b="1" u="sng" dirty="0" smtClean="0"/>
          </a:p>
          <a:p>
            <a:endParaRPr lang="en-US" sz="1050" b="1" dirty="0" smtClean="0"/>
          </a:p>
          <a:p>
            <a:pPr marL="0" indent="0">
              <a:buNone/>
            </a:pPr>
            <a:endParaRPr lang="en-US" sz="1050" b="1" dirty="0" smtClean="0"/>
          </a:p>
          <a:p>
            <a:pPr marL="0" indent="0">
              <a:buNone/>
            </a:pPr>
            <a:endParaRPr lang="en-US" sz="1050" b="1" dirty="0"/>
          </a:p>
          <a:p>
            <a:pPr marL="0" indent="0">
              <a:buNone/>
            </a:pPr>
            <a:endParaRPr lang="en-US" sz="1050" b="1" dirty="0" smtClean="0"/>
          </a:p>
          <a:p>
            <a:pPr marL="0" indent="0">
              <a:buNone/>
            </a:pPr>
            <a:endParaRPr lang="en-US" sz="1050" b="1" dirty="0"/>
          </a:p>
          <a:p>
            <a:pPr marL="0" indent="0">
              <a:buNone/>
            </a:pPr>
            <a:endParaRPr lang="en-US" sz="1050" b="1" dirty="0" smtClean="0"/>
          </a:p>
          <a:p>
            <a:pPr marL="0" indent="0">
              <a:buNone/>
            </a:pPr>
            <a:endParaRPr lang="en-US" sz="1050" b="1" dirty="0"/>
          </a:p>
          <a:p>
            <a:pPr marL="0" indent="0">
              <a:buNone/>
            </a:pPr>
            <a:endParaRPr lang="en-US" sz="1050" b="1" dirty="0"/>
          </a:p>
          <a:p>
            <a:endParaRPr lang="en-US" sz="1050" b="1" dirty="0" smtClean="0"/>
          </a:p>
          <a:p>
            <a:endParaRPr lang="en-US" sz="1050" b="1" dirty="0"/>
          </a:p>
          <a:p>
            <a:endParaRPr lang="en-US" sz="1050" b="1" dirty="0" smtClean="0"/>
          </a:p>
          <a:p>
            <a:r>
              <a:rPr lang="en-US" sz="1200" b="1" dirty="0" smtClean="0"/>
              <a:t>Circuits </a:t>
            </a:r>
            <a:r>
              <a:rPr lang="en-US" sz="1200" b="1" dirty="0" smtClean="0"/>
              <a:t>and Systems (CAS)</a:t>
            </a:r>
          </a:p>
          <a:p>
            <a:pPr marL="0" indent="0">
              <a:buNone/>
            </a:pPr>
            <a:endParaRPr lang="en-US" sz="1000" b="1" u="sng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559" y="1457659"/>
            <a:ext cx="5635355" cy="328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28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97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16 Active Society </a:t>
            </a:r>
            <a:r>
              <a:rPr lang="en-US" sz="3600" dirty="0" smtClean="0"/>
              <a:t>Chapters (continued)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523" y="962527"/>
            <a:ext cx="7886700" cy="4769268"/>
          </a:xfrm>
        </p:spPr>
        <p:txBody>
          <a:bodyPr>
            <a:noAutofit/>
          </a:bodyPr>
          <a:lstStyle/>
          <a:p>
            <a:r>
              <a:rPr lang="en-US" sz="1200" b="1" dirty="0" smtClean="0"/>
              <a:t>Communications </a:t>
            </a:r>
            <a:r>
              <a:rPr lang="en-US" sz="1200" b="1" dirty="0" smtClean="0"/>
              <a:t>(COMM): 	</a:t>
            </a:r>
            <a:r>
              <a:rPr lang="en-US" sz="1100" b="1" u="sng" dirty="0" smtClean="0"/>
              <a:t>Organizes annual NJ Advanced Communication Symposium, offers training </a:t>
            </a:r>
            <a:r>
              <a:rPr lang="en-US" sz="1100" b="1" u="sng" dirty="0" smtClean="0"/>
              <a:t>courses</a:t>
            </a:r>
          </a:p>
          <a:p>
            <a:pPr marL="0" indent="0">
              <a:buNone/>
            </a:pPr>
            <a:endParaRPr lang="en-US" sz="1000" b="1" u="sng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352627"/>
              </p:ext>
            </p:extLst>
          </p:nvPr>
        </p:nvGraphicFramePr>
        <p:xfrm>
          <a:off x="2825220" y="1396999"/>
          <a:ext cx="3286655" cy="4334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3" imgW="6872357" imgH="9065449" progId="Word.Document.12">
                  <p:embed/>
                </p:oleObj>
              </mc:Choice>
              <mc:Fallback>
                <p:oleObj name="Document" r:id="rId3" imgW="6872357" imgH="90654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25220" y="1396999"/>
                        <a:ext cx="3286655" cy="4334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426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97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16 Active Society </a:t>
            </a:r>
            <a:r>
              <a:rPr lang="en-US" sz="3600" dirty="0" smtClean="0"/>
              <a:t>Chapters (continued)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523" y="962527"/>
            <a:ext cx="7886700" cy="4769268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Computer </a:t>
            </a:r>
            <a:r>
              <a:rPr lang="en-US" sz="1600" b="1" dirty="0" smtClean="0"/>
              <a:t>(C)</a:t>
            </a:r>
          </a:p>
          <a:p>
            <a:r>
              <a:rPr lang="en-US" sz="1600" b="1" dirty="0" smtClean="0"/>
              <a:t>Control (CS):	</a:t>
            </a:r>
            <a:r>
              <a:rPr lang="en-US" sz="1400" b="1" u="sng" dirty="0" smtClean="0"/>
              <a:t>Starting to offer two new training courses, sponsoring 2019 IEEE Drone for Infrastructure </a:t>
            </a:r>
            <a:r>
              <a:rPr lang="en-US" sz="1400" b="1" u="sng" dirty="0" smtClean="0"/>
              <a:t>Symposium</a:t>
            </a:r>
          </a:p>
          <a:p>
            <a:pPr marL="0" indent="0">
              <a:buNone/>
            </a:pPr>
            <a:endParaRPr lang="en-US" sz="1400" b="1" u="sng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660" y="1640473"/>
            <a:ext cx="1079086" cy="657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58" y="1889530"/>
            <a:ext cx="1079086" cy="493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071" y="1790700"/>
            <a:ext cx="2310584" cy="65705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3" b="4928"/>
          <a:stretch/>
        </p:blipFill>
        <p:spPr bwMode="auto">
          <a:xfrm>
            <a:off x="1912937" y="2789321"/>
            <a:ext cx="5257800" cy="304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206071" y="2447753"/>
            <a:ext cx="2508929" cy="609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Drones for Infrastructure</a:t>
            </a:r>
            <a:br>
              <a:rPr lang="en-US" dirty="0" smtClean="0"/>
            </a:br>
            <a:r>
              <a:rPr lang="en-US" sz="3200" dirty="0" smtClean="0"/>
              <a:t>A Technical Workshop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973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97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16 Active Society </a:t>
            </a:r>
            <a:r>
              <a:rPr lang="en-US" sz="3600" dirty="0" smtClean="0"/>
              <a:t>Chapters (continued)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523" y="962527"/>
            <a:ext cx="7886700" cy="4769268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Electromagnetic </a:t>
            </a:r>
            <a:r>
              <a:rPr lang="en-US" sz="2000" b="1" dirty="0" smtClean="0"/>
              <a:t>Compatibility/Product Safety Engineering (EMC/PSE)</a:t>
            </a:r>
          </a:p>
          <a:p>
            <a:r>
              <a:rPr lang="en-US" sz="2000" b="1" dirty="0" smtClean="0"/>
              <a:t>Technology &amp; Engineering Management (TEM)</a:t>
            </a:r>
          </a:p>
          <a:p>
            <a:r>
              <a:rPr lang="en-US" sz="2000" b="1" dirty="0" smtClean="0"/>
              <a:t>Industrial Applications (IA)</a:t>
            </a:r>
          </a:p>
          <a:p>
            <a:r>
              <a:rPr lang="en-US" sz="2000" b="1" dirty="0" smtClean="0"/>
              <a:t>Information Theory (IT):	</a:t>
            </a:r>
            <a:r>
              <a:rPr lang="en-US" sz="1800" b="1" u="sng" dirty="0" smtClean="0"/>
              <a:t>Sponsors Shannon Lecture Series at Nokia Bell Labs</a:t>
            </a:r>
          </a:p>
          <a:p>
            <a:r>
              <a:rPr lang="en-US" sz="2000" b="1" dirty="0" smtClean="0"/>
              <a:t>Instrumentation &amp; Measurement (IMS)</a:t>
            </a:r>
          </a:p>
          <a:p>
            <a:r>
              <a:rPr lang="en-US" sz="2000" b="1" dirty="0" smtClean="0"/>
              <a:t>Photonics (PHO</a:t>
            </a:r>
            <a:r>
              <a:rPr lang="en-US" sz="2000" b="1" dirty="0" smtClean="0"/>
              <a:t>):</a:t>
            </a:r>
            <a:endParaRPr lang="en-US" sz="1800" b="1" u="sng" dirty="0" smtClean="0"/>
          </a:p>
          <a:p>
            <a:r>
              <a:rPr lang="en-US" sz="2000" b="1" dirty="0" smtClean="0"/>
              <a:t>Power and Energy (PES):	</a:t>
            </a:r>
            <a:r>
              <a:rPr lang="en-US" sz="1800" b="1" u="sng" dirty="0" smtClean="0"/>
              <a:t>Organizes highly successful seminars offering CEUs towards PE licenses</a:t>
            </a:r>
          </a:p>
          <a:p>
            <a:r>
              <a:rPr lang="en-US" sz="2000" b="1" dirty="0" smtClean="0"/>
              <a:t>Signal Processing (SP)</a:t>
            </a:r>
          </a:p>
          <a:p>
            <a:r>
              <a:rPr lang="en-US" sz="2000" b="1" dirty="0" smtClean="0"/>
              <a:t>Systems, Man, and Cybernetics (SMC)</a:t>
            </a:r>
          </a:p>
          <a:p>
            <a:r>
              <a:rPr lang="en-US" sz="2000" b="1" dirty="0" smtClean="0"/>
              <a:t>Vehicular Technology (VT)</a:t>
            </a:r>
          </a:p>
        </p:txBody>
      </p:sp>
    </p:spTree>
    <p:extLst>
      <p:ext uri="{BB962C8B-B14F-4D97-AF65-F5344CB8AC3E}">
        <p14:creationId xmlns:p14="http://schemas.microsoft.com/office/powerpoint/2010/main" val="2436392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8014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Affinity Group &amp; Committee Activities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5269"/>
            <a:ext cx="7886700" cy="493169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Pre-University Committee</a:t>
            </a:r>
          </a:p>
          <a:p>
            <a:pPr lvl="1"/>
            <a:r>
              <a:rPr lang="en-US" dirty="0" smtClean="0"/>
              <a:t>Offers highly subscribed STEM courses for School students</a:t>
            </a:r>
          </a:p>
          <a:p>
            <a:pPr lvl="1"/>
            <a:r>
              <a:rPr lang="en-US" dirty="0" smtClean="0"/>
              <a:t>Sponsored 2018 NJ makers fair at Oradell Public Library</a:t>
            </a:r>
            <a:endParaRPr lang="en-US" dirty="0" smtClean="0"/>
          </a:p>
          <a:p>
            <a:r>
              <a:rPr lang="en-US" dirty="0" smtClean="0"/>
              <a:t>Student Activities Council (SAC)</a:t>
            </a:r>
          </a:p>
          <a:p>
            <a:pPr lvl="1"/>
            <a:r>
              <a:rPr lang="en-US" dirty="0" smtClean="0"/>
              <a:t>Organizes student paper competitions leading to R1 award winners</a:t>
            </a:r>
          </a:p>
          <a:p>
            <a:r>
              <a:rPr lang="en-US" dirty="0" smtClean="0"/>
              <a:t>History Committee</a:t>
            </a:r>
          </a:p>
          <a:p>
            <a:pPr lvl="1"/>
            <a:r>
              <a:rPr lang="en-US" dirty="0" smtClean="0"/>
              <a:t>Successfully instituted several Milestones at Bell Labs</a:t>
            </a:r>
          </a:p>
          <a:p>
            <a:r>
              <a:rPr lang="en-US" dirty="0" smtClean="0"/>
              <a:t>Education Committee</a:t>
            </a:r>
          </a:p>
          <a:p>
            <a:pPr lvl="1"/>
            <a:r>
              <a:rPr lang="en-US" dirty="0" smtClean="0"/>
              <a:t>Offers multiple training courses throughout the </a:t>
            </a:r>
            <a:r>
              <a:rPr lang="en-US" dirty="0" smtClean="0"/>
              <a:t>year</a:t>
            </a:r>
          </a:p>
          <a:p>
            <a:pPr lvl="1"/>
            <a:r>
              <a:rPr lang="en-US" dirty="0" smtClean="0"/>
              <a:t>Issue of low attendance</a:t>
            </a:r>
            <a:endParaRPr lang="en-US" dirty="0" smtClean="0"/>
          </a:p>
          <a:p>
            <a:r>
              <a:rPr lang="en-US" dirty="0" smtClean="0"/>
              <a:t>Program Review Committee</a:t>
            </a:r>
          </a:p>
          <a:p>
            <a:pPr lvl="1"/>
            <a:r>
              <a:rPr lang="en-US" dirty="0" smtClean="0"/>
              <a:t>Developed preliminary guidelines for reviewing external event sponsorship requests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320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Financials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2012, one of the first Section adapters of </a:t>
            </a:r>
            <a:r>
              <a:rPr lang="en-US" dirty="0" err="1" smtClean="0"/>
              <a:t>Netsuite</a:t>
            </a:r>
            <a:r>
              <a:rPr lang="en-US" dirty="0" smtClean="0"/>
              <a:t> for accounting</a:t>
            </a:r>
          </a:p>
          <a:p>
            <a:r>
              <a:rPr lang="en-US" dirty="0" smtClean="0"/>
              <a:t>Very sound bookkeeping with passing audit records year </a:t>
            </a:r>
            <a:r>
              <a:rPr lang="en-US" smtClean="0"/>
              <a:t>after year since 2012</a:t>
            </a:r>
            <a:endParaRPr lang="en-US" dirty="0" smtClean="0"/>
          </a:p>
          <a:p>
            <a:r>
              <a:rPr lang="en-US" dirty="0" smtClean="0"/>
              <a:t>Under expensed every year since 2013</a:t>
            </a:r>
          </a:p>
          <a:p>
            <a:r>
              <a:rPr lang="en-US" dirty="0" smtClean="0"/>
              <a:t>CBRS account balance has steadily grown since 2012 due to proper fiscal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82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</TotalTime>
  <Words>223</Words>
  <Application>Microsoft Office PowerPoint</Application>
  <PresentationFormat>On-screen Show (4:3)</PresentationFormat>
  <Paragraphs>54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Microsoft Word Document</vt:lpstr>
      <vt:lpstr>North Jersey Section Report</vt:lpstr>
      <vt:lpstr>16 Active Society Chapters</vt:lpstr>
      <vt:lpstr>16 Active Society Chapters (continued)</vt:lpstr>
      <vt:lpstr>16 Active Society Chapters (continued)</vt:lpstr>
      <vt:lpstr>16 Active Society Chapters (continued)</vt:lpstr>
      <vt:lpstr>Affinity Group &amp; Committee Activities</vt:lpstr>
      <vt:lpstr>Section Financials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Gdowski</dc:creator>
  <cp:lastModifiedBy>Kalyan Mondal</cp:lastModifiedBy>
  <cp:revision>20</cp:revision>
  <dcterms:created xsi:type="dcterms:W3CDTF">2017-06-08T10:58:59Z</dcterms:created>
  <dcterms:modified xsi:type="dcterms:W3CDTF">2018-08-02T17:36:11Z</dcterms:modified>
</cp:coreProperties>
</file>