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2"/>
  </p:notesMasterIdLst>
  <p:sldIdLst>
    <p:sldId id="256" r:id="rId2"/>
    <p:sldId id="272" r:id="rId3"/>
    <p:sldId id="259" r:id="rId4"/>
    <p:sldId id="274" r:id="rId5"/>
    <p:sldId id="276" r:id="rId6"/>
    <p:sldId id="264" r:id="rId7"/>
    <p:sldId id="266" r:id="rId8"/>
    <p:sldId id="262" r:id="rId9"/>
    <p:sldId id="273" r:id="rId10"/>
    <p:sldId id="267" r:id="rId11"/>
    <p:sldId id="265" r:id="rId12"/>
    <p:sldId id="268" r:id="rId13"/>
    <p:sldId id="269" r:id="rId14"/>
    <p:sldId id="270" r:id="rId15"/>
    <p:sldId id="271" r:id="rId16"/>
    <p:sldId id="287" r:id="rId17"/>
    <p:sldId id="277" r:id="rId18"/>
    <p:sldId id="278" r:id="rId19"/>
    <p:sldId id="299" r:id="rId20"/>
    <p:sldId id="279" r:id="rId21"/>
    <p:sldId id="280" r:id="rId22"/>
    <p:sldId id="281" r:id="rId23"/>
    <p:sldId id="282" r:id="rId24"/>
    <p:sldId id="283" r:id="rId25"/>
    <p:sldId id="284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85" r:id="rId34"/>
    <p:sldId id="286" r:id="rId35"/>
    <p:sldId id="295" r:id="rId36"/>
    <p:sldId id="296" r:id="rId37"/>
    <p:sldId id="297" r:id="rId38"/>
    <p:sldId id="298" r:id="rId39"/>
    <p:sldId id="260" r:id="rId40"/>
    <p:sldId id="258" r:id="rId41"/>
  </p:sldIdLst>
  <p:sldSz cx="9144000" cy="6858000" type="screen4x3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15D172A-73D0-5045-BC93-10CE4453F56A}">
          <p14:sldIdLst>
            <p14:sldId id="256"/>
            <p14:sldId id="272"/>
            <p14:sldId id="259"/>
            <p14:sldId id="274"/>
            <p14:sldId id="276"/>
            <p14:sldId id="264"/>
            <p14:sldId id="266"/>
            <p14:sldId id="262"/>
            <p14:sldId id="273"/>
            <p14:sldId id="267"/>
            <p14:sldId id="265"/>
            <p14:sldId id="268"/>
            <p14:sldId id="269"/>
            <p14:sldId id="270"/>
            <p14:sldId id="271"/>
            <p14:sldId id="287"/>
            <p14:sldId id="277"/>
            <p14:sldId id="278"/>
            <p14:sldId id="299"/>
            <p14:sldId id="279"/>
            <p14:sldId id="280"/>
            <p14:sldId id="281"/>
            <p14:sldId id="282"/>
            <p14:sldId id="283"/>
            <p14:sldId id="284"/>
            <p14:sldId id="288"/>
            <p14:sldId id="289"/>
            <p14:sldId id="290"/>
            <p14:sldId id="291"/>
            <p14:sldId id="292"/>
            <p14:sldId id="293"/>
            <p14:sldId id="294"/>
            <p14:sldId id="285"/>
            <p14:sldId id="286"/>
            <p14:sldId id="295"/>
            <p14:sldId id="296"/>
            <p14:sldId id="297"/>
            <p14:sldId id="298"/>
          </p14:sldIdLst>
        </p14:section>
        <p14:section name="Untitled Section" id="{F1FFEA7E-26A8-4749-9B3A-9D7968D64902}">
          <p14:sldIdLst>
            <p14:sldId id="260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27"/>
    <p:restoredTop sz="94681"/>
  </p:normalViewPr>
  <p:slideViewPr>
    <p:cSldViewPr snapToGrid="0" snapToObjects="1">
      <p:cViewPr varScale="1">
        <p:scale>
          <a:sx n="96" d="100"/>
          <a:sy n="96" d="100"/>
        </p:scale>
        <p:origin x="16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FE383-EBD0-E041-9E8B-76E7C05628DA}" type="datetimeFigureOut">
              <a:rPr lang="en-US" smtClean="0"/>
              <a:t>8/11/18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45C0C-B22E-8F42-A0F1-D769EE765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12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71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8FD5A4D-F9F5-2B49-84D1-ECFBE642EB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1AE1F449-8702-BF4F-81A5-5EAF00CC08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71246DAE-8685-6545-A22F-F7E740CDC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004DAAEB-D43C-0D42-8144-5FF456E5BB13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489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8FD5A4D-F9F5-2B49-84D1-ECFBE642EB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1AE1F449-8702-BF4F-81A5-5EAF00CC08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71246DAE-8685-6545-A22F-F7E740CDC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004DAAEB-D43C-0D42-8144-5FF456E5BB13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52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8FD5A4D-F9F5-2B49-84D1-ECFBE642EB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1AE1F449-8702-BF4F-81A5-5EAF00CC08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71246DAE-8685-6545-A22F-F7E740CDC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004DAAEB-D43C-0D42-8144-5FF456E5BB13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033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15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83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29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63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8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54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68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98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39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89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3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76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524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99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691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666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7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65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81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96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621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192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651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694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324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932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566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52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09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5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45C0C-B22E-8F42-A0F1-D769EE7652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09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8FD5A4D-F9F5-2B49-84D1-ECFBE642EB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1AE1F449-8702-BF4F-81A5-5EAF00CC08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71246DAE-8685-6545-A22F-F7E740CDC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004DAAEB-D43C-0D42-8144-5FF456E5BB13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464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8FD5A4D-F9F5-2B49-84D1-ECFBE642EB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1AE1F449-8702-BF4F-81A5-5EAF00CC08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71246DAE-8685-6545-A22F-F7E740CDC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004DAAEB-D43C-0D42-8144-5FF456E5BB13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709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8FD5A4D-F9F5-2B49-84D1-ECFBE642EB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1AE1F449-8702-BF4F-81A5-5EAF00CC08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71246DAE-8685-6545-A22F-F7E740CDC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004DAAEB-D43C-0D42-8144-5FF456E5BB13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224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8FD5A4D-F9F5-2B49-84D1-ECFBE642EB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1AE1F449-8702-BF4F-81A5-5EAF00CC08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71246DAE-8685-6545-A22F-F7E740CDC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004DAAEB-D43C-0D42-8144-5FF456E5BB13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286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8/11/18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8/11/18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8/11/18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8/11/18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8/11/18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8/11/18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8/11/18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8/11/18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8/11/18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0838-46C5-334C-9373-ADEBEDDCE74A}" type="datetimeFigureOut">
              <a:rPr lang="en-US" smtClean="0"/>
              <a:t>8/11/18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B0838-46C5-334C-9373-ADEBEDDCE74A}" type="datetimeFigureOut">
              <a:rPr lang="en-US" smtClean="0"/>
              <a:t>8/11/18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F7398-6CB6-8B4D-AB49-FAA4E2E3FDD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8458"/>
            <a:ext cx="9144000" cy="989542"/>
          </a:xfrm>
          <a:prstGeom prst="rect">
            <a:avLst/>
          </a:prstGeom>
        </p:spPr>
      </p:pic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743700" y="6118173"/>
            <a:ext cx="146265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713232" rtl="0" eaLnBrk="1" latinLnBrk="0" hangingPunct="1">
              <a:defRPr sz="1404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August, 2018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03EBA9E-1FB7-3B49-A6A1-03F62003314E}"/>
              </a:ext>
            </a:extLst>
          </p:cNvPr>
          <p:cNvSpPr txBox="1">
            <a:spLocks/>
          </p:cNvSpPr>
          <p:nvPr userDrawn="1"/>
        </p:nvSpPr>
        <p:spPr>
          <a:xfrm>
            <a:off x="3090496" y="5985778"/>
            <a:ext cx="3367454" cy="7549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713232" rtl="0" eaLnBrk="1" latinLnBrk="0" hangingPunct="1">
              <a:defRPr sz="1404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 err="1">
                <a:solidFill>
                  <a:srgbClr val="FFFF00"/>
                </a:solidFill>
              </a:rPr>
              <a:t>vTools</a:t>
            </a:r>
            <a:r>
              <a:rPr lang="en-US" sz="1100" b="1" dirty="0">
                <a:solidFill>
                  <a:srgbClr val="FFFF00"/>
                </a:solidFill>
              </a:rPr>
              <a:t> Training Session</a:t>
            </a:r>
          </a:p>
          <a:p>
            <a:r>
              <a:rPr lang="en-US" sz="1100" b="1" dirty="0">
                <a:solidFill>
                  <a:srgbClr val="FFFF00"/>
                </a:solidFill>
              </a:rPr>
              <a:t>Greg Gdowski (</a:t>
            </a:r>
            <a:r>
              <a:rPr lang="en-US" sz="1100" b="1" dirty="0" err="1">
                <a:solidFill>
                  <a:srgbClr val="FFFF00"/>
                </a:solidFill>
              </a:rPr>
              <a:t>greg.gdowski@gmail.com</a:t>
            </a:r>
            <a:r>
              <a:rPr lang="en-US" sz="1100" b="1" dirty="0">
                <a:solidFill>
                  <a:srgbClr val="FFFF00"/>
                </a:solidFill>
              </a:rPr>
              <a:t>)</a:t>
            </a:r>
          </a:p>
          <a:p>
            <a:r>
              <a:rPr lang="en-US" sz="1000" b="1" dirty="0">
                <a:solidFill>
                  <a:srgbClr val="FFFF00"/>
                </a:solidFill>
              </a:rPr>
              <a:t>R1 Information Management Coordinator &amp; Webmaster</a:t>
            </a:r>
          </a:p>
          <a:p>
            <a:endParaRPr lang="en-US" sz="11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3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fficers.vtools.ieee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vents.vtools.ieee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ieee.org/vtools/" TargetMode="External"/><Relationship Id="rId7" Type="http://schemas.openxmlformats.org/officeDocument/2006/relationships/hyperlink" Target="http://enotice.vtools.ieee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br.vtools.ieee.org/" TargetMode="External"/><Relationship Id="rId5" Type="http://schemas.openxmlformats.org/officeDocument/2006/relationships/hyperlink" Target="https://meetings.vtools.ieee.org/main" TargetMode="External"/><Relationship Id="rId4" Type="http://schemas.openxmlformats.org/officeDocument/2006/relationships/hyperlink" Target="https://officers.vtools.ieee.org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vents.vtools.ieee.org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officers.vtools.ieee.org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ites.ieee.org/vtools/documents/2013/10/online-officer-reporting-pdf.pdf" TargetMode="External"/><Relationship Id="rId4" Type="http://schemas.openxmlformats.org/officeDocument/2006/relationships/hyperlink" Target="http://sites.ieee.org/vtools/documents/2013/10/online-officer-reporting.ppt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fficers.vtools.ieee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ites.ieee.org/vtools/documents/2013/10/online-officer-reporting-pdf.pdf" TargetMode="External"/><Relationship Id="rId4" Type="http://schemas.openxmlformats.org/officeDocument/2006/relationships/hyperlink" Target="http://sites.ieee.org/vtools/documents/2013/10/online-officer-reporting.pptx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fficers.vtools.ieee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R1 </a:t>
            </a:r>
            <a:r>
              <a:rPr lang="en-US" sz="4800" dirty="0" err="1"/>
              <a:t>vTools</a:t>
            </a:r>
            <a:r>
              <a:rPr lang="en-US" sz="4800" dirty="0"/>
              <a:t> Training Session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2125523"/>
          </a:xfrm>
        </p:spPr>
        <p:txBody>
          <a:bodyPr/>
          <a:lstStyle/>
          <a:p>
            <a:r>
              <a:rPr lang="en-US" dirty="0"/>
              <a:t>Greg Gdowski</a:t>
            </a:r>
          </a:p>
          <a:p>
            <a:r>
              <a:rPr lang="en-US" dirty="0"/>
              <a:t>R1 Information Management Coordinator &amp; Webmaster</a:t>
            </a:r>
          </a:p>
          <a:p>
            <a:endParaRPr lang="en-US" dirty="0"/>
          </a:p>
          <a:p>
            <a:r>
              <a:rPr lang="en-US" dirty="0" err="1"/>
              <a:t>Greg.gdowski@gmail.com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B95992F-3798-A345-94C0-37C4EBA0C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3352" r="50000" b="61440"/>
          <a:stretch>
            <a:fillRect/>
          </a:stretch>
        </p:blipFill>
        <p:spPr bwMode="auto">
          <a:xfrm>
            <a:off x="457200" y="152400"/>
            <a:ext cx="175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667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9D859D1-F99B-7D40-8A41-F3F21566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83" y="92651"/>
            <a:ext cx="2140528" cy="13205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Reporting Officers</a:t>
            </a:r>
            <a:b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via </a:t>
            </a:r>
            <a:r>
              <a:rPr lang="en-US" altLang="en-US" sz="3200" b="1" dirty="0" err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vTools</a:t>
            </a:r>
            <a:endParaRPr lang="en-US" altLang="en-US" sz="3200" b="1" dirty="0">
              <a:solidFill>
                <a:srgbClr val="FF0000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514545-A39B-8F43-93CA-FD330D6A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B1A91AD7-CFFA-8B47-B9D3-81C74570E71B}" type="slidenum">
              <a:rPr lang="en-US" altLang="en-US">
                <a:solidFill>
                  <a:srgbClr val="898989"/>
                </a:solidFill>
              </a:rPr>
              <a:pPr eaLnBrk="1" hangingPunct="1"/>
              <a:t>10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FB9AFE-DA0F-0047-82F9-C5B4E15D6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" y="1514698"/>
            <a:ext cx="9008918" cy="279591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0" name="Rounded Rectangular Callout 25">
            <a:extLst>
              <a:ext uri="{FF2B5EF4-FFF2-40B4-BE49-F238E27FC236}">
                <a16:creationId xmlns:a16="http://schemas.microsoft.com/office/drawing/2014/main" id="{E0E4A68D-BE7B-7844-9397-FD067A9F1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9958" y="492884"/>
            <a:ext cx="5725392" cy="374571"/>
          </a:xfrm>
          <a:prstGeom prst="wedgeRoundRectCallout">
            <a:avLst>
              <a:gd name="adj1" fmla="val 43856"/>
              <a:gd name="adj2" fmla="val -25731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FF0000"/>
                </a:solidFill>
              </a:rPr>
              <a:t>Navigate to </a:t>
            </a:r>
            <a:r>
              <a:rPr lang="en-US" altLang="en-US" sz="1600" b="1" dirty="0">
                <a:solidFill>
                  <a:srgbClr val="FF0000"/>
                </a:solidFill>
                <a:hlinkClick r:id="rId4"/>
              </a:rPr>
              <a:t>https://</a:t>
            </a:r>
            <a:r>
              <a:rPr lang="en-US" altLang="en-US" sz="1600" b="1" dirty="0" err="1">
                <a:solidFill>
                  <a:srgbClr val="FF0000"/>
                </a:solidFill>
                <a:hlinkClick r:id="rId4"/>
              </a:rPr>
              <a:t>officers.vtools.ieee.org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59AD5F-C093-AE45-96CD-5C8D0935C894}"/>
              </a:ext>
            </a:extLst>
          </p:cNvPr>
          <p:cNvSpPr txBox="1"/>
          <p:nvPr/>
        </p:nvSpPr>
        <p:spPr>
          <a:xfrm>
            <a:off x="2831521" y="4654035"/>
            <a:ext cx="28503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Getting started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Sign in to the system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Click on Manage Officers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3BE67FB-7AE7-A944-9978-CCFB20A2AFBE}"/>
              </a:ext>
            </a:extLst>
          </p:cNvPr>
          <p:cNvSpPr/>
          <p:nvPr/>
        </p:nvSpPr>
        <p:spPr>
          <a:xfrm rot="992162">
            <a:off x="6889173" y="1005124"/>
            <a:ext cx="1194954" cy="561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6ED4D41D-2EB4-BE48-9EF7-4FB3A617A36A}"/>
              </a:ext>
            </a:extLst>
          </p:cNvPr>
          <p:cNvSpPr/>
          <p:nvPr/>
        </p:nvSpPr>
        <p:spPr>
          <a:xfrm rot="992162">
            <a:off x="1960417" y="3071102"/>
            <a:ext cx="1194954" cy="561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5305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2EADA61-E5F1-2F4B-873D-4ADF429FC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6268"/>
            <a:ext cx="9144000" cy="60017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514545-A39B-8F43-93CA-FD330D6A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B1A91AD7-CFFA-8B47-B9D3-81C74570E71B}" type="slidenum">
              <a:rPr lang="en-US" altLang="en-US">
                <a:solidFill>
                  <a:srgbClr val="898989"/>
                </a:solidFill>
              </a:rPr>
              <a:pPr eaLnBrk="1" hangingPunct="1"/>
              <a:t>11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B701527-C446-B441-A401-CEA62B89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7" y="-192317"/>
            <a:ext cx="8749145" cy="132051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 b="1" u="sng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1. Type in your Section Name in the box </a:t>
            </a:r>
            <a: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 2. A list will be generated automatically.</a:t>
            </a:r>
            <a:b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b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3. Select your Organizational Unit    4. Hit Select Button (not shown)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9ED8701-454F-1D4A-8CF3-C197D96010AA}"/>
              </a:ext>
            </a:extLst>
          </p:cNvPr>
          <p:cNvSpPr/>
          <p:nvPr/>
        </p:nvSpPr>
        <p:spPr>
          <a:xfrm rot="992162">
            <a:off x="1215737" y="3019725"/>
            <a:ext cx="1194954" cy="561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A0EFECA5-50CA-AB40-980C-ABE4BA41E00F}"/>
              </a:ext>
            </a:extLst>
          </p:cNvPr>
          <p:cNvSpPr/>
          <p:nvPr/>
        </p:nvSpPr>
        <p:spPr>
          <a:xfrm rot="992162">
            <a:off x="1215737" y="4579084"/>
            <a:ext cx="1194954" cy="561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9F01166C-8A62-B246-AC17-116653C53B2E}"/>
              </a:ext>
            </a:extLst>
          </p:cNvPr>
          <p:cNvSpPr/>
          <p:nvPr/>
        </p:nvSpPr>
        <p:spPr>
          <a:xfrm rot="992162">
            <a:off x="1212274" y="5457092"/>
            <a:ext cx="1194954" cy="561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75959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514545-A39B-8F43-93CA-FD330D6A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B1A91AD7-CFFA-8B47-B9D3-81C74570E71B}" type="slidenum">
              <a:rPr lang="en-US" altLang="en-US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B701527-C446-B441-A401-CEA62B89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7" y="-192317"/>
            <a:ext cx="8749145" cy="132051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 b="1" u="sng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1. Current Officers are shown </a:t>
            </a:r>
            <a: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 2. You can either add an officer or end the term of an existing officer.</a:t>
            </a:r>
            <a:b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endParaRPr lang="en-US" altLang="en-US" sz="2000" b="1" dirty="0">
              <a:solidFill>
                <a:srgbClr val="FF0000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9ED8701-454F-1D4A-8CF3-C197D96010AA}"/>
              </a:ext>
            </a:extLst>
          </p:cNvPr>
          <p:cNvSpPr/>
          <p:nvPr/>
        </p:nvSpPr>
        <p:spPr>
          <a:xfrm rot="992162">
            <a:off x="1215737" y="3019725"/>
            <a:ext cx="1194954" cy="561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A0EFECA5-50CA-AB40-980C-ABE4BA41E00F}"/>
              </a:ext>
            </a:extLst>
          </p:cNvPr>
          <p:cNvSpPr/>
          <p:nvPr/>
        </p:nvSpPr>
        <p:spPr>
          <a:xfrm rot="992162">
            <a:off x="1215737" y="4579084"/>
            <a:ext cx="1194954" cy="561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9F01166C-8A62-B246-AC17-116653C53B2E}"/>
              </a:ext>
            </a:extLst>
          </p:cNvPr>
          <p:cNvSpPr/>
          <p:nvPr/>
        </p:nvSpPr>
        <p:spPr>
          <a:xfrm rot="992162">
            <a:off x="1212274" y="5457092"/>
            <a:ext cx="1194954" cy="561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F0CE7-28C3-3147-8C34-3AC95A284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82957"/>
            <a:ext cx="9144000" cy="5875043"/>
          </a:xfrm>
          <a:prstGeom prst="rect">
            <a:avLst/>
          </a:prstGeom>
        </p:spPr>
      </p:pic>
      <p:sp>
        <p:nvSpPr>
          <p:cNvPr id="10" name="Rounded Rectangular Callout 25">
            <a:extLst>
              <a:ext uri="{FF2B5EF4-FFF2-40B4-BE49-F238E27FC236}">
                <a16:creationId xmlns:a16="http://schemas.microsoft.com/office/drawing/2014/main" id="{49F8CFB0-E6E4-BA4E-BE75-38DFBC59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4" y="2043874"/>
            <a:ext cx="2428875" cy="476726"/>
          </a:xfrm>
          <a:prstGeom prst="wedgeRoundRectCallout">
            <a:avLst>
              <a:gd name="adj1" fmla="val -126339"/>
              <a:gd name="adj2" fmla="val 177106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C</a:t>
            </a:r>
            <a:r>
              <a:rPr lang="en-US" sz="1100" dirty="0">
                <a:solidFill>
                  <a:srgbClr val="FF0000"/>
                </a:solidFill>
                <a:latin typeface="+mn-lt"/>
              </a:rPr>
              <a:t>lick on an officer position to add new person</a:t>
            </a:r>
          </a:p>
        </p:txBody>
      </p:sp>
      <p:sp>
        <p:nvSpPr>
          <p:cNvPr id="11" name="Rounded Rectangular Callout 25">
            <a:extLst>
              <a:ext uri="{FF2B5EF4-FFF2-40B4-BE49-F238E27FC236}">
                <a16:creationId xmlns:a16="http://schemas.microsoft.com/office/drawing/2014/main" id="{308C080E-AA06-334B-8E40-801E9C6AF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579" y="5060279"/>
            <a:ext cx="2428875" cy="289441"/>
          </a:xfrm>
          <a:prstGeom prst="wedgeRoundRectCallout">
            <a:avLst>
              <a:gd name="adj1" fmla="val 2003"/>
              <a:gd name="adj2" fmla="val 455715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Click on Add Officer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8508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E9402-1459-8448-8036-30BB731D0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ED0EB1-AB1B-4E46-94E9-610E073F0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04297"/>
            <a:ext cx="9144000" cy="6353703"/>
          </a:xfrm>
        </p:spPr>
      </p:pic>
      <p:sp>
        <p:nvSpPr>
          <p:cNvPr id="6" name="Rounded Rectangular Callout 25">
            <a:extLst>
              <a:ext uri="{FF2B5EF4-FFF2-40B4-BE49-F238E27FC236}">
                <a16:creationId xmlns:a16="http://schemas.microsoft.com/office/drawing/2014/main" id="{4DD109DE-31B5-7042-880E-EA5DC7285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488" y="1591497"/>
            <a:ext cx="2428875" cy="289441"/>
          </a:xfrm>
          <a:prstGeom prst="wedgeRoundRectCallout">
            <a:avLst>
              <a:gd name="adj1" fmla="val -196928"/>
              <a:gd name="adj2" fmla="val -56116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1. Add Officer’s IEEE member number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ounded Rectangular Callout 25">
            <a:extLst>
              <a:ext uri="{FF2B5EF4-FFF2-40B4-BE49-F238E27FC236}">
                <a16:creationId xmlns:a16="http://schemas.microsoft.com/office/drawing/2014/main" id="{B66B4ACE-1095-3349-AEF5-D83E8C9E7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7916" y="4528660"/>
            <a:ext cx="2428875" cy="289441"/>
          </a:xfrm>
          <a:prstGeom prst="wedgeRoundRectCallout">
            <a:avLst>
              <a:gd name="adj1" fmla="val -17677"/>
              <a:gd name="adj2" fmla="val -652055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2. Add a term start date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ounded Rectangular Callout 25">
            <a:extLst>
              <a:ext uri="{FF2B5EF4-FFF2-40B4-BE49-F238E27FC236}">
                <a16:creationId xmlns:a16="http://schemas.microsoft.com/office/drawing/2014/main" id="{49EF4407-268B-E348-8C19-1E7932EA5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297" y="4667262"/>
            <a:ext cx="2428875" cy="289441"/>
          </a:xfrm>
          <a:prstGeom prst="wedgeRoundRectCallout">
            <a:avLst>
              <a:gd name="adj1" fmla="val -35217"/>
              <a:gd name="adj2" fmla="val -404345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3. Hit Submit button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213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C7557-A0F7-7542-B1AA-20EC94E8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CCA022-272F-3647-A0F4-7EE764143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893618"/>
            <a:ext cx="9256044" cy="5964382"/>
          </a:xfrm>
        </p:spPr>
      </p:pic>
      <p:sp>
        <p:nvSpPr>
          <p:cNvPr id="7" name="Rounded Rectangular Callout 25">
            <a:extLst>
              <a:ext uri="{FF2B5EF4-FFF2-40B4-BE49-F238E27FC236}">
                <a16:creationId xmlns:a16="http://schemas.microsoft.com/office/drawing/2014/main" id="{25073266-D154-F843-B481-6A82BAC4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297" y="4667262"/>
            <a:ext cx="2428875" cy="289441"/>
          </a:xfrm>
          <a:prstGeom prst="wedgeRoundRectCallout">
            <a:avLst>
              <a:gd name="adj1" fmla="val -35217"/>
              <a:gd name="adj2" fmla="val -404345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1. New Officer will be highlighted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ounded Rectangular Callout 25">
            <a:extLst>
              <a:ext uri="{FF2B5EF4-FFF2-40B4-BE49-F238E27FC236}">
                <a16:creationId xmlns:a16="http://schemas.microsoft.com/office/drawing/2014/main" id="{C41A9E89-BB0B-BA49-94B0-264F27E1A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5815" y="2351896"/>
            <a:ext cx="2428875" cy="289441"/>
          </a:xfrm>
          <a:prstGeom prst="wedgeRoundRectCallout">
            <a:avLst>
              <a:gd name="adj1" fmla="val -35217"/>
              <a:gd name="adj2" fmla="val -404345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2. Confirm Pending Changes!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4760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DE418-22FB-164D-A5B1-9BB5AA135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085" y="33886"/>
            <a:ext cx="4349894" cy="1325563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/>
              <a:t>Yes, it really is that easy!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D53F74-8F39-B949-86AD-9D914E5FA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1018"/>
            <a:ext cx="9144000" cy="4776982"/>
          </a:xfrm>
          <a:prstGeom prst="rect">
            <a:avLst/>
          </a:prstGeom>
        </p:spPr>
      </p:pic>
      <p:sp>
        <p:nvSpPr>
          <p:cNvPr id="6" name="Rounded Rectangular Callout 25">
            <a:extLst>
              <a:ext uri="{FF2B5EF4-FFF2-40B4-BE49-F238E27FC236}">
                <a16:creationId xmlns:a16="http://schemas.microsoft.com/office/drawing/2014/main" id="{75EBF111-E6A1-9345-8ACD-9247BE871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879" y="4573743"/>
            <a:ext cx="2806412" cy="289441"/>
          </a:xfrm>
          <a:prstGeom prst="wedgeRoundRectCallout">
            <a:avLst>
              <a:gd name="adj1" fmla="val -56180"/>
              <a:gd name="adj2" fmla="val 234674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1. Confirm Changes were entered correctly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ounded Rectangular Callout 25">
            <a:extLst>
              <a:ext uri="{FF2B5EF4-FFF2-40B4-BE49-F238E27FC236}">
                <a16:creationId xmlns:a16="http://schemas.microsoft.com/office/drawing/2014/main" id="{596458EC-1D92-574E-933F-C1E939083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433" y="5391161"/>
            <a:ext cx="2806412" cy="289441"/>
          </a:xfrm>
          <a:prstGeom prst="wedgeRoundRectCallout">
            <a:avLst>
              <a:gd name="adj1" fmla="val -56180"/>
              <a:gd name="adj2" fmla="val 234674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2. Hit Save to submit report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ounded Rectangular Callout 25">
            <a:extLst>
              <a:ext uri="{FF2B5EF4-FFF2-40B4-BE49-F238E27FC236}">
                <a16:creationId xmlns:a16="http://schemas.microsoft.com/office/drawing/2014/main" id="{8F84E5C6-94AD-2643-B6EC-C6FA58379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227" y="3698083"/>
            <a:ext cx="2806412" cy="289441"/>
          </a:xfrm>
          <a:prstGeom prst="wedgeRoundRectCallout">
            <a:avLst>
              <a:gd name="adj1" fmla="val -70620"/>
              <a:gd name="adj2" fmla="val 19274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FF0000"/>
                </a:solidFill>
              </a:rPr>
              <a:t>3. A confirmation email will be sent.</a:t>
            </a:r>
            <a:endParaRPr lang="en-US" sz="11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C222E0-A5B4-474E-BA8C-B49AFC9CCFF0}"/>
              </a:ext>
            </a:extLst>
          </p:cNvPr>
          <p:cNvSpPr txBox="1">
            <a:spLocks/>
          </p:cNvSpPr>
          <p:nvPr/>
        </p:nvSpPr>
        <p:spPr>
          <a:xfrm>
            <a:off x="165483" y="92651"/>
            <a:ext cx="2140528" cy="1320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Reporting Officers</a:t>
            </a:r>
            <a:br>
              <a:rPr lang="en-US" altLang="en-US" sz="3200" b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3200" b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via vTools</a:t>
            </a:r>
            <a:endParaRPr lang="en-US" altLang="en-US" sz="3200" b="1" dirty="0">
              <a:solidFill>
                <a:srgbClr val="FF0000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4" name="Rounded Rectangular Callout 25">
            <a:extLst>
              <a:ext uri="{FF2B5EF4-FFF2-40B4-BE49-F238E27FC236}">
                <a16:creationId xmlns:a16="http://schemas.microsoft.com/office/drawing/2014/main" id="{6048F03A-B4D8-9044-B55A-1DC905A4C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011" y="1207930"/>
            <a:ext cx="6708968" cy="580301"/>
          </a:xfrm>
          <a:prstGeom prst="wedgeRoundRectCallout">
            <a:avLst>
              <a:gd name="adj1" fmla="val -23874"/>
              <a:gd name="adj2" fmla="val 195547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If you are an officer of the organizational unit in which this report is for, your changes will be made immediately. Otherwise, changes will be reviewed by staff before taking effect.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5350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301877"/>
            <a:ext cx="5698171" cy="2821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Topics for today:</a:t>
            </a:r>
            <a:br>
              <a:rPr lang="en-US" sz="4000" dirty="0"/>
            </a:br>
            <a:r>
              <a:rPr lang="en-US" sz="4000" dirty="0"/>
              <a:t>1. Officer reporting</a:t>
            </a:r>
            <a:br>
              <a:rPr lang="en-US" sz="4000" dirty="0"/>
            </a:br>
            <a:r>
              <a:rPr lang="en-US" sz="4000" dirty="0"/>
              <a:t>2. </a:t>
            </a:r>
            <a:r>
              <a:rPr lang="en-US" sz="4000" b="1" dirty="0">
                <a:solidFill>
                  <a:srgbClr val="FF0000"/>
                </a:solidFill>
              </a:rPr>
              <a:t>Creating Events</a:t>
            </a:r>
            <a:br>
              <a:rPr lang="en-US" sz="4000" dirty="0"/>
            </a:br>
            <a:r>
              <a:rPr lang="en-US" sz="4000" dirty="0"/>
              <a:t>3. Creating </a:t>
            </a:r>
            <a:r>
              <a:rPr lang="en-US" sz="4000" dirty="0" err="1"/>
              <a:t>Enotices</a:t>
            </a:r>
            <a:endParaRPr lang="en-US" sz="40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B95992F-3798-A345-94C0-37C4EBA0C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3352" r="50000" b="61440"/>
          <a:stretch>
            <a:fillRect/>
          </a:stretch>
        </p:blipFill>
        <p:spPr bwMode="auto">
          <a:xfrm>
            <a:off x="457200" y="152400"/>
            <a:ext cx="175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299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B5472-FE82-634C-84DB-49E5BFE0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87" y="0"/>
            <a:ext cx="2808866" cy="1436914"/>
          </a:xfrm>
        </p:spPr>
        <p:txBody>
          <a:bodyPr>
            <a:normAutofit/>
          </a:bodyPr>
          <a:lstStyle/>
          <a:p>
            <a:r>
              <a:rPr lang="en-US" sz="2400" dirty="0"/>
              <a:t> </a:t>
            </a:r>
            <a:r>
              <a:rPr lang="en-US" sz="2400" b="1" dirty="0" err="1"/>
              <a:t>vTools</a:t>
            </a:r>
            <a:r>
              <a:rPr lang="en-US" sz="2400" b="1" dirty="0"/>
              <a:t> – Events (meetings)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907C2-51E3-E54C-8492-12A207A8B6AD}"/>
              </a:ext>
            </a:extLst>
          </p:cNvPr>
          <p:cNvSpPr txBox="1"/>
          <p:nvPr/>
        </p:nvSpPr>
        <p:spPr>
          <a:xfrm>
            <a:off x="231112" y="1325563"/>
            <a:ext cx="24919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Why bother?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1. All Section events are put on the </a:t>
            </a:r>
            <a:r>
              <a:rPr lang="en-US" sz="2000" b="1" u="sng" dirty="0">
                <a:solidFill>
                  <a:srgbClr val="FF0000"/>
                </a:solidFill>
              </a:rPr>
              <a:t>R1 Web pages calendar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These are put on the web pages </a:t>
            </a:r>
            <a:r>
              <a:rPr lang="en-US" sz="2000" b="1" u="sng" dirty="0">
                <a:solidFill>
                  <a:srgbClr val="FF0000"/>
                </a:solidFill>
              </a:rPr>
              <a:t>automatically!!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Do not ask me to edit entries – they must be edited by you in </a:t>
            </a:r>
            <a:r>
              <a:rPr lang="en-US" sz="20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vtools</a:t>
            </a:r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71DEB9-0527-334D-A26D-3F6D4DE45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53" y="0"/>
            <a:ext cx="6239047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553D9F2-F7A8-3346-A156-2DA7F8BD61A1}"/>
              </a:ext>
            </a:extLst>
          </p:cNvPr>
          <p:cNvSpPr/>
          <p:nvPr/>
        </p:nvSpPr>
        <p:spPr>
          <a:xfrm>
            <a:off x="2858128" y="2137144"/>
            <a:ext cx="2049864" cy="457200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94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B5472-FE82-634C-84DB-49E5BFE0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87" y="0"/>
            <a:ext cx="2808866" cy="1436914"/>
          </a:xfrm>
        </p:spPr>
        <p:txBody>
          <a:bodyPr>
            <a:normAutofit/>
          </a:bodyPr>
          <a:lstStyle/>
          <a:p>
            <a:r>
              <a:rPr lang="en-US" sz="2400" dirty="0"/>
              <a:t> </a:t>
            </a:r>
            <a:r>
              <a:rPr lang="en-US" sz="2400" b="1" dirty="0" err="1"/>
              <a:t>vTools</a:t>
            </a:r>
            <a:r>
              <a:rPr lang="en-US" sz="2400" b="1" dirty="0"/>
              <a:t> – Events (meetings)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907C2-51E3-E54C-8492-12A207A8B6AD}"/>
              </a:ext>
            </a:extLst>
          </p:cNvPr>
          <p:cNvSpPr txBox="1"/>
          <p:nvPr/>
        </p:nvSpPr>
        <p:spPr>
          <a:xfrm>
            <a:off x="231112" y="1325563"/>
            <a:ext cx="24919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Why bother?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1. In Rochester, Section Events also get put on their webpages.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This is also done </a:t>
            </a:r>
            <a:r>
              <a:rPr lang="en-US" sz="2000" b="1" u="sng" dirty="0">
                <a:solidFill>
                  <a:srgbClr val="FF0000"/>
                </a:solidFill>
              </a:rPr>
              <a:t>automatically after the meeting is entered in </a:t>
            </a:r>
            <a:r>
              <a:rPr lang="en-US" sz="2000" b="1" u="sng" dirty="0" err="1">
                <a:solidFill>
                  <a:srgbClr val="FF0000"/>
                </a:solidFill>
              </a:rPr>
              <a:t>vtools</a:t>
            </a:r>
            <a:endParaRPr lang="en-US" sz="2000" b="1" u="sng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AD81C4-8B19-D441-BD16-EE3D64EF3C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8"/>
          <a:stretch/>
        </p:blipFill>
        <p:spPr>
          <a:xfrm>
            <a:off x="2904952" y="0"/>
            <a:ext cx="6239047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863A86A-CD4F-204B-979B-2DD7FFD2F488}"/>
              </a:ext>
            </a:extLst>
          </p:cNvPr>
          <p:cNvSpPr/>
          <p:nvPr/>
        </p:nvSpPr>
        <p:spPr>
          <a:xfrm>
            <a:off x="7214716" y="4933741"/>
            <a:ext cx="2049864" cy="2090057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10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4E5EC4-A1F6-FB49-A9F3-C92CB67FE251}"/>
              </a:ext>
            </a:extLst>
          </p:cNvPr>
          <p:cNvSpPr txBox="1"/>
          <p:nvPr/>
        </p:nvSpPr>
        <p:spPr>
          <a:xfrm>
            <a:off x="189548" y="175635"/>
            <a:ext cx="7776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Why bother?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1.  Events</a:t>
            </a:r>
            <a:endParaRPr lang="en-US" sz="2000" b="1" u="sng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BAEE94-0C87-FD48-A0FB-DDCC968C5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179" y="-12383"/>
            <a:ext cx="3861628" cy="6868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DC9D7E-A72D-8E42-93D2-34F078C2B3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028"/>
          <a:stretch/>
        </p:blipFill>
        <p:spPr>
          <a:xfrm>
            <a:off x="0" y="-12383"/>
            <a:ext cx="1513145" cy="10725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757610-F730-9346-BAB2-BD96DF4C0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303" y="0"/>
            <a:ext cx="3855697" cy="6858000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7A25561B-4D95-7E44-89EB-C75C4148FF17}"/>
              </a:ext>
            </a:extLst>
          </p:cNvPr>
          <p:cNvSpPr/>
          <p:nvPr/>
        </p:nvSpPr>
        <p:spPr>
          <a:xfrm rot="19555396">
            <a:off x="4479234" y="5208103"/>
            <a:ext cx="1007166" cy="569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41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301877"/>
            <a:ext cx="5698171" cy="282133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Topics for today:</a:t>
            </a:r>
            <a:br>
              <a:rPr lang="en-US" sz="4000" dirty="0"/>
            </a:br>
            <a:r>
              <a:rPr lang="en-US" sz="4000" dirty="0"/>
              <a:t>1. </a:t>
            </a:r>
            <a:r>
              <a:rPr lang="en-US" sz="4000" b="1" dirty="0">
                <a:solidFill>
                  <a:srgbClr val="FF0000"/>
                </a:solidFill>
              </a:rPr>
              <a:t>Officer reporting</a:t>
            </a:r>
            <a:br>
              <a:rPr lang="en-US" sz="4000" dirty="0"/>
            </a:br>
            <a:r>
              <a:rPr lang="en-US" sz="4000" dirty="0"/>
              <a:t>2. Creating Events</a:t>
            </a:r>
            <a:br>
              <a:rPr lang="en-US" sz="4000" dirty="0"/>
            </a:br>
            <a:r>
              <a:rPr lang="en-US" sz="4000" dirty="0"/>
              <a:t>3. Creating </a:t>
            </a:r>
            <a:r>
              <a:rPr lang="en-US" sz="4000" dirty="0" err="1"/>
              <a:t>Enotices</a:t>
            </a:r>
            <a:endParaRPr lang="en-US" sz="40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B95992F-3798-A345-94C0-37C4EBA0C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3352" r="50000" b="61440"/>
          <a:stretch>
            <a:fillRect/>
          </a:stretch>
        </p:blipFill>
        <p:spPr bwMode="auto">
          <a:xfrm>
            <a:off x="457200" y="152400"/>
            <a:ext cx="175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775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B5472-FE82-634C-84DB-49E5BFE0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87" y="0"/>
            <a:ext cx="2808866" cy="1436914"/>
          </a:xfrm>
        </p:spPr>
        <p:txBody>
          <a:bodyPr>
            <a:normAutofit/>
          </a:bodyPr>
          <a:lstStyle/>
          <a:p>
            <a:r>
              <a:rPr lang="en-US" sz="2400" dirty="0"/>
              <a:t> </a:t>
            </a:r>
            <a:r>
              <a:rPr lang="en-US" sz="2400" b="1" dirty="0" err="1"/>
              <a:t>vTools</a:t>
            </a:r>
            <a:r>
              <a:rPr lang="en-US" sz="2400" b="1" dirty="0"/>
              <a:t> – Events (meetings)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907C2-51E3-E54C-8492-12A207A8B6AD}"/>
              </a:ext>
            </a:extLst>
          </p:cNvPr>
          <p:cNvSpPr txBox="1"/>
          <p:nvPr/>
        </p:nvSpPr>
        <p:spPr>
          <a:xfrm>
            <a:off x="231112" y="1325563"/>
            <a:ext cx="2491991" cy="3477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Why bother?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Additional reasons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Create nicely formatted </a:t>
            </a:r>
            <a:r>
              <a:rPr lang="en-US" sz="2000" b="1" dirty="0" err="1">
                <a:solidFill>
                  <a:srgbClr val="FF0000"/>
                </a:solidFill>
              </a:rPr>
              <a:t>Enotices</a:t>
            </a:r>
            <a:r>
              <a:rPr lang="en-US" sz="2000" b="1" dirty="0">
                <a:solidFill>
                  <a:srgbClr val="FF0000"/>
                </a:solidFill>
              </a:rPr>
              <a:t> to members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Collect payments via </a:t>
            </a:r>
            <a:r>
              <a:rPr lang="en-US" sz="2000" b="1" dirty="0" err="1">
                <a:solidFill>
                  <a:srgbClr val="FF0000"/>
                </a:solidFill>
              </a:rPr>
              <a:t>paypal</a:t>
            </a:r>
            <a:endParaRPr lang="en-US" sz="2000" b="1" dirty="0">
              <a:solidFill>
                <a:srgbClr val="FF0000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Keep track of attendees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Generate L31s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AD81C4-8B19-D441-BD16-EE3D64EF3C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8"/>
          <a:stretch/>
        </p:blipFill>
        <p:spPr>
          <a:xfrm>
            <a:off x="2904952" y="0"/>
            <a:ext cx="6239047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863A86A-CD4F-204B-979B-2DD7FFD2F488}"/>
              </a:ext>
            </a:extLst>
          </p:cNvPr>
          <p:cNvSpPr/>
          <p:nvPr/>
        </p:nvSpPr>
        <p:spPr>
          <a:xfrm>
            <a:off x="7214716" y="4933741"/>
            <a:ext cx="2049864" cy="2090057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0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99753E-0935-0D4A-9FDA-A1AF10CA2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67" y="342045"/>
            <a:ext cx="7229434" cy="65159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B907C2-51E3-E54C-8492-12A207A8B6AD}"/>
              </a:ext>
            </a:extLst>
          </p:cNvPr>
          <p:cNvSpPr txBox="1"/>
          <p:nvPr/>
        </p:nvSpPr>
        <p:spPr>
          <a:xfrm>
            <a:off x="0" y="1348800"/>
            <a:ext cx="3988904" cy="5509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800" b="1" dirty="0" err="1"/>
              <a:t>vTools</a:t>
            </a:r>
            <a:r>
              <a:rPr lang="en-US" sz="2800" b="1" dirty="0"/>
              <a:t> – Events (meetings) 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Where is it?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400" b="1" dirty="0"/>
              <a:t>1. Navigate here:</a:t>
            </a:r>
          </a:p>
          <a:p>
            <a:r>
              <a:rPr lang="en-US" sz="2400" b="1" dirty="0">
                <a:hlinkClick r:id="rId4"/>
              </a:rPr>
              <a:t>https://</a:t>
            </a:r>
            <a:r>
              <a:rPr lang="en-US" sz="2400" b="1" dirty="0" err="1">
                <a:hlinkClick r:id="rId4"/>
              </a:rPr>
              <a:t>events.vtools.ieee.org</a:t>
            </a:r>
            <a:endParaRPr lang="en-US" sz="2400" b="1" dirty="0"/>
          </a:p>
          <a:p>
            <a:r>
              <a:rPr lang="en-US" sz="2400" b="1" dirty="0"/>
              <a:t>2. Login in the upper right corner</a:t>
            </a:r>
          </a:p>
          <a:p>
            <a:endParaRPr lang="en-US" sz="2400" b="1" dirty="0"/>
          </a:p>
          <a:p>
            <a:r>
              <a:rPr lang="en-US" sz="2400" b="1" dirty="0"/>
              <a:t>3.  Create new events!</a:t>
            </a:r>
          </a:p>
          <a:p>
            <a:r>
              <a:rPr lang="en-US" sz="2400" b="1" dirty="0"/>
              <a:t>Click on “Event/Report Administration””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CB3CD3-0A3D-0844-9228-32056DAFF198}"/>
              </a:ext>
            </a:extLst>
          </p:cNvPr>
          <p:cNvSpPr/>
          <p:nvPr/>
        </p:nvSpPr>
        <p:spPr>
          <a:xfrm>
            <a:off x="4792509" y="5848141"/>
            <a:ext cx="1265569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1CB3CD3-0A3D-0844-9228-32056DAFF198}"/>
              </a:ext>
            </a:extLst>
          </p:cNvPr>
          <p:cNvSpPr/>
          <p:nvPr/>
        </p:nvSpPr>
        <p:spPr>
          <a:xfrm>
            <a:off x="7766767" y="150348"/>
            <a:ext cx="1265569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09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F245D-D940-8E48-860D-701F8DBD2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6E4DA2-4F3E-EE44-8C0A-4CB9EE0C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66699"/>
            <a:ext cx="9254213" cy="5610225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80CB754-164B-9B49-A29F-71261C08D4BB}"/>
              </a:ext>
            </a:extLst>
          </p:cNvPr>
          <p:cNvSpPr/>
          <p:nvPr/>
        </p:nvSpPr>
        <p:spPr>
          <a:xfrm>
            <a:off x="68109" y="1599991"/>
            <a:ext cx="1589241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35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5FAE3-6DEC-EE42-B5AB-E212CF396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41D16-EB37-8E41-B83F-30E3EBBCA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0135" cy="76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90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C14FD-D950-364D-B8BD-B17F54D8F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AA8F87-2163-1C47-92E5-62F67ACC9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9182401" cy="7743825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6EB07A9-CC8F-AC4B-8DC8-307E2EC79922}"/>
              </a:ext>
            </a:extLst>
          </p:cNvPr>
          <p:cNvSpPr/>
          <p:nvPr/>
        </p:nvSpPr>
        <p:spPr>
          <a:xfrm>
            <a:off x="0" y="2771566"/>
            <a:ext cx="4961091" cy="628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91D5E5F-ED9A-974D-986C-E715FB7D825F}"/>
              </a:ext>
            </a:extLst>
          </p:cNvPr>
          <p:cNvSpPr/>
          <p:nvPr/>
        </p:nvSpPr>
        <p:spPr>
          <a:xfrm>
            <a:off x="-1" y="4286041"/>
            <a:ext cx="8629651" cy="10860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B5B091-2B29-0E45-8B76-A65288F135DD}"/>
              </a:ext>
            </a:extLst>
          </p:cNvPr>
          <p:cNvSpPr/>
          <p:nvPr/>
        </p:nvSpPr>
        <p:spPr>
          <a:xfrm>
            <a:off x="285751" y="5681347"/>
            <a:ext cx="2038350" cy="628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A76A93A-6CB9-9946-B907-207C0406B752}"/>
              </a:ext>
            </a:extLst>
          </p:cNvPr>
          <p:cNvSpPr/>
          <p:nvPr/>
        </p:nvSpPr>
        <p:spPr>
          <a:xfrm>
            <a:off x="285751" y="7133807"/>
            <a:ext cx="2038350" cy="628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63E8FD-48E8-F94F-A589-7E15C16EBD4B}"/>
              </a:ext>
            </a:extLst>
          </p:cNvPr>
          <p:cNvSpPr/>
          <p:nvPr/>
        </p:nvSpPr>
        <p:spPr>
          <a:xfrm>
            <a:off x="285751" y="3462440"/>
            <a:ext cx="2038350" cy="628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956FA5-1030-AC4C-90B0-706C726C4AFC}"/>
              </a:ext>
            </a:extLst>
          </p:cNvPr>
          <p:cNvSpPr/>
          <p:nvPr/>
        </p:nvSpPr>
        <p:spPr>
          <a:xfrm>
            <a:off x="3133726" y="3452707"/>
            <a:ext cx="2038350" cy="628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C96B84-923D-9646-905C-1D658EAEEA61}"/>
              </a:ext>
            </a:extLst>
          </p:cNvPr>
          <p:cNvSpPr/>
          <p:nvPr/>
        </p:nvSpPr>
        <p:spPr>
          <a:xfrm>
            <a:off x="5410201" y="2761833"/>
            <a:ext cx="2038350" cy="628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8C8260-2AFF-304B-B016-AE29BE465045}"/>
              </a:ext>
            </a:extLst>
          </p:cNvPr>
          <p:cNvSpPr/>
          <p:nvPr/>
        </p:nvSpPr>
        <p:spPr>
          <a:xfrm>
            <a:off x="7096126" y="2730877"/>
            <a:ext cx="2038350" cy="628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60AED8-E273-8B4E-855A-C020B11D39DA}"/>
              </a:ext>
            </a:extLst>
          </p:cNvPr>
          <p:cNvSpPr/>
          <p:nvPr/>
        </p:nvSpPr>
        <p:spPr>
          <a:xfrm>
            <a:off x="5800726" y="3421648"/>
            <a:ext cx="2038350" cy="628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2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657E8-1E26-064C-8982-C15593C2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Category and Sub-categories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B4D883-D570-8941-8625-68856B05D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9100" y="2007394"/>
            <a:ext cx="4099952" cy="252650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79E5DC-1333-0A43-84F0-3D9FE7CDC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0" y="2188368"/>
            <a:ext cx="3989038" cy="244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24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269919"/>
          </a:xfrm>
        </p:spPr>
        <p:txBody>
          <a:bodyPr>
            <a:noAutofit/>
          </a:bodyPr>
          <a:lstStyle/>
          <a:p>
            <a:r>
              <a:rPr lang="en-US" sz="2800" dirty="0"/>
              <a:t>Next add:</a:t>
            </a:r>
            <a:br>
              <a:rPr lang="en-US" sz="2800" dirty="0"/>
            </a:br>
            <a:r>
              <a:rPr lang="en-US" sz="2800" dirty="0"/>
              <a:t>1) Agenda</a:t>
            </a:r>
            <a:br>
              <a:rPr lang="en-US" sz="2800" dirty="0"/>
            </a:br>
            <a:r>
              <a:rPr lang="en-US" sz="2800" dirty="0"/>
              <a:t>2) keywords</a:t>
            </a:r>
            <a:br>
              <a:rPr lang="en-US" sz="2800" dirty="0"/>
            </a:br>
            <a:r>
              <a:rPr lang="en-US" sz="2800" dirty="0"/>
              <a:t>3) </a:t>
            </a:r>
            <a:r>
              <a:rPr lang="en-US" sz="2800" b="1" dirty="0"/>
              <a:t>Event Picture (this is a picture on your computer)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u="sng" dirty="0"/>
              <a:t>HINT:  DO NOT SAVE YET!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7" y="3039353"/>
            <a:ext cx="9152387" cy="3818647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6B0B277-BE40-1A44-ABCD-C3B9E2B16866}"/>
              </a:ext>
            </a:extLst>
          </p:cNvPr>
          <p:cNvSpPr/>
          <p:nvPr/>
        </p:nvSpPr>
        <p:spPr>
          <a:xfrm>
            <a:off x="4567806" y="5091726"/>
            <a:ext cx="1589241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015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Host information describes your organization!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Organizational unit should fill when you click buttons (circle with minus sign).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57" y="1604399"/>
            <a:ext cx="9162714" cy="5253601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80CB754-164B-9B49-A29F-71261C08D4BB}"/>
              </a:ext>
            </a:extLst>
          </p:cNvPr>
          <p:cNvSpPr/>
          <p:nvPr/>
        </p:nvSpPr>
        <p:spPr>
          <a:xfrm>
            <a:off x="4885915" y="1924456"/>
            <a:ext cx="1589241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77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/>
          <a:stretch/>
        </p:blipFill>
        <p:spPr>
          <a:xfrm>
            <a:off x="2511440" y="85315"/>
            <a:ext cx="6632560" cy="677268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B907C2-51E3-E54C-8492-12A207A8B6AD}"/>
              </a:ext>
            </a:extLst>
          </p:cNvPr>
          <p:cNvSpPr txBox="1"/>
          <p:nvPr/>
        </p:nvSpPr>
        <p:spPr>
          <a:xfrm>
            <a:off x="0" y="1486498"/>
            <a:ext cx="2491991" cy="28623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000" b="1" dirty="0"/>
              <a:t>Cheat sheet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Copy the number next to your section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(R10001 for Berkshire Section)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Paste that into the field box.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5500" y="634508"/>
            <a:ext cx="8210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R10001</a:t>
            </a:r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976284" y="719147"/>
            <a:ext cx="786581" cy="169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13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3345"/>
            <a:ext cx="9110770" cy="459465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2035" y="-14481"/>
            <a:ext cx="7886700" cy="2269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Next add:</a:t>
            </a:r>
            <a:br>
              <a:rPr lang="en-US" sz="2800" dirty="0"/>
            </a:br>
            <a:r>
              <a:rPr lang="en-US" sz="2800" dirty="0"/>
              <a:t>1) Location Information (City </a:t>
            </a:r>
            <a:r>
              <a:rPr lang="en-US" sz="2800"/>
              <a:t>is required)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u="sng" dirty="0"/>
              <a:t>HINT:  DO NOT SAVE YET!</a:t>
            </a:r>
          </a:p>
        </p:txBody>
      </p:sp>
    </p:spTree>
    <p:extLst>
      <p:ext uri="{BB962C8B-B14F-4D97-AF65-F5344CB8AC3E}">
        <p14:creationId xmlns:p14="http://schemas.microsoft.com/office/powerpoint/2010/main" val="7697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CE1AFD6D-61EE-D946-A8E9-3784CC3C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err="1"/>
              <a:t>vTools</a:t>
            </a:r>
            <a:r>
              <a:rPr lang="en-US" altLang="en-US" dirty="0"/>
              <a:t> at a Glance</a:t>
            </a:r>
            <a:br>
              <a:rPr lang="en-US" altLang="en-US" dirty="0"/>
            </a:br>
            <a:r>
              <a:rPr lang="en-US" altLang="en-US" b="1" dirty="0">
                <a:hlinkClick r:id="rId3"/>
              </a:rPr>
              <a:t>http://sites.ieee.org/vtools/</a:t>
            </a:r>
            <a:endParaRPr lang="en-US" alt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EB2F5-20E4-554A-8428-7BC445EB4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2218476"/>
            <a:ext cx="9013371" cy="435133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700" dirty="0"/>
              <a:t>Technology Support for Volunteer Leaders</a:t>
            </a:r>
          </a:p>
          <a:p>
            <a:pPr>
              <a:buFont typeface="Arial" charset="0"/>
              <a:buChar char="•"/>
              <a:defRPr/>
            </a:pPr>
            <a:r>
              <a:rPr lang="en-US" sz="2700" dirty="0" err="1"/>
              <a:t>vTools.OfficerReporting</a:t>
            </a:r>
            <a:r>
              <a:rPr lang="en-US" sz="2700" dirty="0"/>
              <a:t>  (</a:t>
            </a:r>
            <a:r>
              <a:rPr lang="en-US" sz="2700" dirty="0">
                <a:hlinkClick r:id="rId4"/>
              </a:rPr>
              <a:t>https://officers.vtools.ieee.org</a:t>
            </a:r>
            <a:r>
              <a:rPr lang="en-US" sz="27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700" dirty="0" err="1"/>
              <a:t>vTools.Meetings</a:t>
            </a:r>
            <a:r>
              <a:rPr lang="en-US" sz="2700" dirty="0"/>
              <a:t>  (</a:t>
            </a:r>
            <a:r>
              <a:rPr lang="en-US" sz="2700" dirty="0">
                <a:hlinkClick r:id="rId5"/>
              </a:rPr>
              <a:t>https://meetings.vtools.ieee.org/main</a:t>
            </a:r>
            <a:r>
              <a:rPr lang="en-US" sz="2700" dirty="0"/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700" dirty="0" err="1"/>
              <a:t>vTools.StudentBranchReporting</a:t>
            </a:r>
            <a:r>
              <a:rPr lang="en-US" sz="2700" dirty="0"/>
              <a:t> (</a:t>
            </a:r>
            <a:r>
              <a:rPr lang="en-US" sz="2700" dirty="0">
                <a:hlinkClick r:id="rId6"/>
              </a:rPr>
              <a:t>https://sbr.vtools.ieee.org</a:t>
            </a:r>
            <a:r>
              <a:rPr lang="en-US" sz="2700" dirty="0"/>
              <a:t>/)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700" dirty="0" err="1"/>
              <a:t>eNotice</a:t>
            </a:r>
            <a:r>
              <a:rPr lang="en-US" sz="2700" dirty="0"/>
              <a:t> (</a:t>
            </a:r>
            <a:r>
              <a:rPr lang="en-US" sz="2700" dirty="0">
                <a:hlinkClick r:id="rId7"/>
              </a:rPr>
              <a:t>http://enotice.vtools.ieee.org/</a:t>
            </a:r>
            <a:r>
              <a:rPr lang="en-US" sz="27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8760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56" y="0"/>
            <a:ext cx="7491444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80CB754-164B-9B49-A29F-71261C08D4BB}"/>
              </a:ext>
            </a:extLst>
          </p:cNvPr>
          <p:cNvSpPr/>
          <p:nvPr/>
        </p:nvSpPr>
        <p:spPr>
          <a:xfrm>
            <a:off x="6046122" y="3350133"/>
            <a:ext cx="1589241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B907C2-51E3-E54C-8492-12A207A8B6AD}"/>
              </a:ext>
            </a:extLst>
          </p:cNvPr>
          <p:cNvSpPr txBox="1"/>
          <p:nvPr/>
        </p:nvSpPr>
        <p:spPr>
          <a:xfrm>
            <a:off x="0" y="1486498"/>
            <a:ext cx="1730477" cy="37856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000" b="1" dirty="0"/>
              <a:t>Create registrations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Can schedule payments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Can create different price schemes for different types of members</a:t>
            </a:r>
          </a:p>
        </p:txBody>
      </p:sp>
    </p:spTree>
    <p:extLst>
      <p:ext uri="{BB962C8B-B14F-4D97-AF65-F5344CB8AC3E}">
        <p14:creationId xmlns:p14="http://schemas.microsoft.com/office/powerpoint/2010/main" val="57019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32" y="0"/>
            <a:ext cx="7053768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B907C2-51E3-E54C-8492-12A207A8B6AD}"/>
              </a:ext>
            </a:extLst>
          </p:cNvPr>
          <p:cNvSpPr txBox="1"/>
          <p:nvPr/>
        </p:nvSpPr>
        <p:spPr>
          <a:xfrm>
            <a:off x="0" y="1486498"/>
            <a:ext cx="1730477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000" b="1" dirty="0"/>
              <a:t>Add up to 2 speakers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Add their picture (must be on your computer)</a:t>
            </a: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0CB754-164B-9B49-A29F-71261C08D4BB}"/>
              </a:ext>
            </a:extLst>
          </p:cNvPr>
          <p:cNvSpPr/>
          <p:nvPr/>
        </p:nvSpPr>
        <p:spPr>
          <a:xfrm>
            <a:off x="5456187" y="6014675"/>
            <a:ext cx="1589241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96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you can save it!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93" y="1690689"/>
            <a:ext cx="9349786" cy="826369"/>
          </a:xfrm>
        </p:spPr>
      </p:pic>
      <p:sp>
        <p:nvSpPr>
          <p:cNvPr id="5" name="TextBox 4"/>
          <p:cNvSpPr txBox="1"/>
          <p:nvPr/>
        </p:nvSpPr>
        <p:spPr>
          <a:xfrm>
            <a:off x="304800" y="3248087"/>
            <a:ext cx="76396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Save as Draft --  Public but event is not placed on website calendars</a:t>
            </a:r>
          </a:p>
          <a:p>
            <a:pPr marL="523875"/>
            <a:r>
              <a:rPr lang="en-US" sz="2000" b="1" dirty="0"/>
              <a:t>Use this for private meetings.   Send attendees a private emails with the link in order to register!</a:t>
            </a:r>
          </a:p>
          <a:p>
            <a:pPr marL="523875"/>
            <a:endParaRPr lang="en-US" sz="2000" b="1" dirty="0"/>
          </a:p>
          <a:p>
            <a:r>
              <a:rPr lang="en-US" sz="2000" b="1" u="sng" dirty="0"/>
              <a:t>Save &amp; Publish  --  Public event that is placed on website calendars</a:t>
            </a:r>
          </a:p>
          <a:p>
            <a:pPr marL="523875"/>
            <a:r>
              <a:rPr lang="en-US" sz="2000" b="1" dirty="0"/>
              <a:t>Use this for public events.   </a:t>
            </a:r>
          </a:p>
          <a:p>
            <a:pPr marL="523875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09474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99753E-0935-0D4A-9FDA-A1AF10CA2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67" y="342045"/>
            <a:ext cx="7229434" cy="65159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B907C2-51E3-E54C-8492-12A207A8B6AD}"/>
              </a:ext>
            </a:extLst>
          </p:cNvPr>
          <p:cNvSpPr txBox="1"/>
          <p:nvPr/>
        </p:nvSpPr>
        <p:spPr>
          <a:xfrm>
            <a:off x="197374" y="1055914"/>
            <a:ext cx="2491991" cy="35394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000" b="1" dirty="0" err="1"/>
              <a:t>vTools</a:t>
            </a:r>
            <a:r>
              <a:rPr lang="en-US" sz="2000" b="1" dirty="0"/>
              <a:t> – Events (meetings) 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Easy method!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/>
              <a:t>1. Navigate here:</a:t>
            </a:r>
          </a:p>
          <a:p>
            <a:r>
              <a:rPr lang="en-US" sz="1600" b="1" dirty="0">
                <a:hlinkClick r:id="rId4"/>
              </a:rPr>
              <a:t>https://</a:t>
            </a:r>
            <a:r>
              <a:rPr lang="en-US" sz="1600" b="1" dirty="0" err="1">
                <a:hlinkClick r:id="rId4"/>
              </a:rPr>
              <a:t>events.vtools.ieee.org</a:t>
            </a:r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2.  </a:t>
            </a:r>
            <a:r>
              <a:rPr lang="en-US" sz="2000" b="1" dirty="0"/>
              <a:t>Finding existing events!</a:t>
            </a:r>
          </a:p>
          <a:p>
            <a:r>
              <a:rPr lang="en-US" sz="1600" b="1" dirty="0"/>
              <a:t>Click on “Search Events”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63A86A-CD4F-204B-979B-2DD7FFD2F488}"/>
              </a:ext>
            </a:extLst>
          </p:cNvPr>
          <p:cNvSpPr/>
          <p:nvPr/>
        </p:nvSpPr>
        <p:spPr>
          <a:xfrm>
            <a:off x="7810499" y="38100"/>
            <a:ext cx="1265569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CB3CD3-0A3D-0844-9228-32056DAFF198}"/>
              </a:ext>
            </a:extLst>
          </p:cNvPr>
          <p:cNvSpPr/>
          <p:nvPr/>
        </p:nvSpPr>
        <p:spPr>
          <a:xfrm>
            <a:off x="2554134" y="5848141"/>
            <a:ext cx="1265569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3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13E90F-F144-8343-A064-A3044F778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90" y="0"/>
            <a:ext cx="8826769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0CED3A8-9E81-AE40-B643-00EFEE770005}"/>
              </a:ext>
            </a:extLst>
          </p:cNvPr>
          <p:cNvSpPr/>
          <p:nvPr/>
        </p:nvSpPr>
        <p:spPr>
          <a:xfrm>
            <a:off x="6257924" y="3657600"/>
            <a:ext cx="2266951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653417-6456-0F4F-BBCC-53CFA6C7A00C}"/>
              </a:ext>
            </a:extLst>
          </p:cNvPr>
          <p:cNvSpPr txBox="1"/>
          <p:nvPr/>
        </p:nvSpPr>
        <p:spPr>
          <a:xfrm>
            <a:off x="6877050" y="4359041"/>
            <a:ext cx="1217641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Simple search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86FDD30-42CD-BF46-8454-721E83931078}"/>
              </a:ext>
            </a:extLst>
          </p:cNvPr>
          <p:cNvSpPr/>
          <p:nvPr/>
        </p:nvSpPr>
        <p:spPr>
          <a:xfrm>
            <a:off x="225290" y="5410200"/>
            <a:ext cx="3127510" cy="1009859"/>
          </a:xfrm>
          <a:prstGeom prst="ellipse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11B87D-C265-F34B-A374-25552D7F2D70}"/>
              </a:ext>
            </a:extLst>
          </p:cNvPr>
          <p:cNvSpPr txBox="1"/>
          <p:nvPr/>
        </p:nvSpPr>
        <p:spPr>
          <a:xfrm>
            <a:off x="1111116" y="5502041"/>
            <a:ext cx="1679871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This meeting</a:t>
            </a:r>
          </a:p>
        </p:txBody>
      </p:sp>
    </p:spTree>
    <p:extLst>
      <p:ext uri="{BB962C8B-B14F-4D97-AF65-F5344CB8AC3E}">
        <p14:creationId xmlns:p14="http://schemas.microsoft.com/office/powerpoint/2010/main" val="1780937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Create from existing</a:t>
            </a:r>
            <a:br>
              <a:rPr lang="en-US" sz="2800" dirty="0"/>
            </a:br>
            <a:r>
              <a:rPr lang="en-US" sz="2800" dirty="0"/>
              <a:t>Creating </a:t>
            </a:r>
            <a:r>
              <a:rPr lang="en-US" sz="2800" dirty="0" err="1"/>
              <a:t>enotices</a:t>
            </a:r>
            <a:r>
              <a:rPr lang="en-US" sz="2800" dirty="0"/>
              <a:t> from events!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4689"/>
            <a:ext cx="9284999" cy="4913311"/>
          </a:xfrm>
        </p:spPr>
      </p:pic>
      <p:sp>
        <p:nvSpPr>
          <p:cNvPr id="5" name="Down Arrow 4"/>
          <p:cNvSpPr/>
          <p:nvPr/>
        </p:nvSpPr>
        <p:spPr>
          <a:xfrm rot="4244687">
            <a:off x="1717040" y="3058160"/>
            <a:ext cx="436880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4244687">
            <a:off x="1717040" y="3381649"/>
            <a:ext cx="436880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16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701277"/>
            <a:ext cx="8016240" cy="6156723"/>
          </a:xfrm>
        </p:spPr>
      </p:pic>
      <p:sp>
        <p:nvSpPr>
          <p:cNvPr id="5" name="Rectangle 4"/>
          <p:cNvSpPr/>
          <p:nvPr/>
        </p:nvSpPr>
        <p:spPr>
          <a:xfrm>
            <a:off x="181925" y="140603"/>
            <a:ext cx="4151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Creating </a:t>
            </a:r>
            <a:r>
              <a:rPr lang="en-US" sz="2400" dirty="0" err="1"/>
              <a:t>enotices</a:t>
            </a:r>
            <a:r>
              <a:rPr lang="en-US" sz="2400" dirty="0"/>
              <a:t> from events!</a:t>
            </a:r>
          </a:p>
        </p:txBody>
      </p:sp>
    </p:spTree>
    <p:extLst>
      <p:ext uri="{BB962C8B-B14F-4D97-AF65-F5344CB8AC3E}">
        <p14:creationId xmlns:p14="http://schemas.microsoft.com/office/powerpoint/2010/main" val="1172428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9" y="2088442"/>
            <a:ext cx="9151919" cy="4769558"/>
          </a:xfrm>
        </p:spPr>
      </p:pic>
      <p:sp>
        <p:nvSpPr>
          <p:cNvPr id="5" name="Down Arrow 4"/>
          <p:cNvSpPr/>
          <p:nvPr/>
        </p:nvSpPr>
        <p:spPr>
          <a:xfrm rot="4244687">
            <a:off x="4349602" y="2680609"/>
            <a:ext cx="436880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4244687">
            <a:off x="7223760" y="2548529"/>
            <a:ext cx="436880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4244687">
            <a:off x="3261360" y="3696609"/>
            <a:ext cx="436880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4244687">
            <a:off x="3261360" y="4224929"/>
            <a:ext cx="436880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4244687">
            <a:off x="3261360" y="4548418"/>
            <a:ext cx="436880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4244687">
            <a:off x="4643120" y="5840369"/>
            <a:ext cx="436880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1925" y="140603"/>
            <a:ext cx="893969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Creating </a:t>
            </a:r>
            <a:r>
              <a:rPr lang="en-US" sz="2400" dirty="0" err="1"/>
              <a:t>enotices</a:t>
            </a:r>
            <a:r>
              <a:rPr lang="en-US" sz="2400" dirty="0"/>
              <a:t> from events!</a:t>
            </a:r>
          </a:p>
          <a:p>
            <a:endParaRPr lang="en-US" sz="2400" dirty="0"/>
          </a:p>
          <a:p>
            <a:r>
              <a:rPr lang="en-US" sz="2400" dirty="0"/>
              <a:t>There are many options for when and who you can send the notice to.</a:t>
            </a:r>
          </a:p>
          <a:p>
            <a:r>
              <a:rPr lang="en-US" sz="2400" dirty="0"/>
              <a:t>Express mail cannot have attachments, or reminders.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9593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690" y="2640966"/>
            <a:ext cx="7886700" cy="3190874"/>
          </a:xfrm>
        </p:spPr>
        <p:txBody>
          <a:bodyPr>
            <a:noAutofit/>
          </a:bodyPr>
          <a:lstStyle/>
          <a:p>
            <a:r>
              <a:rPr lang="en-US" sz="3600" dirty="0"/>
              <a:t>Once you hit Send Express or Submit --- You cannot edit the message without contacting IEEE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You can find </a:t>
            </a:r>
            <a:r>
              <a:rPr lang="en-US" sz="3600" dirty="0" err="1"/>
              <a:t>enotices</a:t>
            </a:r>
            <a:r>
              <a:rPr lang="en-US" sz="3600" dirty="0"/>
              <a:t> here:</a:t>
            </a:r>
            <a:br>
              <a:rPr lang="en-US" sz="3600" dirty="0"/>
            </a:br>
            <a:r>
              <a:rPr lang="en-US" sz="3600" dirty="0"/>
              <a:t> https://</a:t>
            </a:r>
            <a:r>
              <a:rPr lang="en-US" sz="3600" dirty="0" err="1"/>
              <a:t>enotice.vtools.ieee.org</a:t>
            </a:r>
            <a:r>
              <a:rPr lang="en-US" sz="3600" dirty="0"/>
              <a:t>/mailings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90688"/>
            <a:ext cx="9254527" cy="727391"/>
          </a:xfrm>
        </p:spPr>
      </p:pic>
    </p:spTree>
    <p:extLst>
      <p:ext uri="{BB962C8B-B14F-4D97-AF65-F5344CB8AC3E}">
        <p14:creationId xmlns:p14="http://schemas.microsoft.com/office/powerpoint/2010/main" val="1856783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26F94-4B01-484A-925B-FFAF095F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vTools.OfficerReporting</a:t>
            </a:r>
            <a:br>
              <a:rPr lang="en-US" dirty="0"/>
            </a:br>
            <a:r>
              <a:rPr lang="en-US" sz="2700" dirty="0">
                <a:hlinkClick r:id="rId3"/>
              </a:rPr>
              <a:t>https://officers.vtools.ieee.org/</a:t>
            </a:r>
            <a:endParaRPr lang="en-US" sz="2700" dirty="0"/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51223F5F-7134-514B-9E5A-FB2E8C5D8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altLang="en-US" b="1" dirty="0"/>
              <a:t>Purpose: </a:t>
            </a:r>
            <a:r>
              <a:rPr lang="en-US" altLang="en-US" dirty="0"/>
              <a:t>  </a:t>
            </a:r>
            <a:r>
              <a:rPr lang="en-US" altLang="en-US" u="sng" dirty="0"/>
              <a:t>To enables authorized volunteers to submit officer change reports.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/>
              <a:t>Updates the central IEEE database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/>
              <a:t>Volunteers can view/add/remove/update officers.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 err="1"/>
              <a:t>OfficerReporting</a:t>
            </a:r>
            <a:r>
              <a:rPr lang="en-US" altLang="en-US" dirty="0"/>
              <a:t>  Tutorials :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1800" dirty="0">
                <a:hlinkClick r:id="rId4"/>
              </a:rPr>
              <a:t>sites.ieee.org/</a:t>
            </a:r>
            <a:r>
              <a:rPr lang="en-US" sz="1800" dirty="0" err="1">
                <a:hlinkClick r:id="rId4"/>
              </a:rPr>
              <a:t>vtools</a:t>
            </a:r>
            <a:r>
              <a:rPr lang="en-US" sz="1800" dirty="0">
                <a:hlinkClick r:id="rId4"/>
              </a:rPr>
              <a:t>/documents/2013/10/online-officer-reporting.pptx</a:t>
            </a:r>
            <a:r>
              <a:rPr lang="en-US" sz="1800" dirty="0"/>
              <a:t>   or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1800" dirty="0">
                <a:hlinkClick r:id="rId5"/>
              </a:rPr>
              <a:t>sites.ieee.org/</a:t>
            </a:r>
            <a:r>
              <a:rPr lang="en-US" sz="1800" dirty="0" err="1">
                <a:hlinkClick r:id="rId5"/>
              </a:rPr>
              <a:t>vtools</a:t>
            </a:r>
            <a:r>
              <a:rPr lang="en-US" sz="1800" dirty="0">
                <a:hlinkClick r:id="rId5"/>
              </a:rPr>
              <a:t>/documents/2013/10/online-officer-reporting-pdf.pdf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629037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C24F0-3C0F-D340-9F56-94C1BF358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vTools.OfficerReporting</a:t>
            </a:r>
            <a:br>
              <a:rPr lang="en-US" dirty="0"/>
            </a:br>
            <a:r>
              <a:rPr lang="en-US" sz="2700" dirty="0">
                <a:hlinkClick r:id="rId3"/>
              </a:rPr>
              <a:t>https://officers.vtools.ieee.org/</a:t>
            </a:r>
            <a:endParaRPr lang="en-US" sz="2700" dirty="0"/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E971F878-2684-7645-957C-4BC4ED8D7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altLang="en-US" b="1" dirty="0"/>
              <a:t>Purpose: </a:t>
            </a:r>
            <a:r>
              <a:rPr lang="en-US" altLang="en-US" dirty="0"/>
              <a:t>  </a:t>
            </a:r>
            <a:r>
              <a:rPr lang="en-US" altLang="en-US" u="sng" dirty="0"/>
              <a:t>To enables authorized volunteers to submit officer change reports.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/>
              <a:t>Updates the central IEEE database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/>
              <a:t>Volunteers can view/add/remove/update officers.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 err="1"/>
              <a:t>OfficerReporting</a:t>
            </a:r>
            <a:r>
              <a:rPr lang="en-US" altLang="en-US" dirty="0"/>
              <a:t>  Tutorials :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1800" dirty="0">
                <a:hlinkClick r:id="rId4"/>
              </a:rPr>
              <a:t>sites.ieee.org/</a:t>
            </a:r>
            <a:r>
              <a:rPr lang="en-US" sz="1800" dirty="0" err="1">
                <a:hlinkClick r:id="rId4"/>
              </a:rPr>
              <a:t>vtools</a:t>
            </a:r>
            <a:r>
              <a:rPr lang="en-US" sz="1800" dirty="0">
                <a:hlinkClick r:id="rId4"/>
              </a:rPr>
              <a:t>/documents/2013/10/online-officer-reporting.pptx</a:t>
            </a:r>
            <a:r>
              <a:rPr lang="en-US" sz="1800" dirty="0"/>
              <a:t>   or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sz="1800" dirty="0">
                <a:hlinkClick r:id="rId5"/>
              </a:rPr>
              <a:t>sites.ieee.org/</a:t>
            </a:r>
            <a:r>
              <a:rPr lang="en-US" sz="1800" dirty="0" err="1">
                <a:hlinkClick r:id="rId5"/>
              </a:rPr>
              <a:t>vtools</a:t>
            </a:r>
            <a:r>
              <a:rPr lang="en-US" sz="1800" dirty="0">
                <a:hlinkClick r:id="rId5"/>
              </a:rPr>
              <a:t>/documents/2013/10/online-officer-reporting-pdf.pdf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613654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CCB824E8-DFB4-3544-BA09-693A8298D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3352" r="50000" b="61440"/>
          <a:stretch>
            <a:fillRect/>
          </a:stretch>
        </p:blipFill>
        <p:spPr bwMode="auto">
          <a:xfrm>
            <a:off x="457200" y="152400"/>
            <a:ext cx="175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>
            <a:extLst>
              <a:ext uri="{FF2B5EF4-FFF2-40B4-BE49-F238E27FC236}">
                <a16:creationId xmlns:a16="http://schemas.microsoft.com/office/drawing/2014/main" id="{9172E17F-720C-004F-BF05-D4D186E20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63"/>
          <a:stretch>
            <a:fillRect/>
          </a:stretch>
        </p:blipFill>
        <p:spPr bwMode="auto">
          <a:xfrm>
            <a:off x="381000" y="2057400"/>
            <a:ext cx="34226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itle 1">
            <a:extLst>
              <a:ext uri="{FF2B5EF4-FFF2-40B4-BE49-F238E27FC236}">
                <a16:creationId xmlns:a16="http://schemas.microsoft.com/office/drawing/2014/main" id="{2B927483-4BFC-5E43-BAB6-F8B9C5820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152400"/>
            <a:ext cx="3048000" cy="10763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PRESENTS</a:t>
            </a:r>
          </a:p>
        </p:txBody>
      </p:sp>
      <p:sp>
        <p:nvSpPr>
          <p:cNvPr id="11269" name="TextBox 1">
            <a:extLst>
              <a:ext uri="{FF2B5EF4-FFF2-40B4-BE49-F238E27FC236}">
                <a16:creationId xmlns:a16="http://schemas.microsoft.com/office/drawing/2014/main" id="{13A069CF-92C5-6A4F-862C-F59FAB4C8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362200"/>
            <a:ext cx="4197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Arial" panose="020B0604020202020204" pitchFamily="34" charset="0"/>
              </a:rPr>
              <a:t>Getting Started with </a:t>
            </a:r>
            <a:r>
              <a:rPr lang="en-US" altLang="en-US" sz="2400" b="1" dirty="0" err="1">
                <a:latin typeface="Arial" panose="020B0604020202020204" pitchFamily="34" charset="0"/>
              </a:rPr>
              <a:t>vTools</a:t>
            </a:r>
            <a:endParaRPr lang="en-US" altLang="en-US" sz="2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510149"/>
      </p:ext>
    </p:extLst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3931A1-F4E8-8245-BB0D-9ADB5DC80638}"/>
              </a:ext>
            </a:extLst>
          </p:cNvPr>
          <p:cNvGrpSpPr/>
          <p:nvPr/>
        </p:nvGrpSpPr>
        <p:grpSpPr>
          <a:xfrm>
            <a:off x="3101308" y="144953"/>
            <a:ext cx="5810815" cy="5582824"/>
            <a:chOff x="2203738" y="296418"/>
            <a:chExt cx="2942290" cy="2826847"/>
          </a:xfrm>
        </p:grpSpPr>
        <p:sp>
          <p:nvSpPr>
            <p:cNvPr id="1000" name="Rectangle 4"/>
            <p:cNvSpPr>
              <a:spLocks noChangeArrowheads="1"/>
            </p:cNvSpPr>
            <p:nvPr/>
          </p:nvSpPr>
          <p:spPr bwMode="auto">
            <a:xfrm>
              <a:off x="2236211" y="313892"/>
              <a:ext cx="345688" cy="188300"/>
            </a:xfrm>
            <a:prstGeom prst="rect">
              <a:avLst/>
            </a:prstGeom>
            <a:solidFill>
              <a:srgbClr val="D5D9E2"/>
            </a:solidFill>
            <a:ln w="9525">
              <a:solidFill>
                <a:srgbClr val="D5D9E2"/>
              </a:solidFill>
              <a:miter lim="800000"/>
              <a:headEnd/>
              <a:tailEnd/>
            </a:ln>
          </p:spPr>
        </p:sp>
        <p:sp>
          <p:nvSpPr>
            <p:cNvPr id="1001" name="TextBox 3"/>
            <p:cNvSpPr txBox="1"/>
            <p:nvPr/>
          </p:nvSpPr>
          <p:spPr>
            <a:xfrm>
              <a:off x="2203739" y="296418"/>
              <a:ext cx="207140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Full </a:t>
              </a:r>
              <a:endParaRPr lang="en-US" sz="1050" dirty="0"/>
            </a:p>
          </p:txBody>
        </p:sp>
        <p:sp>
          <p:nvSpPr>
            <p:cNvPr id="1002" name="TextBox 3"/>
            <p:cNvSpPr txBox="1"/>
            <p:nvPr/>
          </p:nvSpPr>
          <p:spPr>
            <a:xfrm>
              <a:off x="2203739" y="376497"/>
              <a:ext cx="258276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Name</a:t>
              </a:r>
              <a:endParaRPr lang="en-US" sz="1050" dirty="0"/>
            </a:p>
          </p:txBody>
        </p:sp>
        <p:sp>
          <p:nvSpPr>
            <p:cNvPr id="1003" name="Rectangle 4"/>
            <p:cNvSpPr>
              <a:spLocks noChangeArrowheads="1"/>
            </p:cNvSpPr>
            <p:nvPr/>
          </p:nvSpPr>
          <p:spPr bwMode="auto">
            <a:xfrm>
              <a:off x="2234045" y="311727"/>
              <a:ext cx="34785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04" name="Rectangle 4"/>
            <p:cNvSpPr>
              <a:spLocks noChangeArrowheads="1"/>
            </p:cNvSpPr>
            <p:nvPr/>
          </p:nvSpPr>
          <p:spPr bwMode="auto">
            <a:xfrm>
              <a:off x="2234045" y="311728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05" name="Rectangle 4"/>
            <p:cNvSpPr>
              <a:spLocks noChangeArrowheads="1"/>
            </p:cNvSpPr>
            <p:nvPr/>
          </p:nvSpPr>
          <p:spPr bwMode="auto">
            <a:xfrm>
              <a:off x="2584063" y="313892"/>
              <a:ext cx="595901" cy="188300"/>
            </a:xfrm>
            <a:prstGeom prst="rect">
              <a:avLst/>
            </a:prstGeom>
            <a:solidFill>
              <a:srgbClr val="D5D9E2"/>
            </a:solidFill>
            <a:ln w="9525">
              <a:solidFill>
                <a:srgbClr val="D5D9E2"/>
              </a:solidFill>
              <a:miter lim="800000"/>
              <a:headEnd/>
              <a:tailEnd/>
            </a:ln>
          </p:spPr>
        </p:sp>
        <p:sp>
          <p:nvSpPr>
            <p:cNvPr id="1006" name="TextBox 3"/>
            <p:cNvSpPr txBox="1"/>
            <p:nvPr/>
          </p:nvSpPr>
          <p:spPr>
            <a:xfrm>
              <a:off x="2551591" y="296418"/>
              <a:ext cx="331326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Position </a:t>
              </a:r>
              <a:endParaRPr lang="en-US" sz="1050" dirty="0"/>
            </a:p>
          </p:txBody>
        </p:sp>
        <p:sp>
          <p:nvSpPr>
            <p:cNvPr id="1007" name="TextBox 3"/>
            <p:cNvSpPr txBox="1"/>
            <p:nvPr/>
          </p:nvSpPr>
          <p:spPr>
            <a:xfrm>
              <a:off x="2551591" y="376497"/>
              <a:ext cx="41005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Description</a:t>
              </a:r>
              <a:endParaRPr lang="en-US" sz="1050" dirty="0"/>
            </a:p>
          </p:txBody>
        </p:sp>
        <p:sp>
          <p:nvSpPr>
            <p:cNvPr id="1008" name="Rectangle 4"/>
            <p:cNvSpPr>
              <a:spLocks noChangeArrowheads="1"/>
            </p:cNvSpPr>
            <p:nvPr/>
          </p:nvSpPr>
          <p:spPr bwMode="auto">
            <a:xfrm>
              <a:off x="2581898" y="311727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09" name="Rectangle 4"/>
            <p:cNvSpPr>
              <a:spLocks noChangeArrowheads="1"/>
            </p:cNvSpPr>
            <p:nvPr/>
          </p:nvSpPr>
          <p:spPr bwMode="auto">
            <a:xfrm>
              <a:off x="2581898" y="311728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10" name="Rectangle 4"/>
            <p:cNvSpPr>
              <a:spLocks noChangeArrowheads="1"/>
            </p:cNvSpPr>
            <p:nvPr/>
          </p:nvSpPr>
          <p:spPr bwMode="auto">
            <a:xfrm>
              <a:off x="3182129" y="313892"/>
              <a:ext cx="526698" cy="188300"/>
            </a:xfrm>
            <a:prstGeom prst="rect">
              <a:avLst/>
            </a:prstGeom>
            <a:solidFill>
              <a:srgbClr val="D5D9E2"/>
            </a:solidFill>
            <a:ln w="9525">
              <a:solidFill>
                <a:srgbClr val="D5D9E2"/>
              </a:solidFill>
              <a:miter lim="800000"/>
              <a:headEnd/>
              <a:tailEnd/>
            </a:ln>
          </p:spPr>
        </p:sp>
        <p:sp>
          <p:nvSpPr>
            <p:cNvPr id="1011" name="TextBox 3"/>
            <p:cNvSpPr txBox="1"/>
            <p:nvPr/>
          </p:nvSpPr>
          <p:spPr>
            <a:xfrm>
              <a:off x="3149658" y="296418"/>
              <a:ext cx="510706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Organizational </a:t>
              </a:r>
              <a:endParaRPr lang="en-US" sz="1050" dirty="0"/>
            </a:p>
          </p:txBody>
        </p:sp>
        <p:sp>
          <p:nvSpPr>
            <p:cNvPr id="1012" name="TextBox 3"/>
            <p:cNvSpPr txBox="1"/>
            <p:nvPr/>
          </p:nvSpPr>
          <p:spPr>
            <a:xfrm>
              <a:off x="3149658" y="376497"/>
              <a:ext cx="227432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Type</a:t>
              </a:r>
              <a:endParaRPr lang="en-US" sz="1050" dirty="0"/>
            </a:p>
          </p:txBody>
        </p:sp>
        <p:sp>
          <p:nvSpPr>
            <p:cNvPr id="1013" name="Rectangle 4"/>
            <p:cNvSpPr>
              <a:spLocks noChangeArrowheads="1"/>
            </p:cNvSpPr>
            <p:nvPr/>
          </p:nvSpPr>
          <p:spPr bwMode="auto">
            <a:xfrm>
              <a:off x="3179965" y="311727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14" name="Rectangle 4"/>
            <p:cNvSpPr>
              <a:spLocks noChangeArrowheads="1"/>
            </p:cNvSpPr>
            <p:nvPr/>
          </p:nvSpPr>
          <p:spPr bwMode="auto">
            <a:xfrm>
              <a:off x="3179964" y="311728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15" name="Rectangle 4"/>
            <p:cNvSpPr>
              <a:spLocks noChangeArrowheads="1"/>
            </p:cNvSpPr>
            <p:nvPr/>
          </p:nvSpPr>
          <p:spPr bwMode="auto">
            <a:xfrm>
              <a:off x="3710992" y="313892"/>
              <a:ext cx="572903" cy="188300"/>
            </a:xfrm>
            <a:prstGeom prst="rect">
              <a:avLst/>
            </a:prstGeom>
            <a:solidFill>
              <a:srgbClr val="D5D9E2"/>
            </a:solidFill>
            <a:ln w="9525">
              <a:solidFill>
                <a:srgbClr val="D5D9E2"/>
              </a:solidFill>
              <a:miter lim="800000"/>
              <a:headEnd/>
              <a:tailEnd/>
            </a:ln>
          </p:spPr>
        </p:sp>
        <p:sp>
          <p:nvSpPr>
            <p:cNvPr id="1016" name="TextBox 3"/>
            <p:cNvSpPr txBox="1"/>
            <p:nvPr/>
          </p:nvSpPr>
          <p:spPr>
            <a:xfrm>
              <a:off x="3678520" y="296418"/>
              <a:ext cx="510706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Organizational </a:t>
              </a:r>
              <a:endParaRPr lang="en-US" sz="1050" dirty="0"/>
            </a:p>
          </p:txBody>
        </p:sp>
        <p:sp>
          <p:nvSpPr>
            <p:cNvPr id="1017" name="TextBox 3"/>
            <p:cNvSpPr txBox="1"/>
            <p:nvPr/>
          </p:nvSpPr>
          <p:spPr>
            <a:xfrm>
              <a:off x="3678520" y="376497"/>
              <a:ext cx="391391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Unit Name</a:t>
              </a:r>
              <a:endParaRPr lang="en-US" sz="1050" dirty="0"/>
            </a:p>
          </p:txBody>
        </p:sp>
        <p:sp>
          <p:nvSpPr>
            <p:cNvPr id="1018" name="Rectangle 4"/>
            <p:cNvSpPr>
              <a:spLocks noChangeArrowheads="1"/>
            </p:cNvSpPr>
            <p:nvPr/>
          </p:nvSpPr>
          <p:spPr bwMode="auto">
            <a:xfrm>
              <a:off x="3708827" y="311727"/>
              <a:ext cx="575067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19" name="Rectangle 4"/>
            <p:cNvSpPr>
              <a:spLocks noChangeArrowheads="1"/>
            </p:cNvSpPr>
            <p:nvPr/>
          </p:nvSpPr>
          <p:spPr bwMode="auto">
            <a:xfrm>
              <a:off x="3708827" y="311728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20" name="Rectangle 4"/>
            <p:cNvSpPr>
              <a:spLocks noChangeArrowheads="1"/>
            </p:cNvSpPr>
            <p:nvPr/>
          </p:nvSpPr>
          <p:spPr bwMode="auto">
            <a:xfrm>
              <a:off x="4286059" y="313892"/>
              <a:ext cx="426737" cy="188300"/>
            </a:xfrm>
            <a:prstGeom prst="rect">
              <a:avLst/>
            </a:prstGeom>
            <a:solidFill>
              <a:srgbClr val="D5D9E2"/>
            </a:solidFill>
            <a:ln w="9525">
              <a:solidFill>
                <a:srgbClr val="D5D9E2"/>
              </a:solidFill>
              <a:miter lim="800000"/>
              <a:headEnd/>
              <a:tailEnd/>
            </a:ln>
          </p:spPr>
        </p:sp>
        <p:sp>
          <p:nvSpPr>
            <p:cNvPr id="1021" name="TextBox 3"/>
            <p:cNvSpPr txBox="1"/>
            <p:nvPr/>
          </p:nvSpPr>
          <p:spPr>
            <a:xfrm>
              <a:off x="4253587" y="296418"/>
              <a:ext cx="331326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Position </a:t>
              </a:r>
              <a:endParaRPr lang="en-US" sz="1050" dirty="0"/>
            </a:p>
          </p:txBody>
        </p:sp>
        <p:sp>
          <p:nvSpPr>
            <p:cNvPr id="1022" name="TextBox 3"/>
            <p:cNvSpPr txBox="1"/>
            <p:nvPr/>
          </p:nvSpPr>
          <p:spPr>
            <a:xfrm>
              <a:off x="4253588" y="376497"/>
              <a:ext cx="37353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Start Date</a:t>
              </a:r>
              <a:endParaRPr lang="en-US" sz="1050" dirty="0"/>
            </a:p>
          </p:txBody>
        </p:sp>
        <p:sp>
          <p:nvSpPr>
            <p:cNvPr id="1023" name="Rectangle 4"/>
            <p:cNvSpPr>
              <a:spLocks noChangeArrowheads="1"/>
            </p:cNvSpPr>
            <p:nvPr/>
          </p:nvSpPr>
          <p:spPr bwMode="auto">
            <a:xfrm>
              <a:off x="4283894" y="311727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24" name="Rectangle 4"/>
            <p:cNvSpPr>
              <a:spLocks noChangeArrowheads="1"/>
            </p:cNvSpPr>
            <p:nvPr/>
          </p:nvSpPr>
          <p:spPr bwMode="auto">
            <a:xfrm>
              <a:off x="4283894" y="311728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25" name="Rectangle 4"/>
            <p:cNvSpPr>
              <a:spLocks noChangeArrowheads="1"/>
            </p:cNvSpPr>
            <p:nvPr/>
          </p:nvSpPr>
          <p:spPr bwMode="auto">
            <a:xfrm>
              <a:off x="4714962" y="313892"/>
              <a:ext cx="428902" cy="188300"/>
            </a:xfrm>
            <a:prstGeom prst="rect">
              <a:avLst/>
            </a:prstGeom>
            <a:solidFill>
              <a:srgbClr val="D5D9E2"/>
            </a:solidFill>
            <a:ln w="9525">
              <a:solidFill>
                <a:srgbClr val="D5D9E2"/>
              </a:solidFill>
              <a:miter lim="800000"/>
              <a:headEnd/>
              <a:tailEnd/>
            </a:ln>
          </p:spPr>
        </p:sp>
        <p:sp>
          <p:nvSpPr>
            <p:cNvPr id="1026" name="TextBox 3"/>
            <p:cNvSpPr txBox="1"/>
            <p:nvPr/>
          </p:nvSpPr>
          <p:spPr>
            <a:xfrm>
              <a:off x="4682490" y="296418"/>
              <a:ext cx="331326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Position </a:t>
              </a:r>
              <a:endParaRPr lang="en-US" sz="1050" dirty="0"/>
            </a:p>
          </p:txBody>
        </p:sp>
        <p:sp>
          <p:nvSpPr>
            <p:cNvPr id="1027" name="TextBox 3"/>
            <p:cNvSpPr txBox="1"/>
            <p:nvPr/>
          </p:nvSpPr>
          <p:spPr>
            <a:xfrm>
              <a:off x="4682490" y="376497"/>
              <a:ext cx="345125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End Date</a:t>
              </a:r>
              <a:endParaRPr lang="en-US" sz="1050" dirty="0"/>
            </a:p>
          </p:txBody>
        </p:sp>
        <p:sp>
          <p:nvSpPr>
            <p:cNvPr id="1028" name="Rectangle 4"/>
            <p:cNvSpPr>
              <a:spLocks noChangeArrowheads="1"/>
            </p:cNvSpPr>
            <p:nvPr/>
          </p:nvSpPr>
          <p:spPr bwMode="auto">
            <a:xfrm>
              <a:off x="4712797" y="311727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29" name="Rectangle 4"/>
            <p:cNvSpPr>
              <a:spLocks noChangeArrowheads="1"/>
            </p:cNvSpPr>
            <p:nvPr/>
          </p:nvSpPr>
          <p:spPr bwMode="auto">
            <a:xfrm>
              <a:off x="5141698" y="311728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30" name="Rectangle 4"/>
            <p:cNvSpPr>
              <a:spLocks noChangeArrowheads="1"/>
            </p:cNvSpPr>
            <p:nvPr/>
          </p:nvSpPr>
          <p:spPr bwMode="auto">
            <a:xfrm>
              <a:off x="4712797" y="311728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31" name="Rectangle 4"/>
            <p:cNvSpPr>
              <a:spLocks noChangeArrowheads="1"/>
            </p:cNvSpPr>
            <p:nvPr/>
          </p:nvSpPr>
          <p:spPr bwMode="auto">
            <a:xfrm>
              <a:off x="2236211" y="504358"/>
              <a:ext cx="345688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32" name="TextBox 3"/>
            <p:cNvSpPr txBox="1"/>
            <p:nvPr/>
          </p:nvSpPr>
          <p:spPr>
            <a:xfrm>
              <a:off x="2203738" y="486883"/>
              <a:ext cx="29074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Greg T </a:t>
              </a:r>
              <a:endParaRPr lang="en-US" sz="1050" dirty="0"/>
            </a:p>
          </p:txBody>
        </p:sp>
        <p:sp>
          <p:nvSpPr>
            <p:cNvPr id="1033" name="TextBox 3"/>
            <p:cNvSpPr txBox="1"/>
            <p:nvPr/>
          </p:nvSpPr>
          <p:spPr>
            <a:xfrm>
              <a:off x="2203739" y="566962"/>
              <a:ext cx="32970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Gdowski</a:t>
              </a:r>
              <a:endParaRPr lang="en-US" sz="1050" dirty="0"/>
            </a:p>
          </p:txBody>
        </p:sp>
        <p:sp>
          <p:nvSpPr>
            <p:cNvPr id="1034" name="Rectangle 4"/>
            <p:cNvSpPr>
              <a:spLocks noChangeArrowheads="1"/>
            </p:cNvSpPr>
            <p:nvPr/>
          </p:nvSpPr>
          <p:spPr bwMode="auto">
            <a:xfrm>
              <a:off x="2234045" y="502192"/>
              <a:ext cx="34785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35" name="Rectangle 4"/>
            <p:cNvSpPr>
              <a:spLocks noChangeArrowheads="1"/>
            </p:cNvSpPr>
            <p:nvPr/>
          </p:nvSpPr>
          <p:spPr bwMode="auto">
            <a:xfrm>
              <a:off x="2234045" y="50219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36" name="Rectangle 4"/>
            <p:cNvSpPr>
              <a:spLocks noChangeArrowheads="1"/>
            </p:cNvSpPr>
            <p:nvPr/>
          </p:nvSpPr>
          <p:spPr bwMode="auto">
            <a:xfrm>
              <a:off x="2584063" y="504358"/>
              <a:ext cx="595901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37" name="TextBox 3"/>
            <p:cNvSpPr txBox="1"/>
            <p:nvPr/>
          </p:nvSpPr>
          <p:spPr>
            <a:xfrm>
              <a:off x="2551592" y="486883"/>
              <a:ext cx="237172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Chair</a:t>
              </a:r>
              <a:endParaRPr lang="en-US" sz="1050" dirty="0"/>
            </a:p>
          </p:txBody>
        </p:sp>
        <p:sp>
          <p:nvSpPr>
            <p:cNvPr id="1038" name="Rectangle 4"/>
            <p:cNvSpPr>
              <a:spLocks noChangeArrowheads="1"/>
            </p:cNvSpPr>
            <p:nvPr/>
          </p:nvSpPr>
          <p:spPr bwMode="auto">
            <a:xfrm>
              <a:off x="2581898" y="502192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39" name="Rectangle 4"/>
            <p:cNvSpPr>
              <a:spLocks noChangeArrowheads="1"/>
            </p:cNvSpPr>
            <p:nvPr/>
          </p:nvSpPr>
          <p:spPr bwMode="auto">
            <a:xfrm>
              <a:off x="2581898" y="50219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40" name="Rectangle 4"/>
            <p:cNvSpPr>
              <a:spLocks noChangeArrowheads="1"/>
            </p:cNvSpPr>
            <p:nvPr/>
          </p:nvSpPr>
          <p:spPr bwMode="auto">
            <a:xfrm>
              <a:off x="3182129" y="504358"/>
              <a:ext cx="526698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41" name="TextBox 3"/>
            <p:cNvSpPr txBox="1"/>
            <p:nvPr/>
          </p:nvSpPr>
          <p:spPr>
            <a:xfrm>
              <a:off x="3149658" y="486883"/>
              <a:ext cx="29804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Section</a:t>
              </a:r>
              <a:endParaRPr lang="en-US" sz="1050" dirty="0"/>
            </a:p>
          </p:txBody>
        </p:sp>
        <p:sp>
          <p:nvSpPr>
            <p:cNvPr id="1042" name="Rectangle 4"/>
            <p:cNvSpPr>
              <a:spLocks noChangeArrowheads="1"/>
            </p:cNvSpPr>
            <p:nvPr/>
          </p:nvSpPr>
          <p:spPr bwMode="auto">
            <a:xfrm>
              <a:off x="3179965" y="502192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43" name="Rectangle 4"/>
            <p:cNvSpPr>
              <a:spLocks noChangeArrowheads="1"/>
            </p:cNvSpPr>
            <p:nvPr/>
          </p:nvSpPr>
          <p:spPr bwMode="auto">
            <a:xfrm>
              <a:off x="3179964" y="50219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44" name="Rectangle 4"/>
            <p:cNvSpPr>
              <a:spLocks noChangeArrowheads="1"/>
            </p:cNvSpPr>
            <p:nvPr/>
          </p:nvSpPr>
          <p:spPr bwMode="auto">
            <a:xfrm>
              <a:off x="3710992" y="504358"/>
              <a:ext cx="572903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45" name="TextBox 3"/>
            <p:cNvSpPr txBox="1"/>
            <p:nvPr/>
          </p:nvSpPr>
          <p:spPr>
            <a:xfrm>
              <a:off x="3678520" y="486883"/>
              <a:ext cx="353241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Syracuse </a:t>
              </a:r>
              <a:endParaRPr lang="en-US" sz="1050" dirty="0"/>
            </a:p>
          </p:txBody>
        </p:sp>
        <p:sp>
          <p:nvSpPr>
            <p:cNvPr id="1046" name="TextBox 3"/>
            <p:cNvSpPr txBox="1"/>
            <p:nvPr/>
          </p:nvSpPr>
          <p:spPr>
            <a:xfrm>
              <a:off x="3678520" y="566962"/>
              <a:ext cx="29804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Section</a:t>
              </a:r>
              <a:endParaRPr lang="en-US" sz="1050" dirty="0"/>
            </a:p>
          </p:txBody>
        </p:sp>
        <p:sp>
          <p:nvSpPr>
            <p:cNvPr id="1047" name="Rectangle 4"/>
            <p:cNvSpPr>
              <a:spLocks noChangeArrowheads="1"/>
            </p:cNvSpPr>
            <p:nvPr/>
          </p:nvSpPr>
          <p:spPr bwMode="auto">
            <a:xfrm>
              <a:off x="3708827" y="502192"/>
              <a:ext cx="575067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48" name="Rectangle 4"/>
            <p:cNvSpPr>
              <a:spLocks noChangeArrowheads="1"/>
            </p:cNvSpPr>
            <p:nvPr/>
          </p:nvSpPr>
          <p:spPr bwMode="auto">
            <a:xfrm>
              <a:off x="3708827" y="50219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49" name="Rectangle 4"/>
            <p:cNvSpPr>
              <a:spLocks noChangeArrowheads="1"/>
            </p:cNvSpPr>
            <p:nvPr/>
          </p:nvSpPr>
          <p:spPr bwMode="auto">
            <a:xfrm>
              <a:off x="4286059" y="504358"/>
              <a:ext cx="426737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50" name="TextBox 3"/>
            <p:cNvSpPr txBox="1"/>
            <p:nvPr/>
          </p:nvSpPr>
          <p:spPr>
            <a:xfrm>
              <a:off x="4253588" y="486883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01/01/2012</a:t>
              </a:r>
              <a:endParaRPr lang="en-US" sz="1050" dirty="0"/>
            </a:p>
          </p:txBody>
        </p:sp>
        <p:sp>
          <p:nvSpPr>
            <p:cNvPr id="1051" name="Rectangle 4"/>
            <p:cNvSpPr>
              <a:spLocks noChangeArrowheads="1"/>
            </p:cNvSpPr>
            <p:nvPr/>
          </p:nvSpPr>
          <p:spPr bwMode="auto">
            <a:xfrm>
              <a:off x="4283894" y="502192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52" name="Rectangle 4"/>
            <p:cNvSpPr>
              <a:spLocks noChangeArrowheads="1"/>
            </p:cNvSpPr>
            <p:nvPr/>
          </p:nvSpPr>
          <p:spPr bwMode="auto">
            <a:xfrm>
              <a:off x="4283894" y="50219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53" name="Rectangle 4"/>
            <p:cNvSpPr>
              <a:spLocks noChangeArrowheads="1"/>
            </p:cNvSpPr>
            <p:nvPr/>
          </p:nvSpPr>
          <p:spPr bwMode="auto">
            <a:xfrm>
              <a:off x="4714962" y="504358"/>
              <a:ext cx="428902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54" name="TextBox 3"/>
            <p:cNvSpPr txBox="1"/>
            <p:nvPr/>
          </p:nvSpPr>
          <p:spPr>
            <a:xfrm>
              <a:off x="4682490" y="486883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12/31/2012</a:t>
              </a:r>
              <a:endParaRPr lang="en-US" sz="1050" dirty="0"/>
            </a:p>
          </p:txBody>
        </p:sp>
        <p:sp>
          <p:nvSpPr>
            <p:cNvPr id="1055" name="Rectangle 4"/>
            <p:cNvSpPr>
              <a:spLocks noChangeArrowheads="1"/>
            </p:cNvSpPr>
            <p:nvPr/>
          </p:nvSpPr>
          <p:spPr bwMode="auto">
            <a:xfrm>
              <a:off x="4712797" y="502192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56" name="Rectangle 4"/>
            <p:cNvSpPr>
              <a:spLocks noChangeArrowheads="1"/>
            </p:cNvSpPr>
            <p:nvPr/>
          </p:nvSpPr>
          <p:spPr bwMode="auto">
            <a:xfrm>
              <a:off x="5141698" y="50219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57" name="Rectangle 4"/>
            <p:cNvSpPr>
              <a:spLocks noChangeArrowheads="1"/>
            </p:cNvSpPr>
            <p:nvPr/>
          </p:nvSpPr>
          <p:spPr bwMode="auto">
            <a:xfrm>
              <a:off x="4712797" y="50219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58" name="Rectangle 4"/>
            <p:cNvSpPr>
              <a:spLocks noChangeArrowheads="1"/>
            </p:cNvSpPr>
            <p:nvPr/>
          </p:nvSpPr>
          <p:spPr bwMode="auto">
            <a:xfrm>
              <a:off x="2236211" y="694823"/>
              <a:ext cx="345688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59" name="TextBox 3"/>
            <p:cNvSpPr txBox="1"/>
            <p:nvPr/>
          </p:nvSpPr>
          <p:spPr>
            <a:xfrm>
              <a:off x="2203738" y="677348"/>
              <a:ext cx="29074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Greg T </a:t>
              </a:r>
              <a:endParaRPr lang="en-US" sz="1050" dirty="0"/>
            </a:p>
          </p:txBody>
        </p:sp>
        <p:sp>
          <p:nvSpPr>
            <p:cNvPr id="1060" name="TextBox 3"/>
            <p:cNvSpPr txBox="1"/>
            <p:nvPr/>
          </p:nvSpPr>
          <p:spPr>
            <a:xfrm>
              <a:off x="2203739" y="757428"/>
              <a:ext cx="32970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Gdowski</a:t>
              </a:r>
              <a:endParaRPr lang="en-US" sz="1050" dirty="0"/>
            </a:p>
          </p:txBody>
        </p:sp>
        <p:sp>
          <p:nvSpPr>
            <p:cNvPr id="1061" name="Rectangle 4"/>
            <p:cNvSpPr>
              <a:spLocks noChangeArrowheads="1"/>
            </p:cNvSpPr>
            <p:nvPr/>
          </p:nvSpPr>
          <p:spPr bwMode="auto">
            <a:xfrm>
              <a:off x="2234045" y="692658"/>
              <a:ext cx="34785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62" name="Rectangle 4"/>
            <p:cNvSpPr>
              <a:spLocks noChangeArrowheads="1"/>
            </p:cNvSpPr>
            <p:nvPr/>
          </p:nvSpPr>
          <p:spPr bwMode="auto">
            <a:xfrm>
              <a:off x="2234045" y="69265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63" name="Rectangle 4"/>
            <p:cNvSpPr>
              <a:spLocks noChangeArrowheads="1"/>
            </p:cNvSpPr>
            <p:nvPr/>
          </p:nvSpPr>
          <p:spPr bwMode="auto">
            <a:xfrm>
              <a:off x="2584063" y="694823"/>
              <a:ext cx="595901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64" name="TextBox 3"/>
            <p:cNvSpPr txBox="1"/>
            <p:nvPr/>
          </p:nvSpPr>
          <p:spPr>
            <a:xfrm>
              <a:off x="2551592" y="677348"/>
              <a:ext cx="4733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Chapter Chair</a:t>
              </a:r>
              <a:endParaRPr lang="en-US" sz="1050" dirty="0"/>
            </a:p>
          </p:txBody>
        </p:sp>
        <p:sp>
          <p:nvSpPr>
            <p:cNvPr id="1065" name="Rectangle 4"/>
            <p:cNvSpPr>
              <a:spLocks noChangeArrowheads="1"/>
            </p:cNvSpPr>
            <p:nvPr/>
          </p:nvSpPr>
          <p:spPr bwMode="auto">
            <a:xfrm>
              <a:off x="2581898" y="692658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66" name="Rectangle 4"/>
            <p:cNvSpPr>
              <a:spLocks noChangeArrowheads="1"/>
            </p:cNvSpPr>
            <p:nvPr/>
          </p:nvSpPr>
          <p:spPr bwMode="auto">
            <a:xfrm>
              <a:off x="2581898" y="69265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67" name="Rectangle 4"/>
            <p:cNvSpPr>
              <a:spLocks noChangeArrowheads="1"/>
            </p:cNvSpPr>
            <p:nvPr/>
          </p:nvSpPr>
          <p:spPr bwMode="auto">
            <a:xfrm>
              <a:off x="3182129" y="694823"/>
              <a:ext cx="526698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68" name="TextBox 3"/>
            <p:cNvSpPr txBox="1"/>
            <p:nvPr/>
          </p:nvSpPr>
          <p:spPr>
            <a:xfrm>
              <a:off x="3149658" y="677348"/>
              <a:ext cx="314281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Chapter</a:t>
              </a:r>
              <a:endParaRPr lang="en-US" sz="1050" dirty="0"/>
            </a:p>
          </p:txBody>
        </p:sp>
        <p:sp>
          <p:nvSpPr>
            <p:cNvPr id="1069" name="Rectangle 4"/>
            <p:cNvSpPr>
              <a:spLocks noChangeArrowheads="1"/>
            </p:cNvSpPr>
            <p:nvPr/>
          </p:nvSpPr>
          <p:spPr bwMode="auto">
            <a:xfrm>
              <a:off x="3179965" y="692658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70" name="Rectangle 4"/>
            <p:cNvSpPr>
              <a:spLocks noChangeArrowheads="1"/>
            </p:cNvSpPr>
            <p:nvPr/>
          </p:nvSpPr>
          <p:spPr bwMode="auto">
            <a:xfrm>
              <a:off x="3179964" y="69265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71" name="Rectangle 4"/>
            <p:cNvSpPr>
              <a:spLocks noChangeArrowheads="1"/>
            </p:cNvSpPr>
            <p:nvPr/>
          </p:nvSpPr>
          <p:spPr bwMode="auto">
            <a:xfrm>
              <a:off x="3710992" y="694823"/>
              <a:ext cx="572903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72" name="TextBox 3"/>
            <p:cNvSpPr txBox="1"/>
            <p:nvPr/>
          </p:nvSpPr>
          <p:spPr>
            <a:xfrm>
              <a:off x="3678520" y="677348"/>
              <a:ext cx="388144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Rochester </a:t>
              </a:r>
              <a:endParaRPr lang="en-US" sz="1050" dirty="0"/>
            </a:p>
          </p:txBody>
        </p:sp>
        <p:sp>
          <p:nvSpPr>
            <p:cNvPr id="1073" name="TextBox 3"/>
            <p:cNvSpPr txBox="1"/>
            <p:nvPr/>
          </p:nvSpPr>
          <p:spPr>
            <a:xfrm>
              <a:off x="3678520" y="757428"/>
              <a:ext cx="3134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Section </a:t>
              </a:r>
              <a:endParaRPr lang="en-US" sz="1050" dirty="0"/>
            </a:p>
          </p:txBody>
        </p:sp>
        <p:sp>
          <p:nvSpPr>
            <p:cNvPr id="1074" name="TextBox 3"/>
            <p:cNvSpPr txBox="1"/>
            <p:nvPr/>
          </p:nvSpPr>
          <p:spPr>
            <a:xfrm>
              <a:off x="3678520" y="837507"/>
              <a:ext cx="530187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Chapter,EMB18</a:t>
              </a:r>
              <a:endParaRPr lang="en-US" sz="1050" dirty="0"/>
            </a:p>
          </p:txBody>
        </p:sp>
        <p:sp>
          <p:nvSpPr>
            <p:cNvPr id="1075" name="Rectangle 4"/>
            <p:cNvSpPr>
              <a:spLocks noChangeArrowheads="1"/>
            </p:cNvSpPr>
            <p:nvPr/>
          </p:nvSpPr>
          <p:spPr bwMode="auto">
            <a:xfrm>
              <a:off x="3708827" y="692658"/>
              <a:ext cx="575067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76" name="Rectangle 4"/>
            <p:cNvSpPr>
              <a:spLocks noChangeArrowheads="1"/>
            </p:cNvSpPr>
            <p:nvPr/>
          </p:nvSpPr>
          <p:spPr bwMode="auto">
            <a:xfrm>
              <a:off x="3708827" y="69265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77" name="Rectangle 4"/>
            <p:cNvSpPr>
              <a:spLocks noChangeArrowheads="1"/>
            </p:cNvSpPr>
            <p:nvPr/>
          </p:nvSpPr>
          <p:spPr bwMode="auto">
            <a:xfrm>
              <a:off x="4286059" y="694823"/>
              <a:ext cx="426737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78" name="TextBox 3"/>
            <p:cNvSpPr txBox="1"/>
            <p:nvPr/>
          </p:nvSpPr>
          <p:spPr>
            <a:xfrm>
              <a:off x="4253588" y="677348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01/01/2009</a:t>
              </a:r>
              <a:endParaRPr lang="en-US" sz="1050" dirty="0"/>
            </a:p>
          </p:txBody>
        </p:sp>
        <p:sp>
          <p:nvSpPr>
            <p:cNvPr id="1079" name="Rectangle 4"/>
            <p:cNvSpPr>
              <a:spLocks noChangeArrowheads="1"/>
            </p:cNvSpPr>
            <p:nvPr/>
          </p:nvSpPr>
          <p:spPr bwMode="auto">
            <a:xfrm>
              <a:off x="4283894" y="692658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80" name="Rectangle 4"/>
            <p:cNvSpPr>
              <a:spLocks noChangeArrowheads="1"/>
            </p:cNvSpPr>
            <p:nvPr/>
          </p:nvSpPr>
          <p:spPr bwMode="auto">
            <a:xfrm>
              <a:off x="4283894" y="69265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81" name="Rectangle 4"/>
            <p:cNvSpPr>
              <a:spLocks noChangeArrowheads="1"/>
            </p:cNvSpPr>
            <p:nvPr/>
          </p:nvSpPr>
          <p:spPr bwMode="auto">
            <a:xfrm>
              <a:off x="4714962" y="694823"/>
              <a:ext cx="428902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82" name="TextBox 3"/>
            <p:cNvSpPr txBox="1"/>
            <p:nvPr/>
          </p:nvSpPr>
          <p:spPr>
            <a:xfrm>
              <a:off x="4682490" y="677348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12/31/2010</a:t>
              </a:r>
              <a:endParaRPr lang="en-US" sz="1050" dirty="0"/>
            </a:p>
          </p:txBody>
        </p:sp>
        <p:sp>
          <p:nvSpPr>
            <p:cNvPr id="1083" name="Rectangle 4"/>
            <p:cNvSpPr>
              <a:spLocks noChangeArrowheads="1"/>
            </p:cNvSpPr>
            <p:nvPr/>
          </p:nvSpPr>
          <p:spPr bwMode="auto">
            <a:xfrm>
              <a:off x="4712797" y="692658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84" name="Rectangle 4"/>
            <p:cNvSpPr>
              <a:spLocks noChangeArrowheads="1"/>
            </p:cNvSpPr>
            <p:nvPr/>
          </p:nvSpPr>
          <p:spPr bwMode="auto">
            <a:xfrm>
              <a:off x="5141698" y="69265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85" name="Rectangle 4"/>
            <p:cNvSpPr>
              <a:spLocks noChangeArrowheads="1"/>
            </p:cNvSpPr>
            <p:nvPr/>
          </p:nvSpPr>
          <p:spPr bwMode="auto">
            <a:xfrm>
              <a:off x="4712797" y="69265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86" name="Rectangle 4"/>
            <p:cNvSpPr>
              <a:spLocks noChangeArrowheads="1"/>
            </p:cNvSpPr>
            <p:nvPr/>
          </p:nvSpPr>
          <p:spPr bwMode="auto">
            <a:xfrm>
              <a:off x="2236211" y="965368"/>
              <a:ext cx="345688" cy="8203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87" name="TextBox 3"/>
            <p:cNvSpPr txBox="1"/>
            <p:nvPr/>
          </p:nvSpPr>
          <p:spPr>
            <a:xfrm>
              <a:off x="2203738" y="947893"/>
              <a:ext cx="29074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Greg T </a:t>
              </a:r>
              <a:endParaRPr lang="en-US" sz="1050" dirty="0"/>
            </a:p>
          </p:txBody>
        </p:sp>
        <p:sp>
          <p:nvSpPr>
            <p:cNvPr id="1088" name="TextBox 3"/>
            <p:cNvSpPr txBox="1"/>
            <p:nvPr/>
          </p:nvSpPr>
          <p:spPr>
            <a:xfrm>
              <a:off x="2203739" y="1027972"/>
              <a:ext cx="32970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Gdowski</a:t>
              </a:r>
              <a:endParaRPr lang="en-US" sz="1050" dirty="0"/>
            </a:p>
          </p:txBody>
        </p:sp>
        <p:sp>
          <p:nvSpPr>
            <p:cNvPr id="1089" name="Rectangle 4"/>
            <p:cNvSpPr>
              <a:spLocks noChangeArrowheads="1"/>
            </p:cNvSpPr>
            <p:nvPr/>
          </p:nvSpPr>
          <p:spPr bwMode="auto">
            <a:xfrm>
              <a:off x="2234045" y="963202"/>
              <a:ext cx="34785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90" name="Rectangle 4"/>
            <p:cNvSpPr>
              <a:spLocks noChangeArrowheads="1"/>
            </p:cNvSpPr>
            <p:nvPr/>
          </p:nvSpPr>
          <p:spPr bwMode="auto">
            <a:xfrm>
              <a:off x="2234045" y="963202"/>
              <a:ext cx="4330" cy="82247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91" name="Rectangle 4"/>
            <p:cNvSpPr>
              <a:spLocks noChangeArrowheads="1"/>
            </p:cNvSpPr>
            <p:nvPr/>
          </p:nvSpPr>
          <p:spPr bwMode="auto">
            <a:xfrm>
              <a:off x="2584063" y="965367"/>
              <a:ext cx="595901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92" name="TextBox 3"/>
            <p:cNvSpPr txBox="1"/>
            <p:nvPr/>
          </p:nvSpPr>
          <p:spPr>
            <a:xfrm>
              <a:off x="2551592" y="947893"/>
              <a:ext cx="237172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Chair</a:t>
              </a:r>
              <a:endParaRPr lang="en-US" sz="1050" dirty="0"/>
            </a:p>
          </p:txBody>
        </p:sp>
        <p:sp>
          <p:nvSpPr>
            <p:cNvPr id="1093" name="Rectangle 4"/>
            <p:cNvSpPr>
              <a:spLocks noChangeArrowheads="1"/>
            </p:cNvSpPr>
            <p:nvPr/>
          </p:nvSpPr>
          <p:spPr bwMode="auto">
            <a:xfrm>
              <a:off x="2581898" y="963202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94" name="Rectangle 4"/>
            <p:cNvSpPr>
              <a:spLocks noChangeArrowheads="1"/>
            </p:cNvSpPr>
            <p:nvPr/>
          </p:nvSpPr>
          <p:spPr bwMode="auto">
            <a:xfrm>
              <a:off x="2581898" y="963203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95" name="Rectangle 4"/>
            <p:cNvSpPr>
              <a:spLocks noChangeArrowheads="1"/>
            </p:cNvSpPr>
            <p:nvPr/>
          </p:nvSpPr>
          <p:spPr bwMode="auto">
            <a:xfrm>
              <a:off x="3182129" y="965367"/>
              <a:ext cx="526698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096" name="TextBox 3"/>
            <p:cNvSpPr txBox="1"/>
            <p:nvPr/>
          </p:nvSpPr>
          <p:spPr>
            <a:xfrm>
              <a:off x="3149658" y="947893"/>
              <a:ext cx="29804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Section</a:t>
              </a:r>
              <a:endParaRPr lang="en-US" sz="1050" dirty="0"/>
            </a:p>
          </p:txBody>
        </p:sp>
        <p:sp>
          <p:nvSpPr>
            <p:cNvPr id="1097" name="Rectangle 4"/>
            <p:cNvSpPr>
              <a:spLocks noChangeArrowheads="1"/>
            </p:cNvSpPr>
            <p:nvPr/>
          </p:nvSpPr>
          <p:spPr bwMode="auto">
            <a:xfrm>
              <a:off x="3179965" y="963202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98" name="Rectangle 4"/>
            <p:cNvSpPr>
              <a:spLocks noChangeArrowheads="1"/>
            </p:cNvSpPr>
            <p:nvPr/>
          </p:nvSpPr>
          <p:spPr bwMode="auto">
            <a:xfrm>
              <a:off x="3179964" y="963203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099" name="Rectangle 4"/>
            <p:cNvSpPr>
              <a:spLocks noChangeArrowheads="1"/>
            </p:cNvSpPr>
            <p:nvPr/>
          </p:nvSpPr>
          <p:spPr bwMode="auto">
            <a:xfrm>
              <a:off x="3710992" y="965368"/>
              <a:ext cx="572903" cy="8203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00" name="TextBox 3"/>
            <p:cNvSpPr txBox="1"/>
            <p:nvPr/>
          </p:nvSpPr>
          <p:spPr>
            <a:xfrm>
              <a:off x="3678520" y="947893"/>
              <a:ext cx="388144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Rochester </a:t>
              </a:r>
              <a:endParaRPr lang="en-US" sz="1050" dirty="0"/>
            </a:p>
          </p:txBody>
        </p:sp>
        <p:sp>
          <p:nvSpPr>
            <p:cNvPr id="1101" name="TextBox 3"/>
            <p:cNvSpPr txBox="1"/>
            <p:nvPr/>
          </p:nvSpPr>
          <p:spPr>
            <a:xfrm>
              <a:off x="3678520" y="1027972"/>
              <a:ext cx="29804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Section</a:t>
              </a:r>
              <a:endParaRPr lang="en-US" sz="1050" dirty="0"/>
            </a:p>
          </p:txBody>
        </p:sp>
        <p:sp>
          <p:nvSpPr>
            <p:cNvPr id="1102" name="Rectangle 4"/>
            <p:cNvSpPr>
              <a:spLocks noChangeArrowheads="1"/>
            </p:cNvSpPr>
            <p:nvPr/>
          </p:nvSpPr>
          <p:spPr bwMode="auto">
            <a:xfrm>
              <a:off x="3708827" y="963202"/>
              <a:ext cx="575067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03" name="Rectangle 4"/>
            <p:cNvSpPr>
              <a:spLocks noChangeArrowheads="1"/>
            </p:cNvSpPr>
            <p:nvPr/>
          </p:nvSpPr>
          <p:spPr bwMode="auto">
            <a:xfrm>
              <a:off x="3708827" y="963202"/>
              <a:ext cx="4330" cy="82247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04" name="Rectangle 4"/>
            <p:cNvSpPr>
              <a:spLocks noChangeArrowheads="1"/>
            </p:cNvSpPr>
            <p:nvPr/>
          </p:nvSpPr>
          <p:spPr bwMode="auto">
            <a:xfrm>
              <a:off x="4286059" y="965367"/>
              <a:ext cx="426737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05" name="TextBox 3"/>
            <p:cNvSpPr txBox="1"/>
            <p:nvPr/>
          </p:nvSpPr>
          <p:spPr>
            <a:xfrm>
              <a:off x="4253588" y="947893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01/01/2014</a:t>
              </a:r>
              <a:endParaRPr lang="en-US" sz="1050" dirty="0"/>
            </a:p>
          </p:txBody>
        </p:sp>
        <p:sp>
          <p:nvSpPr>
            <p:cNvPr id="1106" name="Rectangle 4"/>
            <p:cNvSpPr>
              <a:spLocks noChangeArrowheads="1"/>
            </p:cNvSpPr>
            <p:nvPr/>
          </p:nvSpPr>
          <p:spPr bwMode="auto">
            <a:xfrm>
              <a:off x="4283894" y="963202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07" name="Rectangle 4"/>
            <p:cNvSpPr>
              <a:spLocks noChangeArrowheads="1"/>
            </p:cNvSpPr>
            <p:nvPr/>
          </p:nvSpPr>
          <p:spPr bwMode="auto">
            <a:xfrm>
              <a:off x="4283894" y="963203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08" name="Rectangle 4"/>
            <p:cNvSpPr>
              <a:spLocks noChangeArrowheads="1"/>
            </p:cNvSpPr>
            <p:nvPr/>
          </p:nvSpPr>
          <p:spPr bwMode="auto">
            <a:xfrm>
              <a:off x="4714962" y="965367"/>
              <a:ext cx="428902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09" name="TextBox 3"/>
            <p:cNvSpPr txBox="1"/>
            <p:nvPr/>
          </p:nvSpPr>
          <p:spPr>
            <a:xfrm>
              <a:off x="4682490" y="947893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12/31/2017</a:t>
              </a:r>
              <a:endParaRPr lang="en-US" sz="1050" dirty="0"/>
            </a:p>
          </p:txBody>
        </p:sp>
        <p:sp>
          <p:nvSpPr>
            <p:cNvPr id="1110" name="Rectangle 4"/>
            <p:cNvSpPr>
              <a:spLocks noChangeArrowheads="1"/>
            </p:cNvSpPr>
            <p:nvPr/>
          </p:nvSpPr>
          <p:spPr bwMode="auto">
            <a:xfrm>
              <a:off x="4712797" y="963202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11" name="Rectangle 4"/>
            <p:cNvSpPr>
              <a:spLocks noChangeArrowheads="1"/>
            </p:cNvSpPr>
            <p:nvPr/>
          </p:nvSpPr>
          <p:spPr bwMode="auto">
            <a:xfrm>
              <a:off x="5141698" y="963203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12" name="Rectangle 4"/>
            <p:cNvSpPr>
              <a:spLocks noChangeArrowheads="1"/>
            </p:cNvSpPr>
            <p:nvPr/>
          </p:nvSpPr>
          <p:spPr bwMode="auto">
            <a:xfrm>
              <a:off x="4712797" y="963203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13" name="Rectangle 4"/>
            <p:cNvSpPr>
              <a:spLocks noChangeArrowheads="1"/>
            </p:cNvSpPr>
            <p:nvPr/>
          </p:nvSpPr>
          <p:spPr bwMode="auto">
            <a:xfrm>
              <a:off x="2584063" y="1075753"/>
              <a:ext cx="595901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14" name="TextBox 3"/>
            <p:cNvSpPr txBox="1"/>
            <p:nvPr/>
          </p:nvSpPr>
          <p:spPr>
            <a:xfrm>
              <a:off x="2551591" y="1058279"/>
              <a:ext cx="355677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SAMIEEE </a:t>
              </a:r>
              <a:endParaRPr lang="en-US" sz="1050" dirty="0"/>
            </a:p>
          </p:txBody>
        </p:sp>
        <p:sp>
          <p:nvSpPr>
            <p:cNvPr id="1115" name="TextBox 3"/>
            <p:cNvSpPr txBox="1"/>
            <p:nvPr/>
          </p:nvSpPr>
          <p:spPr>
            <a:xfrm>
              <a:off x="2551591" y="1138358"/>
              <a:ext cx="380027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RECIPIENT</a:t>
              </a:r>
              <a:endParaRPr lang="en-US" sz="1050" dirty="0"/>
            </a:p>
          </p:txBody>
        </p:sp>
        <p:sp>
          <p:nvSpPr>
            <p:cNvPr id="1116" name="Rectangle 4"/>
            <p:cNvSpPr>
              <a:spLocks noChangeArrowheads="1"/>
            </p:cNvSpPr>
            <p:nvPr/>
          </p:nvSpPr>
          <p:spPr bwMode="auto">
            <a:xfrm>
              <a:off x="2581898" y="1073588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17" name="Rectangle 4"/>
            <p:cNvSpPr>
              <a:spLocks noChangeArrowheads="1"/>
            </p:cNvSpPr>
            <p:nvPr/>
          </p:nvSpPr>
          <p:spPr bwMode="auto">
            <a:xfrm>
              <a:off x="2581898" y="107358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18" name="Rectangle 4"/>
            <p:cNvSpPr>
              <a:spLocks noChangeArrowheads="1"/>
            </p:cNvSpPr>
            <p:nvPr/>
          </p:nvSpPr>
          <p:spPr bwMode="auto">
            <a:xfrm>
              <a:off x="3182129" y="1075753"/>
              <a:ext cx="526698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19" name="TextBox 3"/>
            <p:cNvSpPr txBox="1"/>
            <p:nvPr/>
          </p:nvSpPr>
          <p:spPr>
            <a:xfrm>
              <a:off x="3149658" y="1058279"/>
              <a:ext cx="29804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Section</a:t>
              </a:r>
              <a:endParaRPr lang="en-US" sz="1050" dirty="0"/>
            </a:p>
          </p:txBody>
        </p:sp>
        <p:sp>
          <p:nvSpPr>
            <p:cNvPr id="1120" name="Rectangle 4"/>
            <p:cNvSpPr>
              <a:spLocks noChangeArrowheads="1"/>
            </p:cNvSpPr>
            <p:nvPr/>
          </p:nvSpPr>
          <p:spPr bwMode="auto">
            <a:xfrm>
              <a:off x="3179965" y="1073588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21" name="Rectangle 4"/>
            <p:cNvSpPr>
              <a:spLocks noChangeArrowheads="1"/>
            </p:cNvSpPr>
            <p:nvPr/>
          </p:nvSpPr>
          <p:spPr bwMode="auto">
            <a:xfrm>
              <a:off x="3179964" y="107358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22" name="Rectangle 4"/>
            <p:cNvSpPr>
              <a:spLocks noChangeArrowheads="1"/>
            </p:cNvSpPr>
            <p:nvPr/>
          </p:nvSpPr>
          <p:spPr bwMode="auto">
            <a:xfrm>
              <a:off x="4286059" y="1075753"/>
              <a:ext cx="426737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23" name="TextBox 3"/>
            <p:cNvSpPr txBox="1"/>
            <p:nvPr/>
          </p:nvSpPr>
          <p:spPr>
            <a:xfrm>
              <a:off x="4253588" y="1058279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01/01/2018</a:t>
              </a:r>
              <a:endParaRPr lang="en-US" sz="1050" dirty="0"/>
            </a:p>
          </p:txBody>
        </p:sp>
        <p:sp>
          <p:nvSpPr>
            <p:cNvPr id="1124" name="Rectangle 4"/>
            <p:cNvSpPr>
              <a:spLocks noChangeArrowheads="1"/>
            </p:cNvSpPr>
            <p:nvPr/>
          </p:nvSpPr>
          <p:spPr bwMode="auto">
            <a:xfrm>
              <a:off x="4283894" y="1073588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25" name="Rectangle 4"/>
            <p:cNvSpPr>
              <a:spLocks noChangeArrowheads="1"/>
            </p:cNvSpPr>
            <p:nvPr/>
          </p:nvSpPr>
          <p:spPr bwMode="auto">
            <a:xfrm>
              <a:off x="4283894" y="107358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26" name="Rectangle 4"/>
            <p:cNvSpPr>
              <a:spLocks noChangeArrowheads="1"/>
            </p:cNvSpPr>
            <p:nvPr/>
          </p:nvSpPr>
          <p:spPr bwMode="auto">
            <a:xfrm>
              <a:off x="4714962" y="1075753"/>
              <a:ext cx="428902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27" name="Rectangle 4"/>
            <p:cNvSpPr>
              <a:spLocks noChangeArrowheads="1"/>
            </p:cNvSpPr>
            <p:nvPr/>
          </p:nvSpPr>
          <p:spPr bwMode="auto">
            <a:xfrm>
              <a:off x="4712797" y="1073588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28" name="Rectangle 4"/>
            <p:cNvSpPr>
              <a:spLocks noChangeArrowheads="1"/>
            </p:cNvSpPr>
            <p:nvPr/>
          </p:nvSpPr>
          <p:spPr bwMode="auto">
            <a:xfrm>
              <a:off x="5141698" y="107358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29" name="Rectangle 4"/>
            <p:cNvSpPr>
              <a:spLocks noChangeArrowheads="1"/>
            </p:cNvSpPr>
            <p:nvPr/>
          </p:nvSpPr>
          <p:spPr bwMode="auto">
            <a:xfrm>
              <a:off x="4712797" y="107358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30" name="Rectangle 4"/>
            <p:cNvSpPr>
              <a:spLocks noChangeArrowheads="1"/>
            </p:cNvSpPr>
            <p:nvPr/>
          </p:nvSpPr>
          <p:spPr bwMode="auto">
            <a:xfrm>
              <a:off x="2584063" y="1266219"/>
              <a:ext cx="595901" cy="2186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31" name="TextBox 3"/>
            <p:cNvSpPr txBox="1"/>
            <p:nvPr/>
          </p:nvSpPr>
          <p:spPr>
            <a:xfrm>
              <a:off x="2551592" y="1248744"/>
              <a:ext cx="370287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Vice Chair</a:t>
              </a:r>
              <a:endParaRPr lang="en-US" sz="1050" dirty="0"/>
            </a:p>
          </p:txBody>
        </p:sp>
        <p:sp>
          <p:nvSpPr>
            <p:cNvPr id="1132" name="Rectangle 4"/>
            <p:cNvSpPr>
              <a:spLocks noChangeArrowheads="1"/>
            </p:cNvSpPr>
            <p:nvPr/>
          </p:nvSpPr>
          <p:spPr bwMode="auto">
            <a:xfrm>
              <a:off x="2581898" y="1264053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33" name="Rectangle 4"/>
            <p:cNvSpPr>
              <a:spLocks noChangeArrowheads="1"/>
            </p:cNvSpPr>
            <p:nvPr/>
          </p:nvSpPr>
          <p:spPr bwMode="auto">
            <a:xfrm>
              <a:off x="2581898" y="1264054"/>
              <a:ext cx="4330" cy="220772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34" name="Rectangle 4"/>
            <p:cNvSpPr>
              <a:spLocks noChangeArrowheads="1"/>
            </p:cNvSpPr>
            <p:nvPr/>
          </p:nvSpPr>
          <p:spPr bwMode="auto">
            <a:xfrm>
              <a:off x="3182129" y="1266219"/>
              <a:ext cx="526698" cy="2186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35" name="TextBox 3"/>
            <p:cNvSpPr txBox="1"/>
            <p:nvPr/>
          </p:nvSpPr>
          <p:spPr>
            <a:xfrm>
              <a:off x="3149658" y="1248744"/>
              <a:ext cx="29804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Section</a:t>
              </a:r>
              <a:endParaRPr lang="en-US" sz="1050" dirty="0"/>
            </a:p>
          </p:txBody>
        </p:sp>
        <p:sp>
          <p:nvSpPr>
            <p:cNvPr id="1136" name="Rectangle 4"/>
            <p:cNvSpPr>
              <a:spLocks noChangeArrowheads="1"/>
            </p:cNvSpPr>
            <p:nvPr/>
          </p:nvSpPr>
          <p:spPr bwMode="auto">
            <a:xfrm>
              <a:off x="3179965" y="1264053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37" name="Rectangle 4"/>
            <p:cNvSpPr>
              <a:spLocks noChangeArrowheads="1"/>
            </p:cNvSpPr>
            <p:nvPr/>
          </p:nvSpPr>
          <p:spPr bwMode="auto">
            <a:xfrm>
              <a:off x="3179964" y="1264054"/>
              <a:ext cx="4330" cy="220772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38" name="Rectangle 4"/>
            <p:cNvSpPr>
              <a:spLocks noChangeArrowheads="1"/>
            </p:cNvSpPr>
            <p:nvPr/>
          </p:nvSpPr>
          <p:spPr bwMode="auto">
            <a:xfrm>
              <a:off x="4286059" y="1266219"/>
              <a:ext cx="426737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39" name="TextBox 3"/>
            <p:cNvSpPr txBox="1"/>
            <p:nvPr/>
          </p:nvSpPr>
          <p:spPr>
            <a:xfrm>
              <a:off x="4253588" y="1248744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01/04/2010</a:t>
              </a:r>
              <a:endParaRPr lang="en-US" sz="1050" dirty="0"/>
            </a:p>
          </p:txBody>
        </p:sp>
        <p:sp>
          <p:nvSpPr>
            <p:cNvPr id="1140" name="Rectangle 4"/>
            <p:cNvSpPr>
              <a:spLocks noChangeArrowheads="1"/>
            </p:cNvSpPr>
            <p:nvPr/>
          </p:nvSpPr>
          <p:spPr bwMode="auto">
            <a:xfrm>
              <a:off x="4283894" y="1264053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41" name="Rectangle 4"/>
            <p:cNvSpPr>
              <a:spLocks noChangeArrowheads="1"/>
            </p:cNvSpPr>
            <p:nvPr/>
          </p:nvSpPr>
          <p:spPr bwMode="auto">
            <a:xfrm>
              <a:off x="4283894" y="1264054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42" name="Rectangle 4"/>
            <p:cNvSpPr>
              <a:spLocks noChangeArrowheads="1"/>
            </p:cNvSpPr>
            <p:nvPr/>
          </p:nvSpPr>
          <p:spPr bwMode="auto">
            <a:xfrm>
              <a:off x="4714962" y="1266219"/>
              <a:ext cx="428902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43" name="TextBox 3"/>
            <p:cNvSpPr txBox="1"/>
            <p:nvPr/>
          </p:nvSpPr>
          <p:spPr>
            <a:xfrm>
              <a:off x="4682490" y="1248744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12/31/2010</a:t>
              </a:r>
              <a:endParaRPr lang="en-US" sz="1050" dirty="0"/>
            </a:p>
          </p:txBody>
        </p:sp>
        <p:sp>
          <p:nvSpPr>
            <p:cNvPr id="1144" name="Rectangle 4"/>
            <p:cNvSpPr>
              <a:spLocks noChangeArrowheads="1"/>
            </p:cNvSpPr>
            <p:nvPr/>
          </p:nvSpPr>
          <p:spPr bwMode="auto">
            <a:xfrm>
              <a:off x="4712797" y="1264053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45" name="Rectangle 4"/>
            <p:cNvSpPr>
              <a:spLocks noChangeArrowheads="1"/>
            </p:cNvSpPr>
            <p:nvPr/>
          </p:nvSpPr>
          <p:spPr bwMode="auto">
            <a:xfrm>
              <a:off x="5141698" y="1264054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46" name="Rectangle 4"/>
            <p:cNvSpPr>
              <a:spLocks noChangeArrowheads="1"/>
            </p:cNvSpPr>
            <p:nvPr/>
          </p:nvSpPr>
          <p:spPr bwMode="auto">
            <a:xfrm>
              <a:off x="4712797" y="1264054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47" name="Rectangle 4"/>
            <p:cNvSpPr>
              <a:spLocks noChangeArrowheads="1"/>
            </p:cNvSpPr>
            <p:nvPr/>
          </p:nvSpPr>
          <p:spPr bwMode="auto">
            <a:xfrm>
              <a:off x="4286059" y="1376605"/>
              <a:ext cx="426737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48" name="TextBox 3"/>
            <p:cNvSpPr txBox="1"/>
            <p:nvPr/>
          </p:nvSpPr>
          <p:spPr>
            <a:xfrm>
              <a:off x="4253588" y="1359131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02/25/2013</a:t>
              </a:r>
              <a:endParaRPr lang="en-US" sz="1050" dirty="0"/>
            </a:p>
          </p:txBody>
        </p:sp>
        <p:sp>
          <p:nvSpPr>
            <p:cNvPr id="1149" name="Rectangle 4"/>
            <p:cNvSpPr>
              <a:spLocks noChangeArrowheads="1"/>
            </p:cNvSpPr>
            <p:nvPr/>
          </p:nvSpPr>
          <p:spPr bwMode="auto">
            <a:xfrm>
              <a:off x="4283894" y="1374440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50" name="Rectangle 4"/>
            <p:cNvSpPr>
              <a:spLocks noChangeArrowheads="1"/>
            </p:cNvSpPr>
            <p:nvPr/>
          </p:nvSpPr>
          <p:spPr bwMode="auto">
            <a:xfrm>
              <a:off x="4283894" y="1374440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51" name="Rectangle 4"/>
            <p:cNvSpPr>
              <a:spLocks noChangeArrowheads="1"/>
            </p:cNvSpPr>
            <p:nvPr/>
          </p:nvSpPr>
          <p:spPr bwMode="auto">
            <a:xfrm>
              <a:off x="4714962" y="1376605"/>
              <a:ext cx="428902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52" name="TextBox 3"/>
            <p:cNvSpPr txBox="1"/>
            <p:nvPr/>
          </p:nvSpPr>
          <p:spPr>
            <a:xfrm>
              <a:off x="4682490" y="1359131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12/31/2013</a:t>
              </a:r>
              <a:endParaRPr lang="en-US" sz="1050" dirty="0"/>
            </a:p>
          </p:txBody>
        </p:sp>
        <p:sp>
          <p:nvSpPr>
            <p:cNvPr id="1153" name="Rectangle 4"/>
            <p:cNvSpPr>
              <a:spLocks noChangeArrowheads="1"/>
            </p:cNvSpPr>
            <p:nvPr/>
          </p:nvSpPr>
          <p:spPr bwMode="auto">
            <a:xfrm>
              <a:off x="4712797" y="1374440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54" name="Rectangle 4"/>
            <p:cNvSpPr>
              <a:spLocks noChangeArrowheads="1"/>
            </p:cNvSpPr>
            <p:nvPr/>
          </p:nvSpPr>
          <p:spPr bwMode="auto">
            <a:xfrm>
              <a:off x="5141698" y="1374440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55" name="Rectangle 4"/>
            <p:cNvSpPr>
              <a:spLocks noChangeArrowheads="1"/>
            </p:cNvSpPr>
            <p:nvPr/>
          </p:nvSpPr>
          <p:spPr bwMode="auto">
            <a:xfrm>
              <a:off x="4712797" y="1374440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56" name="Rectangle 4"/>
            <p:cNvSpPr>
              <a:spLocks noChangeArrowheads="1"/>
            </p:cNvSpPr>
            <p:nvPr/>
          </p:nvSpPr>
          <p:spPr bwMode="auto">
            <a:xfrm>
              <a:off x="2584063" y="1486991"/>
              <a:ext cx="595901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57" name="TextBox 3"/>
            <p:cNvSpPr txBox="1"/>
            <p:nvPr/>
          </p:nvSpPr>
          <p:spPr>
            <a:xfrm>
              <a:off x="2551591" y="1469516"/>
              <a:ext cx="418175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Webmaster</a:t>
              </a:r>
              <a:endParaRPr lang="en-US" sz="1050" dirty="0"/>
            </a:p>
          </p:txBody>
        </p:sp>
        <p:sp>
          <p:nvSpPr>
            <p:cNvPr id="1158" name="Rectangle 4"/>
            <p:cNvSpPr>
              <a:spLocks noChangeArrowheads="1"/>
            </p:cNvSpPr>
            <p:nvPr/>
          </p:nvSpPr>
          <p:spPr bwMode="auto">
            <a:xfrm>
              <a:off x="2581898" y="1484826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59" name="Rectangle 4"/>
            <p:cNvSpPr>
              <a:spLocks noChangeArrowheads="1"/>
            </p:cNvSpPr>
            <p:nvPr/>
          </p:nvSpPr>
          <p:spPr bwMode="auto">
            <a:xfrm>
              <a:off x="2581898" y="1484826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60" name="Rectangle 4"/>
            <p:cNvSpPr>
              <a:spLocks noChangeArrowheads="1"/>
            </p:cNvSpPr>
            <p:nvPr/>
          </p:nvSpPr>
          <p:spPr bwMode="auto">
            <a:xfrm>
              <a:off x="3182129" y="1486991"/>
              <a:ext cx="526698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61" name="TextBox 3"/>
            <p:cNvSpPr txBox="1"/>
            <p:nvPr/>
          </p:nvSpPr>
          <p:spPr>
            <a:xfrm>
              <a:off x="3149658" y="1469516"/>
              <a:ext cx="29804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Section</a:t>
              </a:r>
              <a:endParaRPr lang="en-US" sz="1050" dirty="0"/>
            </a:p>
          </p:txBody>
        </p:sp>
        <p:sp>
          <p:nvSpPr>
            <p:cNvPr id="1162" name="Rectangle 4"/>
            <p:cNvSpPr>
              <a:spLocks noChangeArrowheads="1"/>
            </p:cNvSpPr>
            <p:nvPr/>
          </p:nvSpPr>
          <p:spPr bwMode="auto">
            <a:xfrm>
              <a:off x="3179965" y="1484826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63" name="Rectangle 4"/>
            <p:cNvSpPr>
              <a:spLocks noChangeArrowheads="1"/>
            </p:cNvSpPr>
            <p:nvPr/>
          </p:nvSpPr>
          <p:spPr bwMode="auto">
            <a:xfrm>
              <a:off x="3179964" y="1484826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64" name="Rectangle 4"/>
            <p:cNvSpPr>
              <a:spLocks noChangeArrowheads="1"/>
            </p:cNvSpPr>
            <p:nvPr/>
          </p:nvSpPr>
          <p:spPr bwMode="auto">
            <a:xfrm>
              <a:off x="4286059" y="1486991"/>
              <a:ext cx="426737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65" name="TextBox 3"/>
            <p:cNvSpPr txBox="1"/>
            <p:nvPr/>
          </p:nvSpPr>
          <p:spPr>
            <a:xfrm>
              <a:off x="4253588" y="1469516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08/01/2015</a:t>
              </a:r>
              <a:endParaRPr lang="en-US" sz="1050" dirty="0"/>
            </a:p>
          </p:txBody>
        </p:sp>
        <p:sp>
          <p:nvSpPr>
            <p:cNvPr id="1166" name="Rectangle 4"/>
            <p:cNvSpPr>
              <a:spLocks noChangeArrowheads="1"/>
            </p:cNvSpPr>
            <p:nvPr/>
          </p:nvSpPr>
          <p:spPr bwMode="auto">
            <a:xfrm>
              <a:off x="4283894" y="1484826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67" name="Rectangle 4"/>
            <p:cNvSpPr>
              <a:spLocks noChangeArrowheads="1"/>
            </p:cNvSpPr>
            <p:nvPr/>
          </p:nvSpPr>
          <p:spPr bwMode="auto">
            <a:xfrm>
              <a:off x="4283894" y="1484826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68" name="Rectangle 4"/>
            <p:cNvSpPr>
              <a:spLocks noChangeArrowheads="1"/>
            </p:cNvSpPr>
            <p:nvPr/>
          </p:nvSpPr>
          <p:spPr bwMode="auto">
            <a:xfrm>
              <a:off x="4714962" y="1486991"/>
              <a:ext cx="428902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69" name="TextBox 3"/>
            <p:cNvSpPr txBox="1"/>
            <p:nvPr/>
          </p:nvSpPr>
          <p:spPr>
            <a:xfrm>
              <a:off x="4682490" y="1469516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12/31/2016</a:t>
              </a:r>
              <a:endParaRPr lang="en-US" sz="1050" dirty="0"/>
            </a:p>
          </p:txBody>
        </p:sp>
        <p:sp>
          <p:nvSpPr>
            <p:cNvPr id="1170" name="Rectangle 4"/>
            <p:cNvSpPr>
              <a:spLocks noChangeArrowheads="1"/>
            </p:cNvSpPr>
            <p:nvPr/>
          </p:nvSpPr>
          <p:spPr bwMode="auto">
            <a:xfrm>
              <a:off x="4712797" y="1484826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71" name="Rectangle 4"/>
            <p:cNvSpPr>
              <a:spLocks noChangeArrowheads="1"/>
            </p:cNvSpPr>
            <p:nvPr/>
          </p:nvSpPr>
          <p:spPr bwMode="auto">
            <a:xfrm>
              <a:off x="5141698" y="1484826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72" name="Rectangle 4"/>
            <p:cNvSpPr>
              <a:spLocks noChangeArrowheads="1"/>
            </p:cNvSpPr>
            <p:nvPr/>
          </p:nvSpPr>
          <p:spPr bwMode="auto">
            <a:xfrm>
              <a:off x="4712797" y="1484826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73" name="Rectangle 4"/>
            <p:cNvSpPr>
              <a:spLocks noChangeArrowheads="1"/>
            </p:cNvSpPr>
            <p:nvPr/>
          </p:nvSpPr>
          <p:spPr bwMode="auto">
            <a:xfrm>
              <a:off x="2584063" y="1597377"/>
              <a:ext cx="595901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74" name="TextBox 3"/>
            <p:cNvSpPr txBox="1"/>
            <p:nvPr/>
          </p:nvSpPr>
          <p:spPr>
            <a:xfrm>
              <a:off x="2551591" y="1579903"/>
              <a:ext cx="286684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vTools </a:t>
              </a:r>
              <a:endParaRPr lang="en-US" sz="1050" dirty="0"/>
            </a:p>
          </p:txBody>
        </p:sp>
        <p:sp>
          <p:nvSpPr>
            <p:cNvPr id="1175" name="TextBox 3"/>
            <p:cNvSpPr txBox="1"/>
            <p:nvPr/>
          </p:nvSpPr>
          <p:spPr>
            <a:xfrm>
              <a:off x="2551592" y="1659982"/>
              <a:ext cx="426292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Coordinator</a:t>
              </a:r>
              <a:endParaRPr lang="en-US" sz="1050" dirty="0"/>
            </a:p>
          </p:txBody>
        </p:sp>
        <p:sp>
          <p:nvSpPr>
            <p:cNvPr id="1176" name="Rectangle 4"/>
            <p:cNvSpPr>
              <a:spLocks noChangeArrowheads="1"/>
            </p:cNvSpPr>
            <p:nvPr/>
          </p:nvSpPr>
          <p:spPr bwMode="auto">
            <a:xfrm>
              <a:off x="2581898" y="1595212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77" name="Rectangle 4"/>
            <p:cNvSpPr>
              <a:spLocks noChangeArrowheads="1"/>
            </p:cNvSpPr>
            <p:nvPr/>
          </p:nvSpPr>
          <p:spPr bwMode="auto">
            <a:xfrm>
              <a:off x="2581898" y="1595212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78" name="Rectangle 4"/>
            <p:cNvSpPr>
              <a:spLocks noChangeArrowheads="1"/>
            </p:cNvSpPr>
            <p:nvPr/>
          </p:nvSpPr>
          <p:spPr bwMode="auto">
            <a:xfrm>
              <a:off x="3182129" y="1597377"/>
              <a:ext cx="526698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79" name="TextBox 3"/>
            <p:cNvSpPr txBox="1"/>
            <p:nvPr/>
          </p:nvSpPr>
          <p:spPr>
            <a:xfrm>
              <a:off x="3149658" y="1579903"/>
              <a:ext cx="29804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Section</a:t>
              </a:r>
              <a:endParaRPr lang="en-US" sz="1050" dirty="0"/>
            </a:p>
          </p:txBody>
        </p:sp>
        <p:sp>
          <p:nvSpPr>
            <p:cNvPr id="1180" name="Rectangle 4"/>
            <p:cNvSpPr>
              <a:spLocks noChangeArrowheads="1"/>
            </p:cNvSpPr>
            <p:nvPr/>
          </p:nvSpPr>
          <p:spPr bwMode="auto">
            <a:xfrm>
              <a:off x="3179965" y="1595212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81" name="Rectangle 4"/>
            <p:cNvSpPr>
              <a:spLocks noChangeArrowheads="1"/>
            </p:cNvSpPr>
            <p:nvPr/>
          </p:nvSpPr>
          <p:spPr bwMode="auto">
            <a:xfrm>
              <a:off x="3179964" y="1595212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82" name="Rectangle 4"/>
            <p:cNvSpPr>
              <a:spLocks noChangeArrowheads="1"/>
            </p:cNvSpPr>
            <p:nvPr/>
          </p:nvSpPr>
          <p:spPr bwMode="auto">
            <a:xfrm>
              <a:off x="4286059" y="1597377"/>
              <a:ext cx="426737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83" name="TextBox 3"/>
            <p:cNvSpPr txBox="1"/>
            <p:nvPr/>
          </p:nvSpPr>
          <p:spPr>
            <a:xfrm>
              <a:off x="4253588" y="1579903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01/01/2018</a:t>
              </a:r>
              <a:endParaRPr lang="en-US" sz="1050" dirty="0"/>
            </a:p>
          </p:txBody>
        </p:sp>
        <p:sp>
          <p:nvSpPr>
            <p:cNvPr id="1184" name="Rectangle 4"/>
            <p:cNvSpPr>
              <a:spLocks noChangeArrowheads="1"/>
            </p:cNvSpPr>
            <p:nvPr/>
          </p:nvSpPr>
          <p:spPr bwMode="auto">
            <a:xfrm>
              <a:off x="4283894" y="1595212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85" name="Rectangle 4"/>
            <p:cNvSpPr>
              <a:spLocks noChangeArrowheads="1"/>
            </p:cNvSpPr>
            <p:nvPr/>
          </p:nvSpPr>
          <p:spPr bwMode="auto">
            <a:xfrm>
              <a:off x="4283894" y="1595212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86" name="Rectangle 4"/>
            <p:cNvSpPr>
              <a:spLocks noChangeArrowheads="1"/>
            </p:cNvSpPr>
            <p:nvPr/>
          </p:nvSpPr>
          <p:spPr bwMode="auto">
            <a:xfrm>
              <a:off x="4714962" y="1597377"/>
              <a:ext cx="428902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87" name="TextBox 3"/>
            <p:cNvSpPr txBox="1"/>
            <p:nvPr/>
          </p:nvSpPr>
          <p:spPr>
            <a:xfrm>
              <a:off x="4682490" y="1579903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12/31/2019</a:t>
              </a:r>
              <a:endParaRPr lang="en-US" sz="1050" dirty="0"/>
            </a:p>
          </p:txBody>
        </p:sp>
        <p:sp>
          <p:nvSpPr>
            <p:cNvPr id="1188" name="Rectangle 4"/>
            <p:cNvSpPr>
              <a:spLocks noChangeArrowheads="1"/>
            </p:cNvSpPr>
            <p:nvPr/>
          </p:nvSpPr>
          <p:spPr bwMode="auto">
            <a:xfrm>
              <a:off x="4712797" y="1595212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89" name="Rectangle 4"/>
            <p:cNvSpPr>
              <a:spLocks noChangeArrowheads="1"/>
            </p:cNvSpPr>
            <p:nvPr/>
          </p:nvSpPr>
          <p:spPr bwMode="auto">
            <a:xfrm>
              <a:off x="5141698" y="1595212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90" name="Rectangle 4"/>
            <p:cNvSpPr>
              <a:spLocks noChangeArrowheads="1"/>
            </p:cNvSpPr>
            <p:nvPr/>
          </p:nvSpPr>
          <p:spPr bwMode="auto">
            <a:xfrm>
              <a:off x="4712797" y="1595212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91" name="Rectangle 4"/>
            <p:cNvSpPr>
              <a:spLocks noChangeArrowheads="1"/>
            </p:cNvSpPr>
            <p:nvPr/>
          </p:nvSpPr>
          <p:spPr bwMode="auto">
            <a:xfrm>
              <a:off x="2236211" y="1787843"/>
              <a:ext cx="345688" cy="13332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92" name="TextBox 3"/>
            <p:cNvSpPr txBox="1"/>
            <p:nvPr/>
          </p:nvSpPr>
          <p:spPr>
            <a:xfrm>
              <a:off x="2203738" y="1770368"/>
              <a:ext cx="29074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Greg T </a:t>
              </a:r>
              <a:endParaRPr lang="en-US" sz="1050" dirty="0"/>
            </a:p>
          </p:txBody>
        </p:sp>
        <p:sp>
          <p:nvSpPr>
            <p:cNvPr id="1193" name="TextBox 3"/>
            <p:cNvSpPr txBox="1"/>
            <p:nvPr/>
          </p:nvSpPr>
          <p:spPr>
            <a:xfrm>
              <a:off x="2203739" y="1850448"/>
              <a:ext cx="32970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Gdowski</a:t>
              </a:r>
              <a:endParaRPr lang="en-US" sz="1050" dirty="0"/>
            </a:p>
          </p:txBody>
        </p:sp>
        <p:sp>
          <p:nvSpPr>
            <p:cNvPr id="1194" name="Rectangle 4"/>
            <p:cNvSpPr>
              <a:spLocks noChangeArrowheads="1"/>
            </p:cNvSpPr>
            <p:nvPr/>
          </p:nvSpPr>
          <p:spPr bwMode="auto">
            <a:xfrm>
              <a:off x="2234045" y="1785678"/>
              <a:ext cx="34785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95" name="Rectangle 4"/>
            <p:cNvSpPr>
              <a:spLocks noChangeArrowheads="1"/>
            </p:cNvSpPr>
            <p:nvPr/>
          </p:nvSpPr>
          <p:spPr bwMode="auto">
            <a:xfrm>
              <a:off x="2234045" y="3118935"/>
              <a:ext cx="34785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96" name="Rectangle 4"/>
            <p:cNvSpPr>
              <a:spLocks noChangeArrowheads="1"/>
            </p:cNvSpPr>
            <p:nvPr/>
          </p:nvSpPr>
          <p:spPr bwMode="auto">
            <a:xfrm>
              <a:off x="2234045" y="1785678"/>
              <a:ext cx="4330" cy="1337587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197" name="Rectangle 4"/>
            <p:cNvSpPr>
              <a:spLocks noChangeArrowheads="1"/>
            </p:cNvSpPr>
            <p:nvPr/>
          </p:nvSpPr>
          <p:spPr bwMode="auto">
            <a:xfrm>
              <a:off x="2584063" y="1787842"/>
              <a:ext cx="595901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198" name="TextBox 3"/>
            <p:cNvSpPr txBox="1"/>
            <p:nvPr/>
          </p:nvSpPr>
          <p:spPr>
            <a:xfrm>
              <a:off x="2551591" y="1770368"/>
              <a:ext cx="382462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Area Chair</a:t>
              </a:r>
              <a:endParaRPr lang="en-US" sz="1050" dirty="0"/>
            </a:p>
          </p:txBody>
        </p:sp>
        <p:sp>
          <p:nvSpPr>
            <p:cNvPr id="1199" name="Rectangle 4"/>
            <p:cNvSpPr>
              <a:spLocks noChangeArrowheads="1"/>
            </p:cNvSpPr>
            <p:nvPr/>
          </p:nvSpPr>
          <p:spPr bwMode="auto">
            <a:xfrm>
              <a:off x="2581898" y="1785678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00" name="Rectangle 4"/>
            <p:cNvSpPr>
              <a:spLocks noChangeArrowheads="1"/>
            </p:cNvSpPr>
            <p:nvPr/>
          </p:nvSpPr>
          <p:spPr bwMode="auto">
            <a:xfrm>
              <a:off x="2581898" y="1785678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01" name="Rectangle 4"/>
            <p:cNvSpPr>
              <a:spLocks noChangeArrowheads="1"/>
            </p:cNvSpPr>
            <p:nvPr/>
          </p:nvSpPr>
          <p:spPr bwMode="auto">
            <a:xfrm>
              <a:off x="3182129" y="1787842"/>
              <a:ext cx="526698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02" name="TextBox 3"/>
            <p:cNvSpPr txBox="1"/>
            <p:nvPr/>
          </p:nvSpPr>
          <p:spPr>
            <a:xfrm>
              <a:off x="3149658" y="1770368"/>
              <a:ext cx="28424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Region</a:t>
              </a:r>
              <a:endParaRPr lang="en-US" sz="1050" dirty="0"/>
            </a:p>
          </p:txBody>
        </p:sp>
        <p:sp>
          <p:nvSpPr>
            <p:cNvPr id="1203" name="Rectangle 4"/>
            <p:cNvSpPr>
              <a:spLocks noChangeArrowheads="1"/>
            </p:cNvSpPr>
            <p:nvPr/>
          </p:nvSpPr>
          <p:spPr bwMode="auto">
            <a:xfrm>
              <a:off x="3179965" y="1785678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04" name="Rectangle 4"/>
            <p:cNvSpPr>
              <a:spLocks noChangeArrowheads="1"/>
            </p:cNvSpPr>
            <p:nvPr/>
          </p:nvSpPr>
          <p:spPr bwMode="auto">
            <a:xfrm>
              <a:off x="3179964" y="1785678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05" name="Rectangle 4"/>
            <p:cNvSpPr>
              <a:spLocks noChangeArrowheads="1"/>
            </p:cNvSpPr>
            <p:nvPr/>
          </p:nvSpPr>
          <p:spPr bwMode="auto">
            <a:xfrm>
              <a:off x="3710992" y="1787843"/>
              <a:ext cx="572903" cy="13332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06" name="TextBox 3"/>
            <p:cNvSpPr txBox="1"/>
            <p:nvPr/>
          </p:nvSpPr>
          <p:spPr>
            <a:xfrm>
              <a:off x="3678520" y="1770368"/>
              <a:ext cx="47986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Northeastern </a:t>
              </a:r>
              <a:endParaRPr lang="en-US" sz="1050" dirty="0"/>
            </a:p>
          </p:txBody>
        </p:sp>
        <p:sp>
          <p:nvSpPr>
            <p:cNvPr id="1207" name="TextBox 3"/>
            <p:cNvSpPr txBox="1"/>
            <p:nvPr/>
          </p:nvSpPr>
          <p:spPr>
            <a:xfrm>
              <a:off x="3678520" y="1850448"/>
              <a:ext cx="50177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USA - Region 1</a:t>
              </a:r>
              <a:endParaRPr lang="en-US" sz="1050" dirty="0"/>
            </a:p>
          </p:txBody>
        </p:sp>
        <p:sp>
          <p:nvSpPr>
            <p:cNvPr id="1208" name="Rectangle 4"/>
            <p:cNvSpPr>
              <a:spLocks noChangeArrowheads="1"/>
            </p:cNvSpPr>
            <p:nvPr/>
          </p:nvSpPr>
          <p:spPr bwMode="auto">
            <a:xfrm>
              <a:off x="3708827" y="1785678"/>
              <a:ext cx="575067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09" name="Rectangle 4"/>
            <p:cNvSpPr>
              <a:spLocks noChangeArrowheads="1"/>
            </p:cNvSpPr>
            <p:nvPr/>
          </p:nvSpPr>
          <p:spPr bwMode="auto">
            <a:xfrm>
              <a:off x="3708827" y="3118935"/>
              <a:ext cx="575067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10" name="Rectangle 4"/>
            <p:cNvSpPr>
              <a:spLocks noChangeArrowheads="1"/>
            </p:cNvSpPr>
            <p:nvPr/>
          </p:nvSpPr>
          <p:spPr bwMode="auto">
            <a:xfrm>
              <a:off x="3708827" y="1785678"/>
              <a:ext cx="4330" cy="1337587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11" name="Rectangle 4"/>
            <p:cNvSpPr>
              <a:spLocks noChangeArrowheads="1"/>
            </p:cNvSpPr>
            <p:nvPr/>
          </p:nvSpPr>
          <p:spPr bwMode="auto">
            <a:xfrm>
              <a:off x="4286059" y="1787842"/>
              <a:ext cx="426737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12" name="TextBox 3"/>
            <p:cNvSpPr txBox="1"/>
            <p:nvPr/>
          </p:nvSpPr>
          <p:spPr>
            <a:xfrm>
              <a:off x="4253588" y="1770368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12/31/2017</a:t>
              </a:r>
              <a:endParaRPr lang="en-US" sz="1050" dirty="0"/>
            </a:p>
          </p:txBody>
        </p:sp>
        <p:sp>
          <p:nvSpPr>
            <p:cNvPr id="1213" name="Rectangle 4"/>
            <p:cNvSpPr>
              <a:spLocks noChangeArrowheads="1"/>
            </p:cNvSpPr>
            <p:nvPr/>
          </p:nvSpPr>
          <p:spPr bwMode="auto">
            <a:xfrm>
              <a:off x="4283894" y="1785678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14" name="Rectangle 4"/>
            <p:cNvSpPr>
              <a:spLocks noChangeArrowheads="1"/>
            </p:cNvSpPr>
            <p:nvPr/>
          </p:nvSpPr>
          <p:spPr bwMode="auto">
            <a:xfrm>
              <a:off x="4283894" y="1785678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15" name="Rectangle 4"/>
            <p:cNvSpPr>
              <a:spLocks noChangeArrowheads="1"/>
            </p:cNvSpPr>
            <p:nvPr/>
          </p:nvSpPr>
          <p:spPr bwMode="auto">
            <a:xfrm>
              <a:off x="4714962" y="1787842"/>
              <a:ext cx="428902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16" name="Rectangle 4"/>
            <p:cNvSpPr>
              <a:spLocks noChangeArrowheads="1"/>
            </p:cNvSpPr>
            <p:nvPr/>
          </p:nvSpPr>
          <p:spPr bwMode="auto">
            <a:xfrm>
              <a:off x="4712797" y="1785678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17" name="Rectangle 4"/>
            <p:cNvSpPr>
              <a:spLocks noChangeArrowheads="1"/>
            </p:cNvSpPr>
            <p:nvPr/>
          </p:nvSpPr>
          <p:spPr bwMode="auto">
            <a:xfrm>
              <a:off x="5141698" y="1785678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18" name="Rectangle 4"/>
            <p:cNvSpPr>
              <a:spLocks noChangeArrowheads="1"/>
            </p:cNvSpPr>
            <p:nvPr/>
          </p:nvSpPr>
          <p:spPr bwMode="auto">
            <a:xfrm>
              <a:off x="4712797" y="1785678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19" name="Rectangle 4"/>
            <p:cNvSpPr>
              <a:spLocks noChangeArrowheads="1"/>
            </p:cNvSpPr>
            <p:nvPr/>
          </p:nvSpPr>
          <p:spPr bwMode="auto">
            <a:xfrm>
              <a:off x="2584063" y="1898229"/>
              <a:ext cx="595901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20" name="TextBox 3"/>
            <p:cNvSpPr txBox="1"/>
            <p:nvPr/>
          </p:nvSpPr>
          <p:spPr>
            <a:xfrm>
              <a:off x="2551591" y="1880754"/>
              <a:ext cx="383273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Electronic </a:t>
              </a:r>
              <a:endParaRPr lang="en-US" sz="1050" dirty="0"/>
            </a:p>
          </p:txBody>
        </p:sp>
        <p:sp>
          <p:nvSpPr>
            <p:cNvPr id="1221" name="TextBox 3"/>
            <p:cNvSpPr txBox="1"/>
            <p:nvPr/>
          </p:nvSpPr>
          <p:spPr>
            <a:xfrm>
              <a:off x="2551592" y="1960833"/>
              <a:ext cx="57482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Communications </a:t>
              </a:r>
              <a:endParaRPr lang="en-US" sz="1050" dirty="0"/>
            </a:p>
          </p:txBody>
        </p:sp>
        <p:sp>
          <p:nvSpPr>
            <p:cNvPr id="1222" name="TextBox 3"/>
            <p:cNvSpPr txBox="1"/>
            <p:nvPr/>
          </p:nvSpPr>
          <p:spPr>
            <a:xfrm>
              <a:off x="2551592" y="2040913"/>
              <a:ext cx="426292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Coordinator</a:t>
              </a:r>
              <a:endParaRPr lang="en-US" sz="1050" dirty="0"/>
            </a:p>
          </p:txBody>
        </p:sp>
        <p:sp>
          <p:nvSpPr>
            <p:cNvPr id="1223" name="Rectangle 4"/>
            <p:cNvSpPr>
              <a:spLocks noChangeArrowheads="1"/>
            </p:cNvSpPr>
            <p:nvPr/>
          </p:nvSpPr>
          <p:spPr bwMode="auto">
            <a:xfrm>
              <a:off x="2581898" y="1896063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24" name="Rectangle 4"/>
            <p:cNvSpPr>
              <a:spLocks noChangeArrowheads="1"/>
            </p:cNvSpPr>
            <p:nvPr/>
          </p:nvSpPr>
          <p:spPr bwMode="auto">
            <a:xfrm>
              <a:off x="2581898" y="1896063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25" name="Rectangle 4"/>
            <p:cNvSpPr>
              <a:spLocks noChangeArrowheads="1"/>
            </p:cNvSpPr>
            <p:nvPr/>
          </p:nvSpPr>
          <p:spPr bwMode="auto">
            <a:xfrm>
              <a:off x="3182129" y="1898229"/>
              <a:ext cx="526698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26" name="TextBox 3"/>
            <p:cNvSpPr txBox="1"/>
            <p:nvPr/>
          </p:nvSpPr>
          <p:spPr>
            <a:xfrm>
              <a:off x="3149658" y="1880754"/>
              <a:ext cx="28424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Region</a:t>
              </a:r>
              <a:endParaRPr lang="en-US" sz="1050" dirty="0"/>
            </a:p>
          </p:txBody>
        </p:sp>
        <p:sp>
          <p:nvSpPr>
            <p:cNvPr id="1227" name="Rectangle 4"/>
            <p:cNvSpPr>
              <a:spLocks noChangeArrowheads="1"/>
            </p:cNvSpPr>
            <p:nvPr/>
          </p:nvSpPr>
          <p:spPr bwMode="auto">
            <a:xfrm>
              <a:off x="3179965" y="1896063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28" name="Rectangle 4"/>
            <p:cNvSpPr>
              <a:spLocks noChangeArrowheads="1"/>
            </p:cNvSpPr>
            <p:nvPr/>
          </p:nvSpPr>
          <p:spPr bwMode="auto">
            <a:xfrm>
              <a:off x="3179964" y="1896063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29" name="Rectangle 4"/>
            <p:cNvSpPr>
              <a:spLocks noChangeArrowheads="1"/>
            </p:cNvSpPr>
            <p:nvPr/>
          </p:nvSpPr>
          <p:spPr bwMode="auto">
            <a:xfrm>
              <a:off x="4286059" y="1898229"/>
              <a:ext cx="426737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30" name="TextBox 3"/>
            <p:cNvSpPr txBox="1"/>
            <p:nvPr/>
          </p:nvSpPr>
          <p:spPr>
            <a:xfrm>
              <a:off x="4253588" y="1880754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01/01/2016</a:t>
              </a:r>
              <a:endParaRPr lang="en-US" sz="1050" dirty="0"/>
            </a:p>
          </p:txBody>
        </p:sp>
        <p:sp>
          <p:nvSpPr>
            <p:cNvPr id="1231" name="Rectangle 4"/>
            <p:cNvSpPr>
              <a:spLocks noChangeArrowheads="1"/>
            </p:cNvSpPr>
            <p:nvPr/>
          </p:nvSpPr>
          <p:spPr bwMode="auto">
            <a:xfrm>
              <a:off x="4283894" y="1896063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32" name="Rectangle 4"/>
            <p:cNvSpPr>
              <a:spLocks noChangeArrowheads="1"/>
            </p:cNvSpPr>
            <p:nvPr/>
          </p:nvSpPr>
          <p:spPr bwMode="auto">
            <a:xfrm>
              <a:off x="4283894" y="1896063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33" name="Rectangle 4"/>
            <p:cNvSpPr>
              <a:spLocks noChangeArrowheads="1"/>
            </p:cNvSpPr>
            <p:nvPr/>
          </p:nvSpPr>
          <p:spPr bwMode="auto">
            <a:xfrm>
              <a:off x="4714962" y="1898229"/>
              <a:ext cx="428902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34" name="TextBox 3"/>
            <p:cNvSpPr txBox="1"/>
            <p:nvPr/>
          </p:nvSpPr>
          <p:spPr>
            <a:xfrm>
              <a:off x="4682490" y="1880754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12/31/2018</a:t>
              </a:r>
              <a:endParaRPr lang="en-US" sz="1050" dirty="0"/>
            </a:p>
          </p:txBody>
        </p:sp>
        <p:sp>
          <p:nvSpPr>
            <p:cNvPr id="1235" name="Rectangle 4"/>
            <p:cNvSpPr>
              <a:spLocks noChangeArrowheads="1"/>
            </p:cNvSpPr>
            <p:nvPr/>
          </p:nvSpPr>
          <p:spPr bwMode="auto">
            <a:xfrm>
              <a:off x="4712797" y="1896063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36" name="Rectangle 4"/>
            <p:cNvSpPr>
              <a:spLocks noChangeArrowheads="1"/>
            </p:cNvSpPr>
            <p:nvPr/>
          </p:nvSpPr>
          <p:spPr bwMode="auto">
            <a:xfrm>
              <a:off x="5141698" y="1896063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37" name="Rectangle 4"/>
            <p:cNvSpPr>
              <a:spLocks noChangeArrowheads="1"/>
            </p:cNvSpPr>
            <p:nvPr/>
          </p:nvSpPr>
          <p:spPr bwMode="auto">
            <a:xfrm>
              <a:off x="4712797" y="1896063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38" name="Rectangle 4"/>
            <p:cNvSpPr>
              <a:spLocks noChangeArrowheads="1"/>
            </p:cNvSpPr>
            <p:nvPr/>
          </p:nvSpPr>
          <p:spPr bwMode="auto">
            <a:xfrm>
              <a:off x="2584063" y="2168773"/>
              <a:ext cx="595901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39" name="TextBox 3"/>
            <p:cNvSpPr txBox="1"/>
            <p:nvPr/>
          </p:nvSpPr>
          <p:spPr>
            <a:xfrm>
              <a:off x="2551592" y="2151299"/>
              <a:ext cx="438468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Information </a:t>
              </a:r>
              <a:endParaRPr lang="en-US" sz="1050" dirty="0"/>
            </a:p>
          </p:txBody>
        </p:sp>
        <p:sp>
          <p:nvSpPr>
            <p:cNvPr id="1240" name="TextBox 3"/>
            <p:cNvSpPr txBox="1"/>
            <p:nvPr/>
          </p:nvSpPr>
          <p:spPr>
            <a:xfrm>
              <a:off x="2551592" y="2231378"/>
              <a:ext cx="481486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Management </a:t>
              </a:r>
              <a:endParaRPr lang="en-US" sz="1050" dirty="0"/>
            </a:p>
          </p:txBody>
        </p:sp>
        <p:sp>
          <p:nvSpPr>
            <p:cNvPr id="1241" name="TextBox 3"/>
            <p:cNvSpPr txBox="1"/>
            <p:nvPr/>
          </p:nvSpPr>
          <p:spPr>
            <a:xfrm>
              <a:off x="2551592" y="2311458"/>
              <a:ext cx="426292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Coordinator</a:t>
              </a:r>
              <a:endParaRPr lang="en-US" sz="1050" dirty="0"/>
            </a:p>
          </p:txBody>
        </p:sp>
        <p:sp>
          <p:nvSpPr>
            <p:cNvPr id="1242" name="Rectangle 4"/>
            <p:cNvSpPr>
              <a:spLocks noChangeArrowheads="1"/>
            </p:cNvSpPr>
            <p:nvPr/>
          </p:nvSpPr>
          <p:spPr bwMode="auto">
            <a:xfrm>
              <a:off x="2581898" y="2166608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43" name="Rectangle 4"/>
            <p:cNvSpPr>
              <a:spLocks noChangeArrowheads="1"/>
            </p:cNvSpPr>
            <p:nvPr/>
          </p:nvSpPr>
          <p:spPr bwMode="auto">
            <a:xfrm>
              <a:off x="2581898" y="216660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44" name="Rectangle 4"/>
            <p:cNvSpPr>
              <a:spLocks noChangeArrowheads="1"/>
            </p:cNvSpPr>
            <p:nvPr/>
          </p:nvSpPr>
          <p:spPr bwMode="auto">
            <a:xfrm>
              <a:off x="3182129" y="2168773"/>
              <a:ext cx="526698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45" name="TextBox 3"/>
            <p:cNvSpPr txBox="1"/>
            <p:nvPr/>
          </p:nvSpPr>
          <p:spPr>
            <a:xfrm>
              <a:off x="3149658" y="2151299"/>
              <a:ext cx="28424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Region</a:t>
              </a:r>
              <a:endParaRPr lang="en-US" sz="1050" dirty="0"/>
            </a:p>
          </p:txBody>
        </p:sp>
        <p:sp>
          <p:nvSpPr>
            <p:cNvPr id="1246" name="Rectangle 4"/>
            <p:cNvSpPr>
              <a:spLocks noChangeArrowheads="1"/>
            </p:cNvSpPr>
            <p:nvPr/>
          </p:nvSpPr>
          <p:spPr bwMode="auto">
            <a:xfrm>
              <a:off x="3179965" y="2166608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47" name="Rectangle 4"/>
            <p:cNvSpPr>
              <a:spLocks noChangeArrowheads="1"/>
            </p:cNvSpPr>
            <p:nvPr/>
          </p:nvSpPr>
          <p:spPr bwMode="auto">
            <a:xfrm>
              <a:off x="3179964" y="216660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48" name="Rectangle 4"/>
            <p:cNvSpPr>
              <a:spLocks noChangeArrowheads="1"/>
            </p:cNvSpPr>
            <p:nvPr/>
          </p:nvSpPr>
          <p:spPr bwMode="auto">
            <a:xfrm>
              <a:off x="4286059" y="2168773"/>
              <a:ext cx="426737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49" name="TextBox 3"/>
            <p:cNvSpPr txBox="1"/>
            <p:nvPr/>
          </p:nvSpPr>
          <p:spPr>
            <a:xfrm>
              <a:off x="4253588" y="2151299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01/01/2018</a:t>
              </a:r>
              <a:endParaRPr lang="en-US" sz="1050" dirty="0"/>
            </a:p>
          </p:txBody>
        </p:sp>
        <p:sp>
          <p:nvSpPr>
            <p:cNvPr id="1250" name="Rectangle 4"/>
            <p:cNvSpPr>
              <a:spLocks noChangeArrowheads="1"/>
            </p:cNvSpPr>
            <p:nvPr/>
          </p:nvSpPr>
          <p:spPr bwMode="auto">
            <a:xfrm>
              <a:off x="4283894" y="2166608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51" name="Rectangle 4"/>
            <p:cNvSpPr>
              <a:spLocks noChangeArrowheads="1"/>
            </p:cNvSpPr>
            <p:nvPr/>
          </p:nvSpPr>
          <p:spPr bwMode="auto">
            <a:xfrm>
              <a:off x="4283894" y="216660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52" name="Rectangle 4"/>
            <p:cNvSpPr>
              <a:spLocks noChangeArrowheads="1"/>
            </p:cNvSpPr>
            <p:nvPr/>
          </p:nvSpPr>
          <p:spPr bwMode="auto">
            <a:xfrm>
              <a:off x="4714962" y="2168773"/>
              <a:ext cx="428902" cy="2683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53" name="TextBox 3"/>
            <p:cNvSpPr txBox="1"/>
            <p:nvPr/>
          </p:nvSpPr>
          <p:spPr>
            <a:xfrm>
              <a:off x="4682490" y="2151299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12/31/2018</a:t>
              </a:r>
              <a:endParaRPr lang="en-US" sz="1050" dirty="0"/>
            </a:p>
          </p:txBody>
        </p:sp>
        <p:sp>
          <p:nvSpPr>
            <p:cNvPr id="1254" name="Rectangle 4"/>
            <p:cNvSpPr>
              <a:spLocks noChangeArrowheads="1"/>
            </p:cNvSpPr>
            <p:nvPr/>
          </p:nvSpPr>
          <p:spPr bwMode="auto">
            <a:xfrm>
              <a:off x="4712797" y="2166608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55" name="Rectangle 4"/>
            <p:cNvSpPr>
              <a:spLocks noChangeArrowheads="1"/>
            </p:cNvSpPr>
            <p:nvPr/>
          </p:nvSpPr>
          <p:spPr bwMode="auto">
            <a:xfrm>
              <a:off x="5141698" y="216660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56" name="Rectangle 4"/>
            <p:cNvSpPr>
              <a:spLocks noChangeArrowheads="1"/>
            </p:cNvSpPr>
            <p:nvPr/>
          </p:nvSpPr>
          <p:spPr bwMode="auto">
            <a:xfrm>
              <a:off x="4712797" y="2166608"/>
              <a:ext cx="4330" cy="270544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57" name="Rectangle 4"/>
            <p:cNvSpPr>
              <a:spLocks noChangeArrowheads="1"/>
            </p:cNvSpPr>
            <p:nvPr/>
          </p:nvSpPr>
          <p:spPr bwMode="auto">
            <a:xfrm>
              <a:off x="2584063" y="2439318"/>
              <a:ext cx="595901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58" name="TextBox 3"/>
            <p:cNvSpPr txBox="1"/>
            <p:nvPr/>
          </p:nvSpPr>
          <p:spPr>
            <a:xfrm>
              <a:off x="2551591" y="2421843"/>
              <a:ext cx="355677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SAMIEEE </a:t>
              </a:r>
              <a:endParaRPr lang="en-US" sz="1050" dirty="0"/>
            </a:p>
          </p:txBody>
        </p:sp>
        <p:sp>
          <p:nvSpPr>
            <p:cNvPr id="1259" name="TextBox 3"/>
            <p:cNvSpPr txBox="1"/>
            <p:nvPr/>
          </p:nvSpPr>
          <p:spPr>
            <a:xfrm>
              <a:off x="2551591" y="2501923"/>
              <a:ext cx="380027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RECIPIENT</a:t>
              </a:r>
              <a:endParaRPr lang="en-US" sz="1050" dirty="0"/>
            </a:p>
          </p:txBody>
        </p:sp>
        <p:sp>
          <p:nvSpPr>
            <p:cNvPr id="1260" name="Rectangle 4"/>
            <p:cNvSpPr>
              <a:spLocks noChangeArrowheads="1"/>
            </p:cNvSpPr>
            <p:nvPr/>
          </p:nvSpPr>
          <p:spPr bwMode="auto">
            <a:xfrm>
              <a:off x="2581898" y="2437153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61" name="Rectangle 4"/>
            <p:cNvSpPr>
              <a:spLocks noChangeArrowheads="1"/>
            </p:cNvSpPr>
            <p:nvPr/>
          </p:nvSpPr>
          <p:spPr bwMode="auto">
            <a:xfrm>
              <a:off x="2581898" y="243715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62" name="Rectangle 4"/>
            <p:cNvSpPr>
              <a:spLocks noChangeArrowheads="1"/>
            </p:cNvSpPr>
            <p:nvPr/>
          </p:nvSpPr>
          <p:spPr bwMode="auto">
            <a:xfrm>
              <a:off x="3182129" y="2439318"/>
              <a:ext cx="526698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63" name="TextBox 3"/>
            <p:cNvSpPr txBox="1"/>
            <p:nvPr/>
          </p:nvSpPr>
          <p:spPr>
            <a:xfrm>
              <a:off x="3149658" y="2421843"/>
              <a:ext cx="28424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Region</a:t>
              </a:r>
              <a:endParaRPr lang="en-US" sz="1050" dirty="0"/>
            </a:p>
          </p:txBody>
        </p:sp>
        <p:sp>
          <p:nvSpPr>
            <p:cNvPr id="1264" name="Rectangle 4"/>
            <p:cNvSpPr>
              <a:spLocks noChangeArrowheads="1"/>
            </p:cNvSpPr>
            <p:nvPr/>
          </p:nvSpPr>
          <p:spPr bwMode="auto">
            <a:xfrm>
              <a:off x="3179965" y="2437153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65" name="Rectangle 4"/>
            <p:cNvSpPr>
              <a:spLocks noChangeArrowheads="1"/>
            </p:cNvSpPr>
            <p:nvPr/>
          </p:nvSpPr>
          <p:spPr bwMode="auto">
            <a:xfrm>
              <a:off x="3179964" y="243715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66" name="Rectangle 4"/>
            <p:cNvSpPr>
              <a:spLocks noChangeArrowheads="1"/>
            </p:cNvSpPr>
            <p:nvPr/>
          </p:nvSpPr>
          <p:spPr bwMode="auto">
            <a:xfrm>
              <a:off x="4286059" y="2439318"/>
              <a:ext cx="426737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67" name="TextBox 3"/>
            <p:cNvSpPr txBox="1"/>
            <p:nvPr/>
          </p:nvSpPr>
          <p:spPr>
            <a:xfrm>
              <a:off x="4253588" y="2421843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01/01/2018</a:t>
              </a:r>
              <a:endParaRPr lang="en-US" sz="1050" dirty="0"/>
            </a:p>
          </p:txBody>
        </p:sp>
        <p:sp>
          <p:nvSpPr>
            <p:cNvPr id="1268" name="Rectangle 4"/>
            <p:cNvSpPr>
              <a:spLocks noChangeArrowheads="1"/>
            </p:cNvSpPr>
            <p:nvPr/>
          </p:nvSpPr>
          <p:spPr bwMode="auto">
            <a:xfrm>
              <a:off x="4283894" y="2437153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69" name="Rectangle 4"/>
            <p:cNvSpPr>
              <a:spLocks noChangeArrowheads="1"/>
            </p:cNvSpPr>
            <p:nvPr/>
          </p:nvSpPr>
          <p:spPr bwMode="auto">
            <a:xfrm>
              <a:off x="4283894" y="243715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70" name="Rectangle 4"/>
            <p:cNvSpPr>
              <a:spLocks noChangeArrowheads="1"/>
            </p:cNvSpPr>
            <p:nvPr/>
          </p:nvSpPr>
          <p:spPr bwMode="auto">
            <a:xfrm>
              <a:off x="4714962" y="2439318"/>
              <a:ext cx="428902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71" name="TextBox 3"/>
            <p:cNvSpPr txBox="1"/>
            <p:nvPr/>
          </p:nvSpPr>
          <p:spPr>
            <a:xfrm>
              <a:off x="4682490" y="2421843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12/31/2018</a:t>
              </a:r>
              <a:endParaRPr lang="en-US" sz="1050" dirty="0"/>
            </a:p>
          </p:txBody>
        </p:sp>
        <p:sp>
          <p:nvSpPr>
            <p:cNvPr id="1272" name="Rectangle 4"/>
            <p:cNvSpPr>
              <a:spLocks noChangeArrowheads="1"/>
            </p:cNvSpPr>
            <p:nvPr/>
          </p:nvSpPr>
          <p:spPr bwMode="auto">
            <a:xfrm>
              <a:off x="4712797" y="2437153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73" name="Rectangle 4"/>
            <p:cNvSpPr>
              <a:spLocks noChangeArrowheads="1"/>
            </p:cNvSpPr>
            <p:nvPr/>
          </p:nvSpPr>
          <p:spPr bwMode="auto">
            <a:xfrm>
              <a:off x="5141698" y="243715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74" name="Rectangle 4"/>
            <p:cNvSpPr>
              <a:spLocks noChangeArrowheads="1"/>
            </p:cNvSpPr>
            <p:nvPr/>
          </p:nvSpPr>
          <p:spPr bwMode="auto">
            <a:xfrm>
              <a:off x="4712797" y="2437153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75" name="Rectangle 4"/>
            <p:cNvSpPr>
              <a:spLocks noChangeArrowheads="1"/>
            </p:cNvSpPr>
            <p:nvPr/>
          </p:nvSpPr>
          <p:spPr bwMode="auto">
            <a:xfrm>
              <a:off x="2584063" y="2629783"/>
              <a:ext cx="595901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76" name="TextBox 3"/>
            <p:cNvSpPr txBox="1"/>
            <p:nvPr/>
          </p:nvSpPr>
          <p:spPr>
            <a:xfrm>
              <a:off x="2551591" y="2612309"/>
              <a:ext cx="5358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SAMIEEE User - </a:t>
              </a:r>
              <a:endParaRPr lang="en-US" sz="1050" dirty="0"/>
            </a:p>
          </p:txBody>
        </p:sp>
        <p:sp>
          <p:nvSpPr>
            <p:cNvPr id="1277" name="TextBox 3"/>
            <p:cNvSpPr txBox="1"/>
            <p:nvPr/>
          </p:nvSpPr>
          <p:spPr>
            <a:xfrm>
              <a:off x="2551591" y="2692388"/>
              <a:ext cx="393014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Full Access</a:t>
              </a:r>
              <a:endParaRPr lang="en-US" sz="1050" dirty="0"/>
            </a:p>
          </p:txBody>
        </p:sp>
        <p:sp>
          <p:nvSpPr>
            <p:cNvPr id="1278" name="Rectangle 4"/>
            <p:cNvSpPr>
              <a:spLocks noChangeArrowheads="1"/>
            </p:cNvSpPr>
            <p:nvPr/>
          </p:nvSpPr>
          <p:spPr bwMode="auto">
            <a:xfrm>
              <a:off x="2581898" y="2627618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79" name="Rectangle 4"/>
            <p:cNvSpPr>
              <a:spLocks noChangeArrowheads="1"/>
            </p:cNvSpPr>
            <p:nvPr/>
          </p:nvSpPr>
          <p:spPr bwMode="auto">
            <a:xfrm>
              <a:off x="2581898" y="262761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80" name="Rectangle 4"/>
            <p:cNvSpPr>
              <a:spLocks noChangeArrowheads="1"/>
            </p:cNvSpPr>
            <p:nvPr/>
          </p:nvSpPr>
          <p:spPr bwMode="auto">
            <a:xfrm>
              <a:off x="3182129" y="2629783"/>
              <a:ext cx="526698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81" name="TextBox 3"/>
            <p:cNvSpPr txBox="1"/>
            <p:nvPr/>
          </p:nvSpPr>
          <p:spPr>
            <a:xfrm>
              <a:off x="3149658" y="2612309"/>
              <a:ext cx="28424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Region</a:t>
              </a:r>
              <a:endParaRPr lang="en-US" sz="1050" dirty="0"/>
            </a:p>
          </p:txBody>
        </p:sp>
        <p:sp>
          <p:nvSpPr>
            <p:cNvPr id="1282" name="Rectangle 4"/>
            <p:cNvSpPr>
              <a:spLocks noChangeArrowheads="1"/>
            </p:cNvSpPr>
            <p:nvPr/>
          </p:nvSpPr>
          <p:spPr bwMode="auto">
            <a:xfrm>
              <a:off x="3179965" y="2627618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83" name="Rectangle 4"/>
            <p:cNvSpPr>
              <a:spLocks noChangeArrowheads="1"/>
            </p:cNvSpPr>
            <p:nvPr/>
          </p:nvSpPr>
          <p:spPr bwMode="auto">
            <a:xfrm>
              <a:off x="3179964" y="262761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84" name="Rectangle 4"/>
            <p:cNvSpPr>
              <a:spLocks noChangeArrowheads="1"/>
            </p:cNvSpPr>
            <p:nvPr/>
          </p:nvSpPr>
          <p:spPr bwMode="auto">
            <a:xfrm>
              <a:off x="4286059" y="2629783"/>
              <a:ext cx="426737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85" name="TextBox 3"/>
            <p:cNvSpPr txBox="1"/>
            <p:nvPr/>
          </p:nvSpPr>
          <p:spPr>
            <a:xfrm>
              <a:off x="4253588" y="2612309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01/01/2018</a:t>
              </a:r>
              <a:endParaRPr lang="en-US" sz="1050" dirty="0"/>
            </a:p>
          </p:txBody>
        </p:sp>
        <p:sp>
          <p:nvSpPr>
            <p:cNvPr id="1286" name="Rectangle 4"/>
            <p:cNvSpPr>
              <a:spLocks noChangeArrowheads="1"/>
            </p:cNvSpPr>
            <p:nvPr/>
          </p:nvSpPr>
          <p:spPr bwMode="auto">
            <a:xfrm>
              <a:off x="4283894" y="2627618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87" name="Rectangle 4"/>
            <p:cNvSpPr>
              <a:spLocks noChangeArrowheads="1"/>
            </p:cNvSpPr>
            <p:nvPr/>
          </p:nvSpPr>
          <p:spPr bwMode="auto">
            <a:xfrm>
              <a:off x="4283894" y="262761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88" name="Rectangle 4"/>
            <p:cNvSpPr>
              <a:spLocks noChangeArrowheads="1"/>
            </p:cNvSpPr>
            <p:nvPr/>
          </p:nvSpPr>
          <p:spPr bwMode="auto">
            <a:xfrm>
              <a:off x="4714962" y="2629783"/>
              <a:ext cx="428902" cy="188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89" name="Rectangle 4"/>
            <p:cNvSpPr>
              <a:spLocks noChangeArrowheads="1"/>
            </p:cNvSpPr>
            <p:nvPr/>
          </p:nvSpPr>
          <p:spPr bwMode="auto">
            <a:xfrm>
              <a:off x="4712797" y="2627618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90" name="Rectangle 4"/>
            <p:cNvSpPr>
              <a:spLocks noChangeArrowheads="1"/>
            </p:cNvSpPr>
            <p:nvPr/>
          </p:nvSpPr>
          <p:spPr bwMode="auto">
            <a:xfrm>
              <a:off x="5141698" y="262761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91" name="Rectangle 4"/>
            <p:cNvSpPr>
              <a:spLocks noChangeArrowheads="1"/>
            </p:cNvSpPr>
            <p:nvPr/>
          </p:nvSpPr>
          <p:spPr bwMode="auto">
            <a:xfrm>
              <a:off x="4712797" y="2627619"/>
              <a:ext cx="4330" cy="19046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92" name="Rectangle 4"/>
            <p:cNvSpPr>
              <a:spLocks noChangeArrowheads="1"/>
            </p:cNvSpPr>
            <p:nvPr/>
          </p:nvSpPr>
          <p:spPr bwMode="auto">
            <a:xfrm>
              <a:off x="2584063" y="2820248"/>
              <a:ext cx="595901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93" name="TextBox 3"/>
            <p:cNvSpPr txBox="1"/>
            <p:nvPr/>
          </p:nvSpPr>
          <p:spPr>
            <a:xfrm>
              <a:off x="2551591" y="2802774"/>
              <a:ext cx="418175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Webmaster</a:t>
              </a:r>
              <a:endParaRPr lang="en-US" sz="1050" dirty="0"/>
            </a:p>
          </p:txBody>
        </p:sp>
        <p:sp>
          <p:nvSpPr>
            <p:cNvPr id="1294" name="Rectangle 4"/>
            <p:cNvSpPr>
              <a:spLocks noChangeArrowheads="1"/>
            </p:cNvSpPr>
            <p:nvPr/>
          </p:nvSpPr>
          <p:spPr bwMode="auto">
            <a:xfrm>
              <a:off x="2581898" y="2818083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95" name="Rectangle 4"/>
            <p:cNvSpPr>
              <a:spLocks noChangeArrowheads="1"/>
            </p:cNvSpPr>
            <p:nvPr/>
          </p:nvSpPr>
          <p:spPr bwMode="auto">
            <a:xfrm>
              <a:off x="2581898" y="2818084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96" name="Rectangle 4"/>
            <p:cNvSpPr>
              <a:spLocks noChangeArrowheads="1"/>
            </p:cNvSpPr>
            <p:nvPr/>
          </p:nvSpPr>
          <p:spPr bwMode="auto">
            <a:xfrm>
              <a:off x="3182129" y="2820248"/>
              <a:ext cx="526698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297" name="TextBox 3"/>
            <p:cNvSpPr txBox="1"/>
            <p:nvPr/>
          </p:nvSpPr>
          <p:spPr>
            <a:xfrm>
              <a:off x="3149658" y="2802774"/>
              <a:ext cx="28424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Region</a:t>
              </a:r>
              <a:endParaRPr lang="en-US" sz="1050" dirty="0"/>
            </a:p>
          </p:txBody>
        </p:sp>
        <p:sp>
          <p:nvSpPr>
            <p:cNvPr id="1298" name="Rectangle 4"/>
            <p:cNvSpPr>
              <a:spLocks noChangeArrowheads="1"/>
            </p:cNvSpPr>
            <p:nvPr/>
          </p:nvSpPr>
          <p:spPr bwMode="auto">
            <a:xfrm>
              <a:off x="3179965" y="2818083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299" name="Rectangle 4"/>
            <p:cNvSpPr>
              <a:spLocks noChangeArrowheads="1"/>
            </p:cNvSpPr>
            <p:nvPr/>
          </p:nvSpPr>
          <p:spPr bwMode="auto">
            <a:xfrm>
              <a:off x="3179964" y="2818084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00" name="Rectangle 4"/>
            <p:cNvSpPr>
              <a:spLocks noChangeArrowheads="1"/>
            </p:cNvSpPr>
            <p:nvPr/>
          </p:nvSpPr>
          <p:spPr bwMode="auto">
            <a:xfrm>
              <a:off x="4286059" y="2820248"/>
              <a:ext cx="426737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301" name="TextBox 3"/>
            <p:cNvSpPr txBox="1"/>
            <p:nvPr/>
          </p:nvSpPr>
          <p:spPr>
            <a:xfrm>
              <a:off x="4253588" y="2802774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01/01/2016</a:t>
              </a:r>
              <a:endParaRPr lang="en-US" sz="1050" dirty="0"/>
            </a:p>
          </p:txBody>
        </p:sp>
        <p:sp>
          <p:nvSpPr>
            <p:cNvPr id="1302" name="Rectangle 4"/>
            <p:cNvSpPr>
              <a:spLocks noChangeArrowheads="1"/>
            </p:cNvSpPr>
            <p:nvPr/>
          </p:nvSpPr>
          <p:spPr bwMode="auto">
            <a:xfrm>
              <a:off x="4283894" y="2818083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03" name="Rectangle 4"/>
            <p:cNvSpPr>
              <a:spLocks noChangeArrowheads="1"/>
            </p:cNvSpPr>
            <p:nvPr/>
          </p:nvSpPr>
          <p:spPr bwMode="auto">
            <a:xfrm>
              <a:off x="4283894" y="2818084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04" name="Rectangle 4"/>
            <p:cNvSpPr>
              <a:spLocks noChangeArrowheads="1"/>
            </p:cNvSpPr>
            <p:nvPr/>
          </p:nvSpPr>
          <p:spPr bwMode="auto">
            <a:xfrm>
              <a:off x="4714962" y="2820248"/>
              <a:ext cx="428902" cy="108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305" name="TextBox 3"/>
            <p:cNvSpPr txBox="1"/>
            <p:nvPr/>
          </p:nvSpPr>
          <p:spPr>
            <a:xfrm>
              <a:off x="4682490" y="2802774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12/31/2018</a:t>
              </a:r>
              <a:endParaRPr lang="en-US" sz="1050" dirty="0"/>
            </a:p>
          </p:txBody>
        </p:sp>
        <p:sp>
          <p:nvSpPr>
            <p:cNvPr id="1306" name="Rectangle 4"/>
            <p:cNvSpPr>
              <a:spLocks noChangeArrowheads="1"/>
            </p:cNvSpPr>
            <p:nvPr/>
          </p:nvSpPr>
          <p:spPr bwMode="auto">
            <a:xfrm>
              <a:off x="4712797" y="2818083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07" name="Rectangle 4"/>
            <p:cNvSpPr>
              <a:spLocks noChangeArrowheads="1"/>
            </p:cNvSpPr>
            <p:nvPr/>
          </p:nvSpPr>
          <p:spPr bwMode="auto">
            <a:xfrm>
              <a:off x="5141698" y="2818084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08" name="Rectangle 4"/>
            <p:cNvSpPr>
              <a:spLocks noChangeArrowheads="1"/>
            </p:cNvSpPr>
            <p:nvPr/>
          </p:nvSpPr>
          <p:spPr bwMode="auto">
            <a:xfrm>
              <a:off x="4712797" y="2818084"/>
              <a:ext cx="4330" cy="110386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09" name="Rectangle 4"/>
            <p:cNvSpPr>
              <a:spLocks noChangeArrowheads="1"/>
            </p:cNvSpPr>
            <p:nvPr/>
          </p:nvSpPr>
          <p:spPr bwMode="auto">
            <a:xfrm>
              <a:off x="2584063" y="2930635"/>
              <a:ext cx="595901" cy="190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310" name="TextBox 3"/>
            <p:cNvSpPr txBox="1"/>
            <p:nvPr/>
          </p:nvSpPr>
          <p:spPr>
            <a:xfrm>
              <a:off x="2551591" y="2913160"/>
              <a:ext cx="286684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vTools </a:t>
              </a:r>
              <a:endParaRPr lang="en-US" sz="1050" dirty="0"/>
            </a:p>
          </p:txBody>
        </p:sp>
        <p:sp>
          <p:nvSpPr>
            <p:cNvPr id="1311" name="TextBox 3"/>
            <p:cNvSpPr txBox="1"/>
            <p:nvPr/>
          </p:nvSpPr>
          <p:spPr>
            <a:xfrm>
              <a:off x="2551592" y="2993240"/>
              <a:ext cx="426292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Coordinator</a:t>
              </a:r>
              <a:endParaRPr lang="en-US" sz="1050" dirty="0"/>
            </a:p>
          </p:txBody>
        </p:sp>
        <p:sp>
          <p:nvSpPr>
            <p:cNvPr id="1312" name="Rectangle 4"/>
            <p:cNvSpPr>
              <a:spLocks noChangeArrowheads="1"/>
            </p:cNvSpPr>
            <p:nvPr/>
          </p:nvSpPr>
          <p:spPr bwMode="auto">
            <a:xfrm>
              <a:off x="2581898" y="2928470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13" name="Rectangle 4"/>
            <p:cNvSpPr>
              <a:spLocks noChangeArrowheads="1"/>
            </p:cNvSpPr>
            <p:nvPr/>
          </p:nvSpPr>
          <p:spPr bwMode="auto">
            <a:xfrm>
              <a:off x="2581898" y="3118935"/>
              <a:ext cx="598066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14" name="Rectangle 4"/>
            <p:cNvSpPr>
              <a:spLocks noChangeArrowheads="1"/>
            </p:cNvSpPr>
            <p:nvPr/>
          </p:nvSpPr>
          <p:spPr bwMode="auto">
            <a:xfrm>
              <a:off x="2581898" y="2928470"/>
              <a:ext cx="4330" cy="19479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15" name="Rectangle 4"/>
            <p:cNvSpPr>
              <a:spLocks noChangeArrowheads="1"/>
            </p:cNvSpPr>
            <p:nvPr/>
          </p:nvSpPr>
          <p:spPr bwMode="auto">
            <a:xfrm>
              <a:off x="3182129" y="2930635"/>
              <a:ext cx="526698" cy="190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316" name="TextBox 3"/>
            <p:cNvSpPr txBox="1"/>
            <p:nvPr/>
          </p:nvSpPr>
          <p:spPr>
            <a:xfrm>
              <a:off x="3149658" y="2913160"/>
              <a:ext cx="28424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Region</a:t>
              </a:r>
              <a:endParaRPr lang="en-US" sz="1050" dirty="0"/>
            </a:p>
          </p:txBody>
        </p:sp>
        <p:sp>
          <p:nvSpPr>
            <p:cNvPr id="1317" name="Rectangle 4"/>
            <p:cNvSpPr>
              <a:spLocks noChangeArrowheads="1"/>
            </p:cNvSpPr>
            <p:nvPr/>
          </p:nvSpPr>
          <p:spPr bwMode="auto">
            <a:xfrm>
              <a:off x="3179965" y="2928470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18" name="Rectangle 4"/>
            <p:cNvSpPr>
              <a:spLocks noChangeArrowheads="1"/>
            </p:cNvSpPr>
            <p:nvPr/>
          </p:nvSpPr>
          <p:spPr bwMode="auto">
            <a:xfrm>
              <a:off x="3179965" y="3118935"/>
              <a:ext cx="528863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19" name="Rectangle 4"/>
            <p:cNvSpPr>
              <a:spLocks noChangeArrowheads="1"/>
            </p:cNvSpPr>
            <p:nvPr/>
          </p:nvSpPr>
          <p:spPr bwMode="auto">
            <a:xfrm>
              <a:off x="3179964" y="2928470"/>
              <a:ext cx="4330" cy="19479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20" name="Rectangle 4"/>
            <p:cNvSpPr>
              <a:spLocks noChangeArrowheads="1"/>
            </p:cNvSpPr>
            <p:nvPr/>
          </p:nvSpPr>
          <p:spPr bwMode="auto">
            <a:xfrm>
              <a:off x="4286059" y="2930635"/>
              <a:ext cx="426737" cy="190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321" name="TextBox 3"/>
            <p:cNvSpPr txBox="1"/>
            <p:nvPr/>
          </p:nvSpPr>
          <p:spPr>
            <a:xfrm>
              <a:off x="4253588" y="2913160"/>
              <a:ext cx="424669" cy="128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latin typeface="fallback"/>
                  <a:cs typeface="fallback"/>
                </a:rPr>
                <a:t>12/01/2017</a:t>
              </a:r>
              <a:endParaRPr lang="en-US" sz="1050" dirty="0"/>
            </a:p>
          </p:txBody>
        </p:sp>
        <p:sp>
          <p:nvSpPr>
            <p:cNvPr id="1322" name="Rectangle 4"/>
            <p:cNvSpPr>
              <a:spLocks noChangeArrowheads="1"/>
            </p:cNvSpPr>
            <p:nvPr/>
          </p:nvSpPr>
          <p:spPr bwMode="auto">
            <a:xfrm>
              <a:off x="4283894" y="2928470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23" name="Rectangle 4"/>
            <p:cNvSpPr>
              <a:spLocks noChangeArrowheads="1"/>
            </p:cNvSpPr>
            <p:nvPr/>
          </p:nvSpPr>
          <p:spPr bwMode="auto">
            <a:xfrm>
              <a:off x="4283894" y="3118935"/>
              <a:ext cx="428902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24" name="Rectangle 4"/>
            <p:cNvSpPr>
              <a:spLocks noChangeArrowheads="1"/>
            </p:cNvSpPr>
            <p:nvPr/>
          </p:nvSpPr>
          <p:spPr bwMode="auto">
            <a:xfrm>
              <a:off x="4283894" y="2928470"/>
              <a:ext cx="4330" cy="19479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25" name="Rectangle 4"/>
            <p:cNvSpPr>
              <a:spLocks noChangeArrowheads="1"/>
            </p:cNvSpPr>
            <p:nvPr/>
          </p:nvSpPr>
          <p:spPr bwMode="auto">
            <a:xfrm>
              <a:off x="4714962" y="2930635"/>
              <a:ext cx="428902" cy="190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</p:sp>
        <p:sp>
          <p:nvSpPr>
            <p:cNvPr id="1326" name="Rectangle 4"/>
            <p:cNvSpPr>
              <a:spLocks noChangeArrowheads="1"/>
            </p:cNvSpPr>
            <p:nvPr/>
          </p:nvSpPr>
          <p:spPr bwMode="auto">
            <a:xfrm>
              <a:off x="4712797" y="2928470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27" name="Rectangle 4"/>
            <p:cNvSpPr>
              <a:spLocks noChangeArrowheads="1"/>
            </p:cNvSpPr>
            <p:nvPr/>
          </p:nvSpPr>
          <p:spPr bwMode="auto">
            <a:xfrm>
              <a:off x="5141698" y="2928470"/>
              <a:ext cx="4330" cy="19479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28" name="Rectangle 4"/>
            <p:cNvSpPr>
              <a:spLocks noChangeArrowheads="1"/>
            </p:cNvSpPr>
            <p:nvPr/>
          </p:nvSpPr>
          <p:spPr bwMode="auto">
            <a:xfrm>
              <a:off x="4712797" y="3118935"/>
              <a:ext cx="433231" cy="4330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  <p:sp>
          <p:nvSpPr>
            <p:cNvPr id="1329" name="Rectangle 4"/>
            <p:cNvSpPr>
              <a:spLocks noChangeArrowheads="1"/>
            </p:cNvSpPr>
            <p:nvPr/>
          </p:nvSpPr>
          <p:spPr bwMode="auto">
            <a:xfrm>
              <a:off x="4712797" y="2928470"/>
              <a:ext cx="4330" cy="194795"/>
            </a:xfrm>
            <a:prstGeom prst="rect">
              <a:avLst/>
            </a:prstGeom>
            <a:solidFill>
              <a:srgbClr val="959595"/>
            </a:solidFill>
            <a:ln w="9525">
              <a:solidFill>
                <a:srgbClr val="959595"/>
              </a:solidFill>
              <a:miter lim="800000"/>
              <a:headEnd/>
              <a:tailEnd/>
            </a:ln>
          </p:spPr>
        </p:sp>
      </p:grpSp>
      <p:sp>
        <p:nvSpPr>
          <p:cNvPr id="333" name="Title 1">
            <a:extLst>
              <a:ext uri="{FF2B5EF4-FFF2-40B4-BE49-F238E27FC236}">
                <a16:creationId xmlns:a16="http://schemas.microsoft.com/office/drawing/2014/main" id="{F9E2E27E-E0FB-BD47-882E-EEF25314F9D7}"/>
              </a:ext>
            </a:extLst>
          </p:cNvPr>
          <p:cNvSpPr txBox="1">
            <a:spLocks/>
          </p:cNvSpPr>
          <p:nvPr/>
        </p:nvSpPr>
        <p:spPr>
          <a:xfrm>
            <a:off x="165483" y="92651"/>
            <a:ext cx="2140528" cy="13205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Reporting Officers</a:t>
            </a:r>
            <a:br>
              <a:rPr lang="en-US" altLang="en-US" sz="3200" b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3200" b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via vTools</a:t>
            </a:r>
            <a:endParaRPr lang="en-US" altLang="en-US" sz="3200" b="1" dirty="0">
              <a:solidFill>
                <a:srgbClr val="FF0000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5E5D59C5-00A2-AB44-A1D3-AC48858E6543}"/>
              </a:ext>
            </a:extLst>
          </p:cNvPr>
          <p:cNvSpPr/>
          <p:nvPr/>
        </p:nvSpPr>
        <p:spPr>
          <a:xfrm>
            <a:off x="329424" y="1875414"/>
            <a:ext cx="26942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Why bother?</a:t>
            </a:r>
          </a:p>
          <a:p>
            <a:endParaRPr lang="en-US" sz="24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History of leadership activity</a:t>
            </a:r>
          </a:p>
        </p:txBody>
      </p:sp>
    </p:spTree>
    <p:extLst>
      <p:ext uri="{BB962C8B-B14F-4D97-AF65-F5344CB8AC3E}">
        <p14:creationId xmlns:p14="http://schemas.microsoft.com/office/powerpoint/2010/main" val="227433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9D859D1-F99B-7D40-8A41-F3F21566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83" y="92651"/>
            <a:ext cx="2140528" cy="13205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Reporting Officers</a:t>
            </a:r>
            <a:b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via </a:t>
            </a:r>
            <a:r>
              <a:rPr lang="en-US" altLang="en-US" sz="3200" b="1" dirty="0" err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vTools</a:t>
            </a:r>
            <a:endParaRPr lang="en-US" altLang="en-US" sz="3200" b="1" dirty="0">
              <a:solidFill>
                <a:srgbClr val="FF0000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514545-A39B-8F43-93CA-FD330D6A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B1A91AD7-CFFA-8B47-B9D3-81C74570E71B}" type="slidenum">
              <a:rPr lang="en-US" altLang="en-US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922368-FA02-0445-B992-91CC08438C32}"/>
              </a:ext>
            </a:extLst>
          </p:cNvPr>
          <p:cNvSpPr/>
          <p:nvPr/>
        </p:nvSpPr>
        <p:spPr>
          <a:xfrm>
            <a:off x="2550910" y="-31923"/>
            <a:ext cx="65930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Why bother?</a:t>
            </a:r>
          </a:p>
          <a:p>
            <a:endParaRPr lang="en-US" sz="24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Officers are searchable through OU Analytics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Members get credit for being an officer!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B5121F-56BA-5146-9337-938037405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230334"/>
              </p:ext>
            </p:extLst>
          </p:nvPr>
        </p:nvGraphicFramePr>
        <p:xfrm>
          <a:off x="383176" y="1981949"/>
          <a:ext cx="8368937" cy="3140464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195562">
                  <a:extLst>
                    <a:ext uri="{9D8B030D-6E8A-4147-A177-3AD203B41FA5}">
                      <a16:colId xmlns:a16="http://schemas.microsoft.com/office/drawing/2014/main" val="418034952"/>
                    </a:ext>
                  </a:extLst>
                </a:gridCol>
                <a:gridCol w="1195562">
                  <a:extLst>
                    <a:ext uri="{9D8B030D-6E8A-4147-A177-3AD203B41FA5}">
                      <a16:colId xmlns:a16="http://schemas.microsoft.com/office/drawing/2014/main" val="310076901"/>
                    </a:ext>
                  </a:extLst>
                </a:gridCol>
                <a:gridCol w="1601757">
                  <a:extLst>
                    <a:ext uri="{9D8B030D-6E8A-4147-A177-3AD203B41FA5}">
                      <a16:colId xmlns:a16="http://schemas.microsoft.com/office/drawing/2014/main" val="881936467"/>
                    </a:ext>
                  </a:extLst>
                </a:gridCol>
                <a:gridCol w="1724297">
                  <a:extLst>
                    <a:ext uri="{9D8B030D-6E8A-4147-A177-3AD203B41FA5}">
                      <a16:colId xmlns:a16="http://schemas.microsoft.com/office/drawing/2014/main" val="366213243"/>
                    </a:ext>
                  </a:extLst>
                </a:gridCol>
                <a:gridCol w="1319349">
                  <a:extLst>
                    <a:ext uri="{9D8B030D-6E8A-4147-A177-3AD203B41FA5}">
                      <a16:colId xmlns:a16="http://schemas.microsoft.com/office/drawing/2014/main" val="2032451735"/>
                    </a:ext>
                  </a:extLst>
                </a:gridCol>
                <a:gridCol w="1332410">
                  <a:extLst>
                    <a:ext uri="{9D8B030D-6E8A-4147-A177-3AD203B41FA5}">
                      <a16:colId xmlns:a16="http://schemas.microsoft.com/office/drawing/2014/main" val="2496805297"/>
                    </a:ext>
                  </a:extLst>
                </a:gridCol>
              </a:tblGrid>
              <a:tr h="34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Active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Jeffrey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Pink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Senior Member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31-Dec-03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1-Jan-03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7645417"/>
                  </a:ext>
                </a:extLst>
              </a:tr>
              <a:tr h="34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Active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J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Schanker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Life Senior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31-Dec-04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1-Jan-04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1153439"/>
                  </a:ext>
                </a:extLst>
              </a:tr>
              <a:tr h="34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Deceased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Kenneth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Arnold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Senior Member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31-Dec-06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1-Jan-05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3115966"/>
                  </a:ext>
                </a:extLst>
              </a:tr>
              <a:tr h="3615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Active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Gaurav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Sharma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Fellow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31-Dec-07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1-Jan-07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1023832"/>
                  </a:ext>
                </a:extLst>
              </a:tr>
              <a:tr h="35269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Active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Jayanti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Venkataraman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Life Senior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31-Dec-08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1-Jan-08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3188800"/>
                  </a:ext>
                </a:extLst>
              </a:tr>
              <a:tr h="34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Active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Paul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Lee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Life Fellow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4-Jan-10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1-Jan-09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3559880"/>
                  </a:ext>
                </a:extLst>
              </a:tr>
              <a:tr h="34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Active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Alexander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Loui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Fellow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31-Dec-11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4-Jan-10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1109907"/>
                  </a:ext>
                </a:extLst>
              </a:tr>
              <a:tr h="34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Active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William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Fowlkes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Senior Member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31-Dec-13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1-Jan-12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1060596"/>
                  </a:ext>
                </a:extLst>
              </a:tr>
              <a:tr h="34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Active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Greg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Gdowski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Senior Member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31-Dec-17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1-Jan-14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7870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9337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F4B682-6C2C-6149-B520-25B458CBA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5496"/>
            <a:ext cx="9144000" cy="5512504"/>
          </a:xfrm>
          <a:prstGeom prst="rect">
            <a:avLst/>
          </a:prstGeom>
        </p:spPr>
      </p:pic>
      <p:sp>
        <p:nvSpPr>
          <p:cNvPr id="13314" name="Title 1">
            <a:extLst>
              <a:ext uri="{FF2B5EF4-FFF2-40B4-BE49-F238E27FC236}">
                <a16:creationId xmlns:a16="http://schemas.microsoft.com/office/drawing/2014/main" id="{A9D859D1-F99B-7D40-8A41-F3F21566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83" y="92651"/>
            <a:ext cx="2140528" cy="13205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Reporting Officers</a:t>
            </a:r>
            <a:b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via </a:t>
            </a:r>
            <a:r>
              <a:rPr lang="en-US" altLang="en-US" sz="3200" b="1" dirty="0" err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vTools</a:t>
            </a:r>
            <a:endParaRPr lang="en-US" altLang="en-US" sz="3200" b="1" dirty="0">
              <a:solidFill>
                <a:srgbClr val="FF0000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514545-A39B-8F43-93CA-FD330D6A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B1A91AD7-CFFA-8B47-B9D3-81C74570E71B}" type="slidenum">
              <a:rPr lang="en-US" altLang="en-US">
                <a:solidFill>
                  <a:srgbClr val="898989"/>
                </a:solidFill>
              </a:rPr>
              <a:pPr eaLnBrk="1" hangingPunct="1"/>
              <a:t>7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F93B0E-D3AB-BD45-8828-6C9DBB43CD7E}"/>
              </a:ext>
            </a:extLst>
          </p:cNvPr>
          <p:cNvSpPr/>
          <p:nvPr/>
        </p:nvSpPr>
        <p:spPr bwMode="auto">
          <a:xfrm>
            <a:off x="207048" y="6521906"/>
            <a:ext cx="8521317" cy="3360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074743-B0A4-084B-90CE-405C3128307B}"/>
              </a:ext>
            </a:extLst>
          </p:cNvPr>
          <p:cNvSpPr/>
          <p:nvPr/>
        </p:nvSpPr>
        <p:spPr bwMode="auto">
          <a:xfrm>
            <a:off x="216663" y="4463859"/>
            <a:ext cx="5690567" cy="7350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922368-FA02-0445-B992-91CC08438C32}"/>
              </a:ext>
            </a:extLst>
          </p:cNvPr>
          <p:cNvSpPr/>
          <p:nvPr/>
        </p:nvSpPr>
        <p:spPr>
          <a:xfrm>
            <a:off x="2556163" y="-31470"/>
            <a:ext cx="6702135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Why bother?</a:t>
            </a:r>
            <a:endParaRPr lang="en-US" sz="24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Defines who has access to OU Analytics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Defines who has the ability to create meetings and send notices!</a:t>
            </a:r>
          </a:p>
        </p:txBody>
      </p:sp>
    </p:spTree>
    <p:extLst>
      <p:ext uri="{BB962C8B-B14F-4D97-AF65-F5344CB8AC3E}">
        <p14:creationId xmlns:p14="http://schemas.microsoft.com/office/powerpoint/2010/main" val="3009090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9D859D1-F99B-7D40-8A41-F3F21566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83" y="92651"/>
            <a:ext cx="2140528" cy="13205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Reporting Officers</a:t>
            </a:r>
            <a:b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via </a:t>
            </a:r>
            <a:r>
              <a:rPr lang="en-US" altLang="en-US" sz="3200" b="1" dirty="0" err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vTools</a:t>
            </a:r>
            <a:endParaRPr lang="en-US" altLang="en-US" sz="3200" b="1" dirty="0">
              <a:solidFill>
                <a:srgbClr val="FF0000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514545-A39B-8F43-93CA-FD330D6A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B1A91AD7-CFFA-8B47-B9D3-81C74570E71B}" type="slidenum">
              <a:rPr lang="en-US" altLang="en-US">
                <a:solidFill>
                  <a:srgbClr val="898989"/>
                </a:solidFill>
              </a:rPr>
              <a:pPr eaLnBrk="1" hangingPunct="1"/>
              <a:t>8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142535-7D1F-2F4B-BA63-68916D9C5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6689"/>
            <a:ext cx="9144000" cy="80158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CDD3584-6982-1643-910E-F803A82C719C}"/>
              </a:ext>
            </a:extLst>
          </p:cNvPr>
          <p:cNvSpPr/>
          <p:nvPr/>
        </p:nvSpPr>
        <p:spPr bwMode="auto">
          <a:xfrm>
            <a:off x="2189794" y="4385902"/>
            <a:ext cx="3909670" cy="46711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ADED87-3BFD-3F48-9148-6256548AC0F4}"/>
              </a:ext>
            </a:extLst>
          </p:cNvPr>
          <p:cNvSpPr/>
          <p:nvPr/>
        </p:nvSpPr>
        <p:spPr>
          <a:xfrm>
            <a:off x="2556163" y="-31470"/>
            <a:ext cx="67021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Why bother?</a:t>
            </a:r>
          </a:p>
          <a:p>
            <a:endParaRPr lang="en-US" sz="24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Web officer widget for web pages!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Automatic feed direct from OU Analytics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Maintenance FREE!</a:t>
            </a:r>
          </a:p>
        </p:txBody>
      </p:sp>
    </p:spTree>
    <p:extLst>
      <p:ext uri="{BB962C8B-B14F-4D97-AF65-F5344CB8AC3E}">
        <p14:creationId xmlns:p14="http://schemas.microsoft.com/office/powerpoint/2010/main" val="1627792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9D859D1-F99B-7D40-8A41-F3F21566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83" y="92651"/>
            <a:ext cx="2140528" cy="13205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Reporting Officers</a:t>
            </a:r>
            <a:b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via </a:t>
            </a:r>
            <a:r>
              <a:rPr lang="en-US" altLang="en-US" sz="3200" b="1" dirty="0" err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vTools</a:t>
            </a:r>
            <a:endParaRPr lang="en-US" altLang="en-US" sz="3200" b="1" dirty="0">
              <a:solidFill>
                <a:srgbClr val="FF0000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514545-A39B-8F43-93CA-FD330D6AF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B1A91AD7-CFFA-8B47-B9D3-81C74570E71B}" type="slidenum">
              <a:rPr lang="en-US" altLang="en-US">
                <a:solidFill>
                  <a:srgbClr val="898989"/>
                </a:solidFill>
              </a:rPr>
              <a:pPr eaLnBrk="1" hangingPunct="1"/>
              <a:t>9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FB9AFE-DA0F-0047-82F9-C5B4E15D6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" y="1514698"/>
            <a:ext cx="9008918" cy="279591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0" name="Rounded Rectangular Callout 25">
            <a:extLst>
              <a:ext uri="{FF2B5EF4-FFF2-40B4-BE49-F238E27FC236}">
                <a16:creationId xmlns:a16="http://schemas.microsoft.com/office/drawing/2014/main" id="{E0E4A68D-BE7B-7844-9397-FD067A9F1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9958" y="492884"/>
            <a:ext cx="5725392" cy="374571"/>
          </a:xfrm>
          <a:prstGeom prst="wedgeRoundRectCallout">
            <a:avLst>
              <a:gd name="adj1" fmla="val 43856"/>
              <a:gd name="adj2" fmla="val -25731"/>
              <a:gd name="adj3" fmla="val 16667"/>
            </a:avLst>
          </a:prstGeom>
          <a:solidFill>
            <a:srgbClr val="FFFF99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FF0000"/>
                </a:solidFill>
              </a:rPr>
              <a:t>Navigate to </a:t>
            </a:r>
            <a:r>
              <a:rPr lang="en-US" altLang="en-US" sz="1600" b="1" dirty="0">
                <a:solidFill>
                  <a:srgbClr val="FF0000"/>
                </a:solidFill>
                <a:hlinkClick r:id="rId4"/>
              </a:rPr>
              <a:t>https://</a:t>
            </a:r>
            <a:r>
              <a:rPr lang="en-US" altLang="en-US" sz="1600" b="1" dirty="0" err="1">
                <a:solidFill>
                  <a:srgbClr val="FF0000"/>
                </a:solidFill>
                <a:hlinkClick r:id="rId4"/>
              </a:rPr>
              <a:t>officers.vtools.ieee.org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59AD5F-C093-AE45-96CD-5C8D0935C894}"/>
              </a:ext>
            </a:extLst>
          </p:cNvPr>
          <p:cNvSpPr txBox="1"/>
          <p:nvPr/>
        </p:nvSpPr>
        <p:spPr>
          <a:xfrm>
            <a:off x="2831521" y="4654035"/>
            <a:ext cx="31646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Things you can 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Manage and assign Officers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Obtain log of officer changes</a:t>
            </a:r>
          </a:p>
        </p:txBody>
      </p:sp>
    </p:spTree>
    <p:extLst>
      <p:ext uri="{BB962C8B-B14F-4D97-AF65-F5344CB8AC3E}">
        <p14:creationId xmlns:p14="http://schemas.microsoft.com/office/powerpoint/2010/main" val="316810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1318</TotalTime>
  <Words>1113</Words>
  <Application>Microsoft Macintosh PowerPoint</Application>
  <PresentationFormat>On-screen Show (4:3)</PresentationFormat>
  <Paragraphs>353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ＭＳ Ｐゴシック</vt:lpstr>
      <vt:lpstr>Arial</vt:lpstr>
      <vt:lpstr>Calibri</vt:lpstr>
      <vt:lpstr>Calibri Light</vt:lpstr>
      <vt:lpstr>fallback</vt:lpstr>
      <vt:lpstr>Verdana</vt:lpstr>
      <vt:lpstr>Office Theme</vt:lpstr>
      <vt:lpstr>R1 vTools Training Session</vt:lpstr>
      <vt:lpstr>Topics for today: 1. Officer reporting 2. Creating Events 3. Creating Enotices</vt:lpstr>
      <vt:lpstr>vTools at a Glance http://sites.ieee.org/vtools/</vt:lpstr>
      <vt:lpstr>vTools.OfficerReporting https://officers.vtools.ieee.org/</vt:lpstr>
      <vt:lpstr>PowerPoint Presentation</vt:lpstr>
      <vt:lpstr>Reporting Officers via vTools</vt:lpstr>
      <vt:lpstr>Reporting Officers via vTools</vt:lpstr>
      <vt:lpstr>Reporting Officers via vTools</vt:lpstr>
      <vt:lpstr>Reporting Officers via vTools</vt:lpstr>
      <vt:lpstr>Reporting Officers via vTools</vt:lpstr>
      <vt:lpstr>1. Type in your Section Name in the box   2. A list will be generated automatically.  3. Select your Organizational Unit    4. Hit Select Button (not shown)</vt:lpstr>
      <vt:lpstr>1. Current Officers are shown   2. You can either add an officer or end the term of an existing officer. </vt:lpstr>
      <vt:lpstr>PowerPoint Presentation</vt:lpstr>
      <vt:lpstr>PowerPoint Presentation</vt:lpstr>
      <vt:lpstr>Yes, it really is that easy!</vt:lpstr>
      <vt:lpstr>Topics for today: 1. Officer reporting 2. Creating Events 3. Creating Enotices</vt:lpstr>
      <vt:lpstr> vTools – Events (meetings)</vt:lpstr>
      <vt:lpstr> vTools – Events (meetings)</vt:lpstr>
      <vt:lpstr>PowerPoint Presentation</vt:lpstr>
      <vt:lpstr> vTools – Events (meetings)</vt:lpstr>
      <vt:lpstr>PowerPoint Presentation</vt:lpstr>
      <vt:lpstr>PowerPoint Presentation</vt:lpstr>
      <vt:lpstr>PowerPoint Presentation</vt:lpstr>
      <vt:lpstr>PowerPoint Presentation</vt:lpstr>
      <vt:lpstr>Category and Sub-categories</vt:lpstr>
      <vt:lpstr>Next add: 1) Agenda 2) keywords 3) Event Picture (this is a picture on your computer)  HINT:  DO NOT SAVE YET!</vt:lpstr>
      <vt:lpstr>Host information describes your organization!  Organizational unit should fill when you click buttons (circle with minus sign).</vt:lpstr>
      <vt:lpstr>PowerPoint Presentation</vt:lpstr>
      <vt:lpstr>PowerPoint Presentation</vt:lpstr>
      <vt:lpstr>PowerPoint Presentation</vt:lpstr>
      <vt:lpstr>PowerPoint Presentation</vt:lpstr>
      <vt:lpstr>Now you can save it!</vt:lpstr>
      <vt:lpstr>PowerPoint Presentation</vt:lpstr>
      <vt:lpstr>PowerPoint Presentation</vt:lpstr>
      <vt:lpstr>Create from existing Creating enotices from events!</vt:lpstr>
      <vt:lpstr>PowerPoint Presentation</vt:lpstr>
      <vt:lpstr>PowerPoint Presentation</vt:lpstr>
      <vt:lpstr>Once you hit Send Express or Submit --- You cannot edit the message without contacting IEEE  You can find enotices here:  https://enotice.vtools.ieee.org/mailings</vt:lpstr>
      <vt:lpstr>vTools.OfficerReporting https://officers.vtools.ieee.org/</vt:lpstr>
      <vt:lpstr>PRESENTS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Gdowski</dc:creator>
  <cp:lastModifiedBy>Greg Gdowski</cp:lastModifiedBy>
  <cp:revision>66</cp:revision>
  <dcterms:created xsi:type="dcterms:W3CDTF">2017-06-08T10:58:59Z</dcterms:created>
  <dcterms:modified xsi:type="dcterms:W3CDTF">2018-08-12T11:14:34Z</dcterms:modified>
</cp:coreProperties>
</file>