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s/comment1.xml" ContentType="application/vnd.openxmlformats-officedocument.presentationml.comments+xml"/>
  <Override PartName="/ppt/slides/slide3.xml" ContentType="application/vnd.openxmlformats-officedocument.presentationml.slide+xml"/>
  <Override PartName="/ppt/comments/comment2.xml" ContentType="application/vnd.openxmlformats-officedocument.presentationml.comments+xml"/>
  <Override PartName="/ppt/slides/slide4.xml" ContentType="application/vnd.openxmlformats-officedocument.presentationml.slide+xml"/>
  <Override PartName="/ppt/comments/comment3.xml" ContentType="application/vnd.openxmlformats-officedocument.presentationml.comments+xml"/>
  <Override PartName="/ppt/slides/slide5.xml" ContentType="application/vnd.openxmlformats-officedocument.presentationml.slide+xml"/>
  <Override PartName="/ppt/comments/comment4.xml" ContentType="application/vnd.openxmlformats-officedocument.presentationml.comments+xml"/>
  <Override PartName="/ppt/slides/slide6.xml" ContentType="application/vnd.openxmlformats-officedocument.presentationml.slide+xml"/>
  <Override PartName="/ppt/comments/comment5.xml" ContentType="application/vnd.openxmlformats-officedocument.presentationml.comments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1"/>
    <p:sldId id="259" r:id="rId13"/>
    <p:sldId id="260" r:id="rId15"/>
    <p:sldId id="261" r:id="rId17"/>
    <p:sldId id="262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1pPr>
    <a:lvl2pPr marL="0" marR="0" indent="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2pPr>
    <a:lvl3pPr marL="0" marR="0" indent="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3pPr>
    <a:lvl4pPr marL="0" marR="0" indent="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4pPr>
    <a:lvl5pPr marL="0" marR="0" indent="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5pPr>
    <a:lvl6pPr marL="0" marR="0" indent="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6pPr>
    <a:lvl7pPr marL="0" marR="0" indent="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7pPr>
    <a:lvl8pPr marL="0" marR="0" indent="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8pPr>
    <a:lvl9pPr marL="0" marR="0" indent="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mAuthor id="0" name="Daniel Sniezek" initials="D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3175" cap="flat">
              <a:solidFill>
                <a:srgbClr val="3E231A"/>
              </a:solidFill>
              <a:prstDash val="solid"/>
              <a:miter lim="400000"/>
            </a:ln>
          </a:left>
          <a:right>
            <a:ln w="3175" cap="flat">
              <a:solidFill>
                <a:srgbClr val="3E231A"/>
              </a:solidFill>
              <a:prstDash val="solid"/>
              <a:miter lim="400000"/>
            </a:ln>
          </a:right>
          <a:top>
            <a:ln w="3175" cap="flat">
              <a:solidFill>
                <a:srgbClr val="3E231A"/>
              </a:solidFill>
              <a:prstDash val="solid"/>
              <a:miter lim="400000"/>
            </a:ln>
          </a:top>
          <a:bottom>
            <a:ln w="3175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solidFill>
                <a:srgbClr val="3E231A"/>
              </a:solidFill>
              <a:prstDash val="solid"/>
              <a:miter lim="400000"/>
            </a:ln>
          </a:insideH>
          <a:insideV>
            <a:ln w="3175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3175" cap="flat">
              <a:solidFill>
                <a:srgbClr val="3E231A"/>
              </a:solidFill>
              <a:prstDash val="solid"/>
              <a:miter lim="400000"/>
            </a:ln>
          </a:left>
          <a:right>
            <a:ln w="3175" cap="flat">
              <a:solidFill>
                <a:srgbClr val="3E231A"/>
              </a:solidFill>
              <a:prstDash val="solid"/>
              <a:miter lim="400000"/>
            </a:ln>
          </a:right>
          <a:top>
            <a:ln w="3175" cap="flat">
              <a:solidFill>
                <a:srgbClr val="3E231A"/>
              </a:solidFill>
              <a:prstDash val="solid"/>
              <a:miter lim="400000"/>
            </a:ln>
          </a:top>
          <a:bottom>
            <a:ln w="3175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solidFill>
                <a:srgbClr val="3E231A"/>
              </a:solidFill>
              <a:prstDash val="solid"/>
              <a:miter lim="400000"/>
            </a:ln>
          </a:insideH>
          <a:insideV>
            <a:ln w="3175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3175" cap="flat">
              <a:solidFill>
                <a:srgbClr val="3E231A"/>
              </a:solidFill>
              <a:prstDash val="solid"/>
              <a:miter lim="400000"/>
            </a:ln>
          </a:left>
          <a:right>
            <a:ln w="3175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3175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solidFill>
                <a:srgbClr val="3E231A"/>
              </a:solidFill>
              <a:prstDash val="solid"/>
              <a:miter lim="400000"/>
            </a:ln>
          </a:insideH>
          <a:insideV>
            <a:ln w="3175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3175" cap="flat">
              <a:solidFill>
                <a:srgbClr val="3E231A"/>
              </a:solidFill>
              <a:prstDash val="solid"/>
              <a:miter lim="400000"/>
            </a:ln>
          </a:left>
          <a:right>
            <a:ln w="3175" cap="flat">
              <a:solidFill>
                <a:srgbClr val="3E231A"/>
              </a:solidFill>
              <a:prstDash val="solid"/>
              <a:miter lim="400000"/>
            </a:ln>
          </a:right>
          <a:top>
            <a:ln w="3175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solidFill>
                <a:srgbClr val="3E231A"/>
              </a:solidFill>
              <a:prstDash val="solid"/>
              <a:miter lim="400000"/>
            </a:ln>
          </a:insideH>
          <a:insideV>
            <a:ln w="3175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E231A"/>
              </a:solidFill>
              <a:prstDash val="solid"/>
              <a:miter lim="400000"/>
            </a:ln>
          </a:top>
          <a:bottom>
            <a:ln w="3175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3E231A"/>
              </a:solidFill>
              <a:prstDash val="solid"/>
              <a:miter lim="400000"/>
            </a:ln>
          </a:left>
          <a:right>
            <a:ln w="3175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E231A"/>
              </a:solidFill>
              <a:prstDash val="solid"/>
              <a:miter lim="400000"/>
            </a:ln>
          </a:top>
          <a:bottom>
            <a:ln w="3175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E231A"/>
              </a:solidFill>
              <a:prstDash val="solid"/>
              <a:miter lim="400000"/>
            </a:ln>
          </a:top>
          <a:bottom>
            <a:ln w="3175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D231A"/>
              </a:solidFill>
              <a:prstDash val="solid"/>
              <a:miter lim="400000"/>
            </a:ln>
          </a:top>
          <a:bottom>
            <a:ln w="3175" cap="flat">
              <a:solidFill>
                <a:srgbClr val="3D231A"/>
              </a:solidFill>
              <a:prstDash val="solid"/>
              <a:miter lim="400000"/>
            </a:ln>
          </a:bottom>
          <a:insideH>
            <a:ln w="3175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3175" cap="flat">
              <a:solidFill>
                <a:srgbClr val="3D231A"/>
              </a:solidFill>
              <a:prstDash val="solid"/>
              <a:miter lim="400000"/>
            </a:ln>
          </a:left>
          <a:right>
            <a:ln w="3175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3175" cap="flat">
              <a:solidFill>
                <a:srgbClr val="3D231A"/>
              </a:solidFill>
              <a:prstDash val="solid"/>
              <a:miter lim="400000"/>
            </a:ln>
          </a:bottom>
          <a:insideH>
            <a:ln w="3175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D231A"/>
              </a:solidFill>
              <a:prstDash val="solid"/>
              <a:miter lim="400000"/>
            </a:ln>
          </a:top>
          <a:bottom>
            <a:ln w="3175" cap="flat">
              <a:solidFill>
                <a:srgbClr val="3D231A"/>
              </a:solidFill>
              <a:prstDash val="solid"/>
              <a:miter lim="400000"/>
            </a:ln>
          </a:bottom>
          <a:insideH>
            <a:ln w="3175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E231A"/>
              </a:solidFill>
              <a:prstDash val="solid"/>
              <a:miter lim="400000"/>
            </a:ln>
          </a:top>
          <a:bottom>
            <a:ln w="3175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3E231A"/>
              </a:solidFill>
              <a:prstDash val="solid"/>
              <a:miter lim="400000"/>
            </a:ln>
          </a:left>
          <a:right>
            <a:ln w="3175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E231A"/>
              </a:solidFill>
              <a:prstDash val="solid"/>
              <a:miter lim="400000"/>
            </a:ln>
          </a:top>
          <a:bottom>
            <a:ln w="3175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E231A"/>
              </a:solidFill>
              <a:prstDash val="solid"/>
              <a:miter lim="400000"/>
            </a:ln>
          </a:top>
          <a:bottom>
            <a:ln w="3175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828D8E"/>
              </a:solidFill>
              <a:prstDash val="solid"/>
              <a:miter lim="400000"/>
            </a:ln>
          </a:top>
          <a:bottom>
            <a:ln w="3175" cap="flat">
              <a:solidFill>
                <a:srgbClr val="828D8E"/>
              </a:solidFill>
              <a:prstDash val="solid"/>
              <a:miter lim="400000"/>
            </a:ln>
          </a:bottom>
          <a:insideH>
            <a:ln w="3175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3175" cap="flat">
              <a:solidFill>
                <a:srgbClr val="828D8E"/>
              </a:solidFill>
              <a:prstDash val="solid"/>
              <a:miter lim="400000"/>
            </a:ln>
          </a:left>
          <a:right>
            <a:ln w="3175" cap="flat">
              <a:solidFill>
                <a:srgbClr val="828D8E"/>
              </a:solidFill>
              <a:prstDash val="solid"/>
              <a:miter lim="400000"/>
            </a:ln>
          </a:right>
          <a:top>
            <a:ln w="3175" cap="flat">
              <a:solidFill>
                <a:srgbClr val="828D8E"/>
              </a:solidFill>
              <a:prstDash val="solid"/>
              <a:miter lim="400000"/>
            </a:ln>
          </a:top>
          <a:bottom>
            <a:ln w="3175" cap="flat">
              <a:solidFill>
                <a:srgbClr val="828D8E"/>
              </a:solidFill>
              <a:prstDash val="solid"/>
              <a:miter lim="400000"/>
            </a:ln>
          </a:bottom>
          <a:insideH>
            <a:ln w="3175" cap="flat">
              <a:solidFill>
                <a:srgbClr val="828D8E"/>
              </a:solidFill>
              <a:prstDash val="solid"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828D8E"/>
              </a:solidFill>
              <a:prstDash val="solid"/>
              <a:miter lim="400000"/>
            </a:ln>
          </a:top>
          <a:bottom>
            <a:ln w="3175" cap="flat">
              <a:solidFill>
                <a:srgbClr val="828D8E"/>
              </a:solidFill>
              <a:prstDash val="solid"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828D8E"/>
              </a:solidFill>
              <a:prstDash val="solid"/>
              <a:miter lim="400000"/>
            </a:ln>
          </a:top>
          <a:bottom>
            <a:ln w="3175" cap="flat">
              <a:solidFill>
                <a:srgbClr val="828D8E"/>
              </a:solidFill>
              <a:prstDash val="solid"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3175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3E231A"/>
              </a:solidFill>
              <a:prstDash val="solid"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comments" Target="comments/comment1.xml"/><Relationship Id="rId11" Type="http://schemas.openxmlformats.org/officeDocument/2006/relationships/slide" Target="slides/slide3.xml"/><Relationship Id="rId12" Type="http://schemas.openxmlformats.org/officeDocument/2006/relationships/comments" Target="comments/comment2.xml"/><Relationship Id="rId13" Type="http://schemas.openxmlformats.org/officeDocument/2006/relationships/slide" Target="slides/slide4.xml"/><Relationship Id="rId14" Type="http://schemas.openxmlformats.org/officeDocument/2006/relationships/comments" Target="comments/comment3.xml"/><Relationship Id="rId15" Type="http://schemas.openxmlformats.org/officeDocument/2006/relationships/slide" Target="slides/slide5.xml"/><Relationship Id="rId16" Type="http://schemas.openxmlformats.org/officeDocument/2006/relationships/comments" Target="comments/comment4.xml"/><Relationship Id="rId17" Type="http://schemas.openxmlformats.org/officeDocument/2006/relationships/slide" Target="slides/slide6.xml"/><Relationship Id="rId18" Type="http://schemas.openxmlformats.org/officeDocument/2006/relationships/comments" Target="comments/comment5.xml"/><Relationship Id="rId19" Type="http://schemas.openxmlformats.org/officeDocument/2006/relationships/slide" Target="slides/slide7.xml"/></Relationships>
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m authorId="0" dt="2018-08-03T21:05:11.186" idx="1">
    <p:pos x="3865" y="2241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m authorId="0" dt="2018-08-03T21:06:34.689" idx="2">
    <p:pos x="2589" y="1343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m authorId="0" dt="2018-08-03T21:07:11.085" idx="3">
    <p:pos x="3442" y="1583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m authorId="0" dt="2018-08-03T21:08:59.975" idx="4">
    <p:pos x="3776" y="2395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m authorId="0" dt="2018-08-03T21:09:34.992" idx="5">
    <p:pos x="3512" y="1343"/>
    <p:text/>
    <p:extLst>
      <p:ext uri="{C676402C-5697-4E1C-873F-D02D1690AC5C}">
        <p15:threadingInfo xmlns:p15="http://schemas.microsoft.com/office/powerpoint/2012/main" timeZoneBias="240"/>
      </p:ext>
    </p:extLst>
  </p:cm>
  <p:cm authorId="0" dt="2018-08-03T21:09:49.805" idx="6">
    <p:pos x="2535" y="203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2416968" y="1187648"/>
            <a:ext cx="7358064" cy="2437806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416968" y="3643312"/>
            <a:ext cx="7358064" cy="102691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0" algn="ctr">
              <a:spcBef>
                <a:spcPts val="0"/>
              </a:spcBef>
              <a:buSzTx/>
              <a:buNone/>
              <a:defRPr sz="2400"/>
            </a:lvl2pPr>
            <a:lvl3pPr marL="0" indent="0" algn="ctr">
              <a:spcBef>
                <a:spcPts val="0"/>
              </a:spcBef>
              <a:buSzTx/>
              <a:buNone/>
              <a:defRPr sz="2400"/>
            </a:lvl3pPr>
            <a:lvl4pPr marL="0" indent="0" algn="ctr">
              <a:spcBef>
                <a:spcPts val="0"/>
              </a:spcBef>
              <a:buSzTx/>
              <a:buNone/>
              <a:defRPr sz="2400"/>
            </a:lvl4pPr>
            <a:lvl5pPr marL="0" indent="0" algn="ctr"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“Type a quote here.”"/>
          <p:cNvSpPr txBox="1"/>
          <p:nvPr>
            <p:ph type="body" sz="quarter" idx="13"/>
          </p:nvPr>
        </p:nvSpPr>
        <p:spPr>
          <a:xfrm>
            <a:off x="2416968" y="3000375"/>
            <a:ext cx="7358064" cy="59829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4" name="–Johnny Appleseed"/>
          <p:cNvSpPr txBox="1"/>
          <p:nvPr>
            <p:ph type="body" sz="quarter" idx="14"/>
          </p:nvPr>
        </p:nvSpPr>
        <p:spPr>
          <a:xfrm>
            <a:off x="2416968" y="4473773"/>
            <a:ext cx="7358064" cy="4572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152400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2630583" y="999439"/>
            <a:ext cx="6929438" cy="3616525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416968" y="4697015"/>
            <a:ext cx="7358064" cy="89297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416968" y="5509617"/>
            <a:ext cx="7358064" cy="102691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0" algn="ctr">
              <a:spcBef>
                <a:spcPts val="0"/>
              </a:spcBef>
              <a:buSzTx/>
              <a:buNone/>
              <a:defRPr sz="2400"/>
            </a:lvl2pPr>
            <a:lvl3pPr marL="0" indent="0" algn="ctr">
              <a:spcBef>
                <a:spcPts val="0"/>
              </a:spcBef>
              <a:buSzTx/>
              <a:buNone/>
              <a:defRPr sz="2400"/>
            </a:lvl3pPr>
            <a:lvl4pPr marL="0" indent="0" algn="ctr">
              <a:spcBef>
                <a:spcPts val="0"/>
              </a:spcBef>
              <a:buSzTx/>
              <a:buNone/>
              <a:defRPr sz="2400"/>
            </a:lvl4pPr>
            <a:lvl5pPr marL="0" indent="0" algn="ctr"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416968" y="2312789"/>
            <a:ext cx="7358064" cy="2232422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quarter" idx="13"/>
          </p:nvPr>
        </p:nvSpPr>
        <p:spPr>
          <a:xfrm>
            <a:off x="6287988" y="990058"/>
            <a:ext cx="3286126" cy="4902399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02656" y="982265"/>
            <a:ext cx="3937993" cy="2839642"/>
          </a:xfrm>
          <a:prstGeom prst="rect">
            <a:avLst/>
          </a:prstGeom>
        </p:spPr>
        <p:txBody>
          <a:bodyPr anchor="b"/>
          <a:lstStyle>
            <a:lvl1pPr algn="ctr">
              <a:defRPr sz="4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02656" y="3830835"/>
            <a:ext cx="3937993" cy="206275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0" algn="ctr">
              <a:spcBef>
                <a:spcPts val="0"/>
              </a:spcBef>
              <a:buSzTx/>
              <a:buNone/>
              <a:defRPr sz="2400"/>
            </a:lvl2pPr>
            <a:lvl3pPr marL="0" indent="0" algn="ctr">
              <a:spcBef>
                <a:spcPts val="0"/>
              </a:spcBef>
              <a:buSzTx/>
              <a:buNone/>
              <a:defRPr sz="2400"/>
            </a:lvl3pPr>
            <a:lvl4pPr marL="0" indent="0" algn="ctr">
              <a:spcBef>
                <a:spcPts val="0"/>
              </a:spcBef>
              <a:buSzTx/>
              <a:buNone/>
              <a:defRPr sz="2400"/>
            </a:lvl4pPr>
            <a:lvl5pPr marL="0" indent="0" algn="ctr"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416968" y="1982390"/>
            <a:ext cx="7358064" cy="4107657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6256734" y="2009179"/>
            <a:ext cx="3518298" cy="3929064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416968" y="1982390"/>
            <a:ext cx="3527228" cy="3973712"/>
          </a:xfrm>
          <a:prstGeom prst="rect">
            <a:avLst/>
          </a:prstGeom>
        </p:spPr>
        <p:txBody>
          <a:bodyPr/>
          <a:lstStyle>
            <a:lvl1pPr marL="245533" indent="-245533">
              <a:spcBef>
                <a:spcPts val="1900"/>
              </a:spcBef>
              <a:buBlip>
                <a:blip r:embed="rId2"/>
              </a:buBlip>
              <a:defRPr sz="2000"/>
            </a:lvl1pPr>
            <a:lvl2pPr marL="613833" indent="-245533">
              <a:spcBef>
                <a:spcPts val="1900"/>
              </a:spcBef>
              <a:buBlip>
                <a:blip r:embed="rId2"/>
              </a:buBlip>
              <a:defRPr sz="2000"/>
            </a:lvl2pPr>
            <a:lvl3pPr marL="982133" indent="-245533">
              <a:spcBef>
                <a:spcPts val="1900"/>
              </a:spcBef>
              <a:buBlip>
                <a:blip r:embed="rId2"/>
              </a:buBlip>
              <a:defRPr sz="2000"/>
            </a:lvl3pPr>
            <a:lvl4pPr marL="1350433" indent="-245533">
              <a:spcBef>
                <a:spcPts val="1900"/>
              </a:spcBef>
              <a:buBlip>
                <a:blip r:embed="rId2"/>
              </a:buBlip>
              <a:defRPr sz="2000"/>
            </a:lvl4pPr>
            <a:lvl5pPr marL="1718733" indent="-245533">
              <a:spcBef>
                <a:spcPts val="1900"/>
              </a:spcBef>
              <a:buBlip>
                <a:blip r:embed="rId2"/>
              </a:buBlip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24692" y="571583"/>
            <a:ext cx="3277197" cy="2098477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692" y="2839724"/>
            <a:ext cx="3277197" cy="342007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2193726" y="580429"/>
            <a:ext cx="4357688" cy="5688212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2416968" y="821531"/>
            <a:ext cx="7358064" cy="521493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2416968" y="446484"/>
            <a:ext cx="7358064" cy="148232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5981841" y="6557962"/>
            <a:ext cx="223591" cy="300039"/>
          </a:xfrm>
          <a:prstGeom prst="rect">
            <a:avLst/>
          </a:prstGeom>
          <a:ln w="3175">
            <a:miter lim="400000"/>
          </a:ln>
        </p:spPr>
        <p:txBody>
          <a:bodyPr wrap="none" lIns="35718" tIns="35718" rIns="35718" bIns="35718" anchor="b">
            <a:spAutoFit/>
          </a:bodyPr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0" algn="l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0" algn="l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0" algn="l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0" algn="l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0" algn="l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0" algn="l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0" algn="l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0" algn="l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titleStyle>
    <p:bodyStyle>
      <a:lvl1pPr marL="321510" marR="0" indent="-321510" algn="l" defTabSz="410765" rtl="0" latinLnBrk="0">
        <a:lnSpc>
          <a:spcPct val="100000"/>
        </a:lnSpc>
        <a:spcBef>
          <a:spcPts val="21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26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791410" marR="0" indent="-321510" algn="l" defTabSz="410765" rtl="0" latinLnBrk="0">
        <a:lnSpc>
          <a:spcPct val="100000"/>
        </a:lnSpc>
        <a:spcBef>
          <a:spcPts val="21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26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1261310" marR="0" indent="-321510" algn="l" defTabSz="410765" rtl="0" latinLnBrk="0">
        <a:lnSpc>
          <a:spcPct val="100000"/>
        </a:lnSpc>
        <a:spcBef>
          <a:spcPts val="21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26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1731210" marR="0" indent="-321510" algn="l" defTabSz="410765" rtl="0" latinLnBrk="0">
        <a:lnSpc>
          <a:spcPct val="100000"/>
        </a:lnSpc>
        <a:spcBef>
          <a:spcPts val="21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26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2201110" marR="0" indent="-321510" algn="l" defTabSz="410765" rtl="0" latinLnBrk="0">
        <a:lnSpc>
          <a:spcPct val="100000"/>
        </a:lnSpc>
        <a:spcBef>
          <a:spcPts val="21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26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2671010" marR="0" indent="-321510" algn="l" defTabSz="410765" rtl="0" latinLnBrk="0">
        <a:lnSpc>
          <a:spcPct val="100000"/>
        </a:lnSpc>
        <a:spcBef>
          <a:spcPts val="21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26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3140910" marR="0" indent="-321510" algn="l" defTabSz="410765" rtl="0" latinLnBrk="0">
        <a:lnSpc>
          <a:spcPct val="100000"/>
        </a:lnSpc>
        <a:spcBef>
          <a:spcPts val="21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26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3610810" marR="0" indent="-321510" algn="l" defTabSz="410765" rtl="0" latinLnBrk="0">
        <a:lnSpc>
          <a:spcPct val="100000"/>
        </a:lnSpc>
        <a:spcBef>
          <a:spcPts val="21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26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4080710" marR="0" indent="-321510" algn="l" defTabSz="410765" rtl="0" latinLnBrk="0">
        <a:lnSpc>
          <a:spcPct val="100000"/>
        </a:lnSpc>
        <a:spcBef>
          <a:spcPts val="21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26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bodyStyle>
    <p:otherStyle>
      <a:lvl1pPr marL="0" marR="0" indent="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2286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4572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6858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9144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11430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13716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16002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1828800" algn="ctr" defTabSz="41076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omments" Target="../comments/comment1.xml"/><Relationship Id="rId3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omments" Target="../comments/comment2.xml"/><Relationship Id="rId3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omments" Target="../comments/comment3.xml"/><Relationship Id="rId3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omments" Target="../comments/comment4.xml"/><Relationship Id="rId3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omments" Target="../comments/comment5.xml"/><Relationship Id="rId3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Government Relations Update</a:t>
            </a:r>
          </a:p>
        </p:txBody>
      </p:sp>
      <p:sp>
        <p:nvSpPr>
          <p:cNvPr id="120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By Daniel E Sniezek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Artificial Intelligence</a:t>
            </a:r>
          </a:p>
        </p:txBody>
      </p:sp>
      <p:sp>
        <p:nvSpPr>
          <p:cNvPr id="123" name="Content Placeholder 2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234702" indent="-234702" defTabSz="299858">
              <a:spcBef>
                <a:spcPts val="1500"/>
              </a:spcBef>
              <a:buBlip>
                <a:blip r:embed="rId3"/>
              </a:buBlip>
              <a:defRPr sz="1898"/>
            </a:pPr>
            <a:r>
              <a:t>Sen. Cantwell (D-WA) has introduced legislation to create a inter-governmental committee to advise the federal government on AI</a:t>
            </a:r>
          </a:p>
          <a:p>
            <a:pPr lvl="1" marL="541621" indent="-198594" defTabSz="299858">
              <a:spcBef>
                <a:spcPts val="300"/>
              </a:spcBef>
              <a:buBlip>
                <a:blip r:embed="rId3"/>
              </a:buBlip>
              <a:defRPr sz="1606"/>
            </a:pPr>
            <a:r>
              <a:t>Added to the National Defense Authorization Act (NDAA)</a:t>
            </a:r>
          </a:p>
          <a:p>
            <a:pPr lvl="1" marL="541621" indent="-198594" defTabSz="299858">
              <a:spcBef>
                <a:spcPts val="300"/>
              </a:spcBef>
              <a:buBlip>
                <a:blip r:embed="rId3"/>
              </a:buBlip>
              <a:defRPr sz="1606"/>
            </a:pPr>
            <a:r>
              <a:t>NDAA authorized the Department of Defense, and so is a “must pass” bill</a:t>
            </a:r>
          </a:p>
          <a:p>
            <a:pPr marL="234702" indent="-234702" defTabSz="299858">
              <a:spcBef>
                <a:spcPts val="1500"/>
              </a:spcBef>
              <a:buBlip>
                <a:blip r:embed="rId3"/>
              </a:buBlip>
              <a:defRPr sz="1898"/>
            </a:pPr>
            <a:r>
              <a:t>Cantwell’s bill would allow non-government experts to serve on the advisory committee</a:t>
            </a:r>
          </a:p>
          <a:p>
            <a:pPr lvl="1" marL="541621" indent="-198594" defTabSz="299858">
              <a:spcBef>
                <a:spcPts val="300"/>
              </a:spcBef>
              <a:buBlip>
                <a:blip r:embed="rId3"/>
              </a:buBlip>
              <a:defRPr sz="1606"/>
            </a:pPr>
            <a:r>
              <a:t>Contrary to House bill, which just includes government employees</a:t>
            </a:r>
          </a:p>
          <a:p>
            <a:pPr lvl="1" marL="541621" indent="-198594" defTabSz="299858">
              <a:spcBef>
                <a:spcPts val="300"/>
              </a:spcBef>
              <a:buBlip>
                <a:blip r:embed="rId3"/>
              </a:buBlip>
              <a:defRPr sz="1606"/>
            </a:pPr>
            <a:r>
              <a:t>DOD wants to limit participation so they can control the process</a:t>
            </a:r>
          </a:p>
          <a:p>
            <a:pPr marL="234702" indent="-234702" defTabSz="299858">
              <a:spcBef>
                <a:spcPts val="1500"/>
              </a:spcBef>
              <a:buBlip>
                <a:blip r:embed="rId3"/>
              </a:buBlip>
              <a:defRPr sz="1898"/>
            </a:pPr>
            <a:r>
              <a:t>NDAA going to Conference Committee soon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FY 2019 Appropriations</a:t>
            </a:r>
          </a:p>
        </p:txBody>
      </p:sp>
      <p:sp>
        <p:nvSpPr>
          <p:cNvPr id="126" name="Content Placeholder 2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225057" indent="-225057" defTabSz="287535">
              <a:spcBef>
                <a:spcPts val="1400"/>
              </a:spcBef>
              <a:buBlip>
                <a:blip r:embed="rId3"/>
              </a:buBlip>
              <a:defRPr sz="1819"/>
            </a:pPr>
            <a:r>
              <a:t>2019 Budget process is moving more smoothly than expected</a:t>
            </a:r>
          </a:p>
          <a:p>
            <a:pPr marL="225057" indent="-225057" defTabSz="287535">
              <a:spcBef>
                <a:spcPts val="1400"/>
              </a:spcBef>
              <a:buBlip>
                <a:blip r:embed="rId3"/>
              </a:buBlip>
              <a:defRPr sz="1819"/>
            </a:pPr>
            <a:r>
              <a:t>Most R&amp;D budgets doing well, so far</a:t>
            </a:r>
          </a:p>
          <a:p>
            <a:pPr lvl="1" marL="519363" indent="-190433" defTabSz="287535">
              <a:spcBef>
                <a:spcPts val="300"/>
              </a:spcBef>
              <a:buBlip>
                <a:blip r:embed="rId3"/>
              </a:buBlip>
              <a:defRPr sz="1540"/>
            </a:pPr>
            <a:r>
              <a:t>Overall federal R&amp;D spending will probably reach an historic high, $85B </a:t>
            </a:r>
          </a:p>
          <a:p>
            <a:pPr lvl="1" marL="519363" indent="-190433" defTabSz="287535">
              <a:spcBef>
                <a:spcPts val="300"/>
              </a:spcBef>
              <a:buBlip>
                <a:blip r:embed="rId3"/>
              </a:buBlip>
              <a:defRPr sz="1540"/>
            </a:pPr>
            <a:r>
              <a:t>Many details still to be worked out</a:t>
            </a:r>
          </a:p>
          <a:p>
            <a:pPr marL="225057" indent="-225057" defTabSz="287535">
              <a:spcBef>
                <a:spcPts val="1400"/>
              </a:spcBef>
              <a:buBlip>
                <a:blip r:embed="rId3"/>
              </a:buBlip>
              <a:defRPr sz="1819"/>
            </a:pPr>
            <a:r>
              <a:t>Senate Highlights</a:t>
            </a:r>
          </a:p>
          <a:p>
            <a:pPr lvl="1" marL="519363" indent="-190433" defTabSz="287535">
              <a:spcBef>
                <a:spcPts val="300"/>
              </a:spcBef>
              <a:buBlip>
                <a:blip r:embed="rId3"/>
              </a:buBlip>
              <a:defRPr sz="1540"/>
            </a:pPr>
            <a:r>
              <a:t>DOD basic research up 19.4% </a:t>
            </a:r>
          </a:p>
          <a:p>
            <a:pPr lvl="1" marL="519363" indent="-190433" defTabSz="287535">
              <a:spcBef>
                <a:spcPts val="300"/>
              </a:spcBef>
              <a:buBlip>
                <a:blip r:embed="rId3"/>
              </a:buBlip>
              <a:defRPr sz="1540"/>
            </a:pPr>
            <a:r>
              <a:t>NSF up 3.9%</a:t>
            </a:r>
          </a:p>
          <a:p>
            <a:pPr lvl="1" marL="519363" indent="-190433" defTabSz="287535">
              <a:spcBef>
                <a:spcPts val="300"/>
              </a:spcBef>
              <a:buBlip>
                <a:blip r:embed="rId3"/>
              </a:buBlip>
              <a:defRPr sz="1540"/>
            </a:pPr>
            <a:r>
              <a:t>NASA up 2.8%</a:t>
            </a:r>
          </a:p>
          <a:p>
            <a:pPr lvl="1" marL="519363" indent="-190433" defTabSz="287535">
              <a:spcBef>
                <a:spcPts val="300"/>
              </a:spcBef>
              <a:buBlip>
                <a:blip r:embed="rId3"/>
              </a:buBlip>
              <a:defRPr sz="1540"/>
            </a:pPr>
            <a:r>
              <a:t>NIST – flat spending after a big boost in FY2018</a:t>
            </a:r>
          </a:p>
          <a:p>
            <a:pPr marL="225057" indent="-225057" defTabSz="287535">
              <a:spcBef>
                <a:spcPts val="1400"/>
              </a:spcBef>
              <a:buBlip>
                <a:blip r:embed="rId3"/>
              </a:buBlip>
              <a:defRPr sz="1819"/>
            </a:pPr>
            <a:r>
              <a:t>House numbers are generally lower than Senate, but still good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China</a:t>
            </a:r>
          </a:p>
        </p:txBody>
      </p:sp>
      <p:sp>
        <p:nvSpPr>
          <p:cNvPr id="129" name="Content Placeholder 2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212196" indent="-212196" defTabSz="271105">
              <a:spcBef>
                <a:spcPts val="1300"/>
              </a:spcBef>
              <a:buBlip>
                <a:blip r:embed="rId3"/>
              </a:buBlip>
              <a:defRPr sz="1716"/>
            </a:pPr>
            <a:r>
              <a:t>Emerging as a major focal point for US policy, with big implications for IEEE</a:t>
            </a:r>
          </a:p>
          <a:p>
            <a:pPr marL="212196" indent="-212196" defTabSz="271105">
              <a:spcBef>
                <a:spcPts val="1300"/>
              </a:spcBef>
              <a:buBlip>
                <a:blip r:embed="rId3"/>
              </a:buBlip>
              <a:defRPr sz="1716"/>
            </a:pPr>
            <a:r>
              <a:t>Immigration: Visa restrictions on Chinese students &amp; visitors</a:t>
            </a:r>
          </a:p>
          <a:p>
            <a:pPr marL="212196" indent="-212196" defTabSz="271105">
              <a:spcBef>
                <a:spcPts val="1300"/>
              </a:spcBef>
              <a:buBlip>
                <a:blip r:embed="rId3"/>
              </a:buBlip>
              <a:defRPr sz="1716"/>
            </a:pPr>
            <a:r>
              <a:t>Research: Greater restrictions on sensitive research, researchers and facilities doing sensitive research</a:t>
            </a:r>
          </a:p>
          <a:p>
            <a:pPr marL="212196" indent="-212196" defTabSz="271105">
              <a:spcBef>
                <a:spcPts val="1300"/>
              </a:spcBef>
              <a:buBlip>
                <a:blip r:embed="rId3"/>
              </a:buBlip>
              <a:defRPr sz="1716"/>
            </a:pPr>
            <a:r>
              <a:t>Exports: Broader export control restrictions, limits on export of research</a:t>
            </a:r>
          </a:p>
          <a:p>
            <a:pPr marL="212196" indent="-212196" defTabSz="271105">
              <a:spcBef>
                <a:spcPts val="1300"/>
              </a:spcBef>
              <a:buBlip>
                <a:blip r:embed="rId3"/>
              </a:buBlip>
              <a:defRPr sz="1716"/>
            </a:pPr>
          </a:p>
          <a:p>
            <a:pPr marL="0" indent="0" defTabSz="271105">
              <a:spcBef>
                <a:spcPts val="1300"/>
              </a:spcBef>
              <a:buSzTx/>
              <a:buNone/>
              <a:defRPr sz="1716"/>
            </a:pPr>
            <a:r>
              <a:t>Most of these changes are proposed, but not implemented.  IEEE-USA expects more rule changes this Fall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Department of Energy</a:t>
            </a:r>
          </a:p>
        </p:txBody>
      </p:sp>
      <p:sp>
        <p:nvSpPr>
          <p:cNvPr id="132" name="Content Placeholder 2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221842" indent="-221842" defTabSz="283428">
              <a:spcBef>
                <a:spcPts val="1400"/>
              </a:spcBef>
              <a:buBlip>
                <a:blip r:embed="rId3"/>
              </a:buBlip>
              <a:defRPr sz="1794"/>
            </a:pPr>
            <a:r>
              <a:t>Pressure in 2017 and 2018 to dramatically cut DOE’s research budget has failed </a:t>
            </a:r>
          </a:p>
          <a:p>
            <a:pPr marL="221842" indent="-221842" defTabSz="283428">
              <a:spcBef>
                <a:spcPts val="1400"/>
              </a:spcBef>
              <a:buBlip>
                <a:blip r:embed="rId3"/>
              </a:buBlip>
              <a:defRPr sz="1794"/>
            </a:pPr>
            <a:r>
              <a:t>Senate passed S. 2503 July 24</a:t>
            </a:r>
            <a:r>
              <a:rPr baseline="28878"/>
              <a:t>th</a:t>
            </a:r>
            <a:r>
              <a:t>.  House approval expected soon.  Bill authorizes the DOE’s Office of Science &amp; includes several provisions pushed by IEEE-USA</a:t>
            </a:r>
          </a:p>
          <a:p>
            <a:pPr lvl="1" marL="511943" indent="-187712" defTabSz="283428">
              <a:spcBef>
                <a:spcPts val="300"/>
              </a:spcBef>
              <a:buBlip>
                <a:blip r:embed="rId3"/>
              </a:buBlip>
              <a:defRPr sz="1518"/>
            </a:pPr>
            <a:r>
              <a:t>New infrastructure spending on national labs</a:t>
            </a:r>
          </a:p>
          <a:p>
            <a:pPr lvl="1" marL="511943" indent="-187712" defTabSz="283428">
              <a:spcBef>
                <a:spcPts val="300"/>
              </a:spcBef>
              <a:buBlip>
                <a:blip r:embed="rId3"/>
              </a:buBlip>
              <a:defRPr sz="1518"/>
            </a:pPr>
            <a:r>
              <a:t>Reauthorizes Energy Innovation Hubs and Energy Frontier Research Centers</a:t>
            </a:r>
          </a:p>
          <a:p>
            <a:pPr lvl="1" marL="511943" indent="-187712" defTabSz="283428">
              <a:spcBef>
                <a:spcPts val="300"/>
              </a:spcBef>
              <a:buBlip>
                <a:blip r:embed="rId3"/>
              </a:buBlip>
              <a:defRPr sz="1518"/>
            </a:pPr>
            <a:r>
              <a:t>Promotes high-speed computer</a:t>
            </a:r>
          </a:p>
          <a:p>
            <a:pPr marL="221842" indent="-221842" defTabSz="283428">
              <a:spcBef>
                <a:spcPts val="1400"/>
              </a:spcBef>
              <a:buBlip>
                <a:blip r:embed="rId3"/>
              </a:buBlip>
              <a:defRPr sz="1794"/>
            </a:pPr>
            <a:r>
              <a:t>New Director of the DOE’s Office of Science (Chris Fall) expected to be confirmed by the Senate by September.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40935">
              <a:defRPr sz="4150"/>
            </a:lvl1pPr>
          </a:lstStyle>
          <a:p>
            <a:pPr/>
            <a:r>
              <a:t>Federal Aviation Administration</a:t>
            </a:r>
          </a:p>
        </p:txBody>
      </p:sp>
      <p:sp>
        <p:nvSpPr>
          <p:cNvPr id="135" name="Content Placeholder 2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228272" indent="-228272" defTabSz="291643">
              <a:spcBef>
                <a:spcPts val="1400"/>
              </a:spcBef>
              <a:buBlip>
                <a:blip r:embed="rId3"/>
              </a:buBlip>
              <a:defRPr sz="1845"/>
            </a:pPr>
            <a:r>
              <a:t>Reauthorization expected by September</a:t>
            </a:r>
          </a:p>
          <a:p>
            <a:pPr marL="228272" indent="-228272" defTabSz="291643">
              <a:spcBef>
                <a:spcPts val="1400"/>
              </a:spcBef>
              <a:buBlip>
                <a:blip r:embed="rId3"/>
              </a:buBlip>
              <a:defRPr sz="1845"/>
            </a:pPr>
            <a:r>
              <a:t>New rules making it easier to fly drones included in the bill</a:t>
            </a:r>
          </a:p>
          <a:p>
            <a:pPr marL="228272" indent="-228272" defTabSz="291643">
              <a:spcBef>
                <a:spcPts val="1400"/>
              </a:spcBef>
              <a:buBlip>
                <a:blip r:embed="rId3"/>
              </a:buBlip>
              <a:defRPr sz="1845"/>
            </a:pPr>
            <a:r>
              <a:t>Language on air traffic control</a:t>
            </a:r>
          </a:p>
          <a:p>
            <a:pPr marL="228272" indent="-228272" defTabSz="291643">
              <a:spcBef>
                <a:spcPts val="1400"/>
              </a:spcBef>
              <a:buBlip>
                <a:blip r:embed="rId3"/>
              </a:buBlip>
              <a:defRPr sz="1845"/>
            </a:pPr>
            <a:r>
              <a:t>Rules for Self-Driving Cars</a:t>
            </a:r>
          </a:p>
          <a:p>
            <a:pPr lvl="1" marL="526782" indent="-193153" defTabSz="291643">
              <a:spcBef>
                <a:spcPts val="300"/>
              </a:spcBef>
              <a:buBlip>
                <a:blip r:embed="rId3"/>
              </a:buBlip>
              <a:defRPr sz="1562"/>
            </a:pPr>
            <a:r>
              <a:t>Establishes federal primacy over car regulations</a:t>
            </a:r>
          </a:p>
          <a:p>
            <a:pPr lvl="1" marL="526782" indent="-193153" defTabSz="291643">
              <a:spcBef>
                <a:spcPts val="300"/>
              </a:spcBef>
              <a:buBlip>
                <a:blip r:embed="rId3"/>
              </a:buBlip>
              <a:defRPr sz="1562"/>
            </a:pPr>
            <a:r>
              <a:t>Creates a legal, but limited, safe space for prototype vehicles to operate on roads</a:t>
            </a:r>
          </a:p>
          <a:p>
            <a:pPr lvl="1" marL="526782" indent="-193153" defTabSz="291643">
              <a:spcBef>
                <a:spcPts val="300"/>
              </a:spcBef>
              <a:buBlip>
                <a:blip r:embed="rId3"/>
              </a:buBlip>
              <a:defRPr sz="1562"/>
            </a:pPr>
            <a:r>
              <a:t>Establishes structure for more comprehensive rules for autonomous vehicles</a:t>
            </a:r>
          </a:p>
          <a:p>
            <a:pPr lvl="1" marL="526782" indent="-193153" defTabSz="291643">
              <a:spcBef>
                <a:spcPts val="300"/>
              </a:spcBef>
              <a:buBlip>
                <a:blip r:embed="rId3"/>
              </a:buBlip>
              <a:defRPr sz="1562"/>
            </a:pPr>
            <a:r>
              <a:t>Rare instance of legislators moving ahead of technology (if only slightly)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57366">
              <a:defRPr sz="4350"/>
            </a:lvl1pPr>
          </a:lstStyle>
          <a:p>
            <a:pPr/>
            <a:r>
              <a:t>Government Relations in  2019</a:t>
            </a:r>
          </a:p>
        </p:txBody>
      </p:sp>
      <p:sp>
        <p:nvSpPr>
          <p:cNvPr id="138" name="Content Placeholder 2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Many new members of Congress expected</a:t>
            </a:r>
          </a:p>
          <a:p>
            <a:pPr>
              <a:buBlip>
                <a:blip r:embed="rId2"/>
              </a:buBlip>
            </a:pPr>
            <a:r>
              <a:t>We’ll need to introduce ourselves to them</a:t>
            </a:r>
          </a:p>
          <a:p>
            <a:pPr>
              <a:buBlip>
                <a:blip r:embed="rId2"/>
              </a:buBlip>
            </a:pPr>
            <a:r>
              <a:t>IEEE-USA will be working with interested local sections to arrange meetings with their new legislators, starting in January, 2019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3.png"/></Relationships>
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25400" dist="127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3175" cap="flat">
          <a:noFill/>
          <a:miter lim="400000"/>
        </a:ln>
        <a:effectLst>
          <a:outerShdw sx="100000" sy="100000" kx="0" ky="0" algn="b" rotWithShape="0" blurRad="25400" dist="127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25400" dist="127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3175" cap="flat">
          <a:noFill/>
          <a:miter lim="400000"/>
        </a:ln>
        <a:effectLst>
          <a:outerShdw sx="100000" sy="100000" kx="0" ky="0" algn="b" rotWithShape="0" blurRad="25400" dist="127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