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5" r:id="rId7"/>
    <p:sldId id="326" r:id="rId8"/>
    <p:sldId id="327" r:id="rId9"/>
    <p:sldId id="328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40E78-4FB2-4597-9017-02B1EBC088A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9AF8B7-E725-4ECD-B788-95EED00CA7A1}">
      <dgm:prSet/>
      <dgm:spPr/>
      <dgm:t>
        <a:bodyPr/>
        <a:lstStyle/>
        <a:p>
          <a:r>
            <a:rPr lang="en-US"/>
            <a:t>Part of the Finger Lakes Region, Cayuga Lake</a:t>
          </a:r>
        </a:p>
      </dgm:t>
    </dgm:pt>
    <dgm:pt modelId="{79063AD0-BF89-4D72-A95F-542ABA7A881E}" type="parTrans" cxnId="{61D4EEA0-61D1-482C-8199-5626D65047FF}">
      <dgm:prSet/>
      <dgm:spPr/>
      <dgm:t>
        <a:bodyPr/>
        <a:lstStyle/>
        <a:p>
          <a:endParaRPr lang="en-US"/>
        </a:p>
      </dgm:t>
    </dgm:pt>
    <dgm:pt modelId="{B6B190A2-D304-4DCB-B202-2882E87C8DBE}" type="sibTrans" cxnId="{61D4EEA0-61D1-482C-8199-5626D65047FF}">
      <dgm:prSet/>
      <dgm:spPr/>
      <dgm:t>
        <a:bodyPr/>
        <a:lstStyle/>
        <a:p>
          <a:endParaRPr lang="en-US"/>
        </a:p>
      </dgm:t>
    </dgm:pt>
    <dgm:pt modelId="{2B086030-FD21-4B59-BD47-A9A157BF72CF}">
      <dgm:prSet/>
      <dgm:spPr/>
      <dgm:t>
        <a:bodyPr/>
        <a:lstStyle/>
        <a:p>
          <a:r>
            <a:rPr lang="en-US"/>
            <a:t>Home to Cornell University and Ithaca College</a:t>
          </a:r>
        </a:p>
      </dgm:t>
    </dgm:pt>
    <dgm:pt modelId="{9F8F4C75-BA19-471E-9276-EA0D55CC1A54}" type="parTrans" cxnId="{B8DB7935-CB44-4AFD-AB9C-0B2D7F04D6C7}">
      <dgm:prSet/>
      <dgm:spPr/>
      <dgm:t>
        <a:bodyPr/>
        <a:lstStyle/>
        <a:p>
          <a:endParaRPr lang="en-US"/>
        </a:p>
      </dgm:t>
    </dgm:pt>
    <dgm:pt modelId="{4E49045B-A896-427D-B9CB-FDBD98032AE5}" type="sibTrans" cxnId="{B8DB7935-CB44-4AFD-AB9C-0B2D7F04D6C7}">
      <dgm:prSet/>
      <dgm:spPr/>
      <dgm:t>
        <a:bodyPr/>
        <a:lstStyle/>
        <a:p>
          <a:endParaRPr lang="en-US"/>
        </a:p>
      </dgm:t>
    </dgm:pt>
    <dgm:pt modelId="{02E70D0A-83F6-4DEC-89C2-FB3E6117F400}">
      <dgm:prSet/>
      <dgm:spPr/>
      <dgm:t>
        <a:bodyPr/>
        <a:lstStyle/>
        <a:p>
          <a:r>
            <a:rPr lang="en-US"/>
            <a:t>Thriving community that’s growing</a:t>
          </a:r>
        </a:p>
      </dgm:t>
    </dgm:pt>
    <dgm:pt modelId="{7FD7AFD5-F7CA-446D-ACD3-21F9CD22A7DB}" type="parTrans" cxnId="{23B0C735-4846-46A4-85F1-52F50999A753}">
      <dgm:prSet/>
      <dgm:spPr/>
      <dgm:t>
        <a:bodyPr/>
        <a:lstStyle/>
        <a:p>
          <a:endParaRPr lang="en-US"/>
        </a:p>
      </dgm:t>
    </dgm:pt>
    <dgm:pt modelId="{330CA9BE-19A3-4DC9-9F98-8D947F7776F3}" type="sibTrans" cxnId="{23B0C735-4846-46A4-85F1-52F50999A753}">
      <dgm:prSet/>
      <dgm:spPr/>
      <dgm:t>
        <a:bodyPr/>
        <a:lstStyle/>
        <a:p>
          <a:endParaRPr lang="en-US"/>
        </a:p>
      </dgm:t>
    </dgm:pt>
    <dgm:pt modelId="{AA3F14F6-BF6A-40C5-8ABE-AFE6146E396F}">
      <dgm:prSet/>
      <dgm:spPr/>
      <dgm:t>
        <a:bodyPr/>
        <a:lstStyle/>
        <a:p>
          <a:r>
            <a:rPr lang="en-US"/>
            <a:t>Many small hi-tech industries</a:t>
          </a:r>
        </a:p>
      </dgm:t>
    </dgm:pt>
    <dgm:pt modelId="{F4707BF1-C3A1-40B8-8C07-077BB7D06B7C}" type="parTrans" cxnId="{BEB546F3-C498-4D01-9E03-E51DA808BA73}">
      <dgm:prSet/>
      <dgm:spPr/>
      <dgm:t>
        <a:bodyPr/>
        <a:lstStyle/>
        <a:p>
          <a:endParaRPr lang="en-US"/>
        </a:p>
      </dgm:t>
    </dgm:pt>
    <dgm:pt modelId="{6B31BC96-68A5-4C30-A1A5-2E95065B28C9}" type="sibTrans" cxnId="{BEB546F3-C498-4D01-9E03-E51DA808BA73}">
      <dgm:prSet/>
      <dgm:spPr/>
      <dgm:t>
        <a:bodyPr/>
        <a:lstStyle/>
        <a:p>
          <a:endParaRPr lang="en-US"/>
        </a:p>
      </dgm:t>
    </dgm:pt>
    <dgm:pt modelId="{7A66D429-8A65-496D-BC90-850B3CE92557}">
      <dgm:prSet/>
      <dgm:spPr/>
      <dgm:t>
        <a:bodyPr/>
        <a:lstStyle/>
        <a:p>
          <a:r>
            <a:rPr lang="en-US"/>
            <a:t>200 IEEE members</a:t>
          </a:r>
        </a:p>
      </dgm:t>
    </dgm:pt>
    <dgm:pt modelId="{912BDCE6-C047-4D0D-B593-9B9855F7563A}" type="parTrans" cxnId="{4B3B5FBC-FAE7-4BBC-A337-CFE59C0794E5}">
      <dgm:prSet/>
      <dgm:spPr/>
      <dgm:t>
        <a:bodyPr/>
        <a:lstStyle/>
        <a:p>
          <a:endParaRPr lang="en-US"/>
        </a:p>
      </dgm:t>
    </dgm:pt>
    <dgm:pt modelId="{7787778D-41F2-4516-82BB-102A2222622A}" type="sibTrans" cxnId="{4B3B5FBC-FAE7-4BBC-A337-CFE59C0794E5}">
      <dgm:prSet/>
      <dgm:spPr/>
      <dgm:t>
        <a:bodyPr/>
        <a:lstStyle/>
        <a:p>
          <a:endParaRPr lang="en-US"/>
        </a:p>
      </dgm:t>
    </dgm:pt>
    <dgm:pt modelId="{00CD8E87-D659-4926-A101-BA8597E4FBBA}">
      <dgm:prSet/>
      <dgm:spPr/>
      <dgm:t>
        <a:bodyPr/>
        <a:lstStyle/>
        <a:p>
          <a:r>
            <a:rPr lang="en-US"/>
            <a:t>Very few active with our section</a:t>
          </a:r>
        </a:p>
      </dgm:t>
    </dgm:pt>
    <dgm:pt modelId="{1F86A1AF-A4E4-43A6-B7A5-70D9B747B459}" type="parTrans" cxnId="{33BD4D12-0E3E-4196-8D3C-C46E2FA0CADE}">
      <dgm:prSet/>
      <dgm:spPr/>
      <dgm:t>
        <a:bodyPr/>
        <a:lstStyle/>
        <a:p>
          <a:endParaRPr lang="en-US"/>
        </a:p>
      </dgm:t>
    </dgm:pt>
    <dgm:pt modelId="{67F5905D-6431-4EF4-A70D-30E4A95B8D99}" type="sibTrans" cxnId="{33BD4D12-0E3E-4196-8D3C-C46E2FA0CADE}">
      <dgm:prSet/>
      <dgm:spPr/>
      <dgm:t>
        <a:bodyPr/>
        <a:lstStyle/>
        <a:p>
          <a:endParaRPr lang="en-US"/>
        </a:p>
      </dgm:t>
    </dgm:pt>
    <dgm:pt modelId="{A1AE0CD0-442B-4562-8FBC-B9EB773FA5DD}" type="pres">
      <dgm:prSet presAssocID="{1DB40E78-4FB2-4597-9017-02B1EBC088A3}" presName="vert0" presStyleCnt="0">
        <dgm:presLayoutVars>
          <dgm:dir/>
          <dgm:animOne val="branch"/>
          <dgm:animLvl val="lvl"/>
        </dgm:presLayoutVars>
      </dgm:prSet>
      <dgm:spPr/>
    </dgm:pt>
    <dgm:pt modelId="{83CC4EAE-FC3D-4EC3-BE74-C2D9DCADBEEA}" type="pres">
      <dgm:prSet presAssocID="{479AF8B7-E725-4ECD-B788-95EED00CA7A1}" presName="thickLine" presStyleLbl="alignNode1" presStyleIdx="0" presStyleCnt="6"/>
      <dgm:spPr/>
    </dgm:pt>
    <dgm:pt modelId="{478FFE49-AB8E-43B4-B3D0-DA18A8FEDCD3}" type="pres">
      <dgm:prSet presAssocID="{479AF8B7-E725-4ECD-B788-95EED00CA7A1}" presName="horz1" presStyleCnt="0"/>
      <dgm:spPr/>
    </dgm:pt>
    <dgm:pt modelId="{F1FAFF0A-9666-4CC1-8E87-B9AF277E3E6D}" type="pres">
      <dgm:prSet presAssocID="{479AF8B7-E725-4ECD-B788-95EED00CA7A1}" presName="tx1" presStyleLbl="revTx" presStyleIdx="0" presStyleCnt="6"/>
      <dgm:spPr/>
    </dgm:pt>
    <dgm:pt modelId="{26A38085-37E8-47F3-B5B3-C5A3556B0FEB}" type="pres">
      <dgm:prSet presAssocID="{479AF8B7-E725-4ECD-B788-95EED00CA7A1}" presName="vert1" presStyleCnt="0"/>
      <dgm:spPr/>
    </dgm:pt>
    <dgm:pt modelId="{BE3B6E56-B559-4046-B976-2947CAAC6DC2}" type="pres">
      <dgm:prSet presAssocID="{2B086030-FD21-4B59-BD47-A9A157BF72CF}" presName="thickLine" presStyleLbl="alignNode1" presStyleIdx="1" presStyleCnt="6"/>
      <dgm:spPr/>
    </dgm:pt>
    <dgm:pt modelId="{B5CBC3C0-3047-4215-B995-600DDB1F59ED}" type="pres">
      <dgm:prSet presAssocID="{2B086030-FD21-4B59-BD47-A9A157BF72CF}" presName="horz1" presStyleCnt="0"/>
      <dgm:spPr/>
    </dgm:pt>
    <dgm:pt modelId="{3A15B231-012D-4D6B-AFF4-ECDB5151FE1F}" type="pres">
      <dgm:prSet presAssocID="{2B086030-FD21-4B59-BD47-A9A157BF72CF}" presName="tx1" presStyleLbl="revTx" presStyleIdx="1" presStyleCnt="6"/>
      <dgm:spPr/>
    </dgm:pt>
    <dgm:pt modelId="{AC613748-0F0F-4EFB-A0EF-0DE48AADE0B7}" type="pres">
      <dgm:prSet presAssocID="{2B086030-FD21-4B59-BD47-A9A157BF72CF}" presName="vert1" presStyleCnt="0"/>
      <dgm:spPr/>
    </dgm:pt>
    <dgm:pt modelId="{A7712B69-7BE1-4875-AA4B-724C84555526}" type="pres">
      <dgm:prSet presAssocID="{02E70D0A-83F6-4DEC-89C2-FB3E6117F400}" presName="thickLine" presStyleLbl="alignNode1" presStyleIdx="2" presStyleCnt="6"/>
      <dgm:spPr/>
    </dgm:pt>
    <dgm:pt modelId="{E8829010-9B63-4BB5-BEF2-18A3254CB3DC}" type="pres">
      <dgm:prSet presAssocID="{02E70D0A-83F6-4DEC-89C2-FB3E6117F400}" presName="horz1" presStyleCnt="0"/>
      <dgm:spPr/>
    </dgm:pt>
    <dgm:pt modelId="{B162A9D6-8DCF-4A10-B6CB-A4FF00847E34}" type="pres">
      <dgm:prSet presAssocID="{02E70D0A-83F6-4DEC-89C2-FB3E6117F400}" presName="tx1" presStyleLbl="revTx" presStyleIdx="2" presStyleCnt="6"/>
      <dgm:spPr/>
    </dgm:pt>
    <dgm:pt modelId="{51694807-195A-4352-97D5-10059F2459D9}" type="pres">
      <dgm:prSet presAssocID="{02E70D0A-83F6-4DEC-89C2-FB3E6117F400}" presName="vert1" presStyleCnt="0"/>
      <dgm:spPr/>
    </dgm:pt>
    <dgm:pt modelId="{36910181-3A5D-4CCE-AAC1-E8C75BD39298}" type="pres">
      <dgm:prSet presAssocID="{AA3F14F6-BF6A-40C5-8ABE-AFE6146E396F}" presName="thickLine" presStyleLbl="alignNode1" presStyleIdx="3" presStyleCnt="6"/>
      <dgm:spPr/>
    </dgm:pt>
    <dgm:pt modelId="{0A49BAB4-2EB3-4B14-8E45-54A1FF39C59F}" type="pres">
      <dgm:prSet presAssocID="{AA3F14F6-BF6A-40C5-8ABE-AFE6146E396F}" presName="horz1" presStyleCnt="0"/>
      <dgm:spPr/>
    </dgm:pt>
    <dgm:pt modelId="{7DC1E86C-AC89-48DA-BDF3-2ADC3AD3E9C9}" type="pres">
      <dgm:prSet presAssocID="{AA3F14F6-BF6A-40C5-8ABE-AFE6146E396F}" presName="tx1" presStyleLbl="revTx" presStyleIdx="3" presStyleCnt="6"/>
      <dgm:spPr/>
    </dgm:pt>
    <dgm:pt modelId="{463C4A15-BCE7-4E7C-96B9-C1A064A63DC4}" type="pres">
      <dgm:prSet presAssocID="{AA3F14F6-BF6A-40C5-8ABE-AFE6146E396F}" presName="vert1" presStyleCnt="0"/>
      <dgm:spPr/>
    </dgm:pt>
    <dgm:pt modelId="{60AC8642-092F-49BB-A3B5-C21FCB98EF81}" type="pres">
      <dgm:prSet presAssocID="{7A66D429-8A65-496D-BC90-850B3CE92557}" presName="thickLine" presStyleLbl="alignNode1" presStyleIdx="4" presStyleCnt="6"/>
      <dgm:spPr/>
    </dgm:pt>
    <dgm:pt modelId="{B111DCB1-5E39-497A-BAC9-A64C86BEE525}" type="pres">
      <dgm:prSet presAssocID="{7A66D429-8A65-496D-BC90-850B3CE92557}" presName="horz1" presStyleCnt="0"/>
      <dgm:spPr/>
    </dgm:pt>
    <dgm:pt modelId="{E39B6A3E-A020-41F2-9957-792E0EFA80BD}" type="pres">
      <dgm:prSet presAssocID="{7A66D429-8A65-496D-BC90-850B3CE92557}" presName="tx1" presStyleLbl="revTx" presStyleIdx="4" presStyleCnt="6"/>
      <dgm:spPr/>
    </dgm:pt>
    <dgm:pt modelId="{38F20876-5AF2-4DFD-8954-4638714D21B1}" type="pres">
      <dgm:prSet presAssocID="{7A66D429-8A65-496D-BC90-850B3CE92557}" presName="vert1" presStyleCnt="0"/>
      <dgm:spPr/>
    </dgm:pt>
    <dgm:pt modelId="{BCC37C9A-F3C2-4172-A783-D717EF619388}" type="pres">
      <dgm:prSet presAssocID="{00CD8E87-D659-4926-A101-BA8597E4FBBA}" presName="thickLine" presStyleLbl="alignNode1" presStyleIdx="5" presStyleCnt="6"/>
      <dgm:spPr/>
    </dgm:pt>
    <dgm:pt modelId="{F5304850-727B-402B-95FA-32ABA6E118A0}" type="pres">
      <dgm:prSet presAssocID="{00CD8E87-D659-4926-A101-BA8597E4FBBA}" presName="horz1" presStyleCnt="0"/>
      <dgm:spPr/>
    </dgm:pt>
    <dgm:pt modelId="{301C723F-3254-498F-BAC2-ADCBAC2C8C0D}" type="pres">
      <dgm:prSet presAssocID="{00CD8E87-D659-4926-A101-BA8597E4FBBA}" presName="tx1" presStyleLbl="revTx" presStyleIdx="5" presStyleCnt="6"/>
      <dgm:spPr/>
    </dgm:pt>
    <dgm:pt modelId="{D9DA90FA-AA16-4B1D-B33C-ED0B59A4ACFC}" type="pres">
      <dgm:prSet presAssocID="{00CD8E87-D659-4926-A101-BA8597E4FBBA}" presName="vert1" presStyleCnt="0"/>
      <dgm:spPr/>
    </dgm:pt>
  </dgm:ptLst>
  <dgm:cxnLst>
    <dgm:cxn modelId="{3DE56D11-6110-44A2-AB7A-9424D4F0B130}" type="presOf" srcId="{2B086030-FD21-4B59-BD47-A9A157BF72CF}" destId="{3A15B231-012D-4D6B-AFF4-ECDB5151FE1F}" srcOrd="0" destOrd="0" presId="urn:microsoft.com/office/officeart/2008/layout/LinedList"/>
    <dgm:cxn modelId="{33BD4D12-0E3E-4196-8D3C-C46E2FA0CADE}" srcId="{1DB40E78-4FB2-4597-9017-02B1EBC088A3}" destId="{00CD8E87-D659-4926-A101-BA8597E4FBBA}" srcOrd="5" destOrd="0" parTransId="{1F86A1AF-A4E4-43A6-B7A5-70D9B747B459}" sibTransId="{67F5905D-6431-4EF4-A70D-30E4A95B8D99}"/>
    <dgm:cxn modelId="{A9454615-0434-4C97-9419-8BCDBA55206E}" type="presOf" srcId="{1DB40E78-4FB2-4597-9017-02B1EBC088A3}" destId="{A1AE0CD0-442B-4562-8FBC-B9EB773FA5DD}" srcOrd="0" destOrd="0" presId="urn:microsoft.com/office/officeart/2008/layout/LinedList"/>
    <dgm:cxn modelId="{5C3BDC2E-8E0F-4223-8B11-2BCF3F663C6E}" type="presOf" srcId="{AA3F14F6-BF6A-40C5-8ABE-AFE6146E396F}" destId="{7DC1E86C-AC89-48DA-BDF3-2ADC3AD3E9C9}" srcOrd="0" destOrd="0" presId="urn:microsoft.com/office/officeart/2008/layout/LinedList"/>
    <dgm:cxn modelId="{B8DB7935-CB44-4AFD-AB9C-0B2D7F04D6C7}" srcId="{1DB40E78-4FB2-4597-9017-02B1EBC088A3}" destId="{2B086030-FD21-4B59-BD47-A9A157BF72CF}" srcOrd="1" destOrd="0" parTransId="{9F8F4C75-BA19-471E-9276-EA0D55CC1A54}" sibTransId="{4E49045B-A896-427D-B9CB-FDBD98032AE5}"/>
    <dgm:cxn modelId="{23B0C735-4846-46A4-85F1-52F50999A753}" srcId="{1DB40E78-4FB2-4597-9017-02B1EBC088A3}" destId="{02E70D0A-83F6-4DEC-89C2-FB3E6117F400}" srcOrd="2" destOrd="0" parTransId="{7FD7AFD5-F7CA-446D-ACD3-21F9CD22A7DB}" sibTransId="{330CA9BE-19A3-4DC9-9F98-8D947F7776F3}"/>
    <dgm:cxn modelId="{95672F64-F325-4CF0-A6F8-31C1F78EE593}" type="presOf" srcId="{00CD8E87-D659-4926-A101-BA8597E4FBBA}" destId="{301C723F-3254-498F-BAC2-ADCBAC2C8C0D}" srcOrd="0" destOrd="0" presId="urn:microsoft.com/office/officeart/2008/layout/LinedList"/>
    <dgm:cxn modelId="{EF688791-92BD-4F33-AA95-B907E1BADF86}" type="presOf" srcId="{02E70D0A-83F6-4DEC-89C2-FB3E6117F400}" destId="{B162A9D6-8DCF-4A10-B6CB-A4FF00847E34}" srcOrd="0" destOrd="0" presId="urn:microsoft.com/office/officeart/2008/layout/LinedList"/>
    <dgm:cxn modelId="{203DB697-3E56-4A05-A6EE-CE1649D6665C}" type="presOf" srcId="{479AF8B7-E725-4ECD-B788-95EED00CA7A1}" destId="{F1FAFF0A-9666-4CC1-8E87-B9AF277E3E6D}" srcOrd="0" destOrd="0" presId="urn:microsoft.com/office/officeart/2008/layout/LinedList"/>
    <dgm:cxn modelId="{61D4EEA0-61D1-482C-8199-5626D65047FF}" srcId="{1DB40E78-4FB2-4597-9017-02B1EBC088A3}" destId="{479AF8B7-E725-4ECD-B788-95EED00CA7A1}" srcOrd="0" destOrd="0" parTransId="{79063AD0-BF89-4D72-A95F-542ABA7A881E}" sibTransId="{B6B190A2-D304-4DCB-B202-2882E87C8DBE}"/>
    <dgm:cxn modelId="{4B3B5FBC-FAE7-4BBC-A337-CFE59C0794E5}" srcId="{1DB40E78-4FB2-4597-9017-02B1EBC088A3}" destId="{7A66D429-8A65-496D-BC90-850B3CE92557}" srcOrd="4" destOrd="0" parTransId="{912BDCE6-C047-4D0D-B593-9B9855F7563A}" sibTransId="{7787778D-41F2-4516-82BB-102A2222622A}"/>
    <dgm:cxn modelId="{F01C6DC9-EEAE-4208-9FC7-3069711C1EF1}" type="presOf" srcId="{7A66D429-8A65-496D-BC90-850B3CE92557}" destId="{E39B6A3E-A020-41F2-9957-792E0EFA80BD}" srcOrd="0" destOrd="0" presId="urn:microsoft.com/office/officeart/2008/layout/LinedList"/>
    <dgm:cxn modelId="{BEB546F3-C498-4D01-9E03-E51DA808BA73}" srcId="{1DB40E78-4FB2-4597-9017-02B1EBC088A3}" destId="{AA3F14F6-BF6A-40C5-8ABE-AFE6146E396F}" srcOrd="3" destOrd="0" parTransId="{F4707BF1-C3A1-40B8-8C07-077BB7D06B7C}" sibTransId="{6B31BC96-68A5-4C30-A1A5-2E95065B28C9}"/>
    <dgm:cxn modelId="{6139F511-BD63-48F0-A1BE-4D1C5ACC520C}" type="presParOf" srcId="{A1AE0CD0-442B-4562-8FBC-B9EB773FA5DD}" destId="{83CC4EAE-FC3D-4EC3-BE74-C2D9DCADBEEA}" srcOrd="0" destOrd="0" presId="urn:microsoft.com/office/officeart/2008/layout/LinedList"/>
    <dgm:cxn modelId="{E48CFCFC-561C-46B6-9983-71FFDD5F69C3}" type="presParOf" srcId="{A1AE0CD0-442B-4562-8FBC-B9EB773FA5DD}" destId="{478FFE49-AB8E-43B4-B3D0-DA18A8FEDCD3}" srcOrd="1" destOrd="0" presId="urn:microsoft.com/office/officeart/2008/layout/LinedList"/>
    <dgm:cxn modelId="{BFD18991-64FD-4921-9BCA-F0953AF14A13}" type="presParOf" srcId="{478FFE49-AB8E-43B4-B3D0-DA18A8FEDCD3}" destId="{F1FAFF0A-9666-4CC1-8E87-B9AF277E3E6D}" srcOrd="0" destOrd="0" presId="urn:microsoft.com/office/officeart/2008/layout/LinedList"/>
    <dgm:cxn modelId="{23CB2889-D78F-4E2F-998A-0ED46D42A5EF}" type="presParOf" srcId="{478FFE49-AB8E-43B4-B3D0-DA18A8FEDCD3}" destId="{26A38085-37E8-47F3-B5B3-C5A3556B0FEB}" srcOrd="1" destOrd="0" presId="urn:microsoft.com/office/officeart/2008/layout/LinedList"/>
    <dgm:cxn modelId="{05A3AA1A-3747-43C9-8EC4-92436567EE5E}" type="presParOf" srcId="{A1AE0CD0-442B-4562-8FBC-B9EB773FA5DD}" destId="{BE3B6E56-B559-4046-B976-2947CAAC6DC2}" srcOrd="2" destOrd="0" presId="urn:microsoft.com/office/officeart/2008/layout/LinedList"/>
    <dgm:cxn modelId="{B9A3FC07-26B5-40E5-ADC0-E9B95CD7AEA0}" type="presParOf" srcId="{A1AE0CD0-442B-4562-8FBC-B9EB773FA5DD}" destId="{B5CBC3C0-3047-4215-B995-600DDB1F59ED}" srcOrd="3" destOrd="0" presId="urn:microsoft.com/office/officeart/2008/layout/LinedList"/>
    <dgm:cxn modelId="{C964784F-7089-4246-84E1-3BC2D1C7DB09}" type="presParOf" srcId="{B5CBC3C0-3047-4215-B995-600DDB1F59ED}" destId="{3A15B231-012D-4D6B-AFF4-ECDB5151FE1F}" srcOrd="0" destOrd="0" presId="urn:microsoft.com/office/officeart/2008/layout/LinedList"/>
    <dgm:cxn modelId="{8D25787B-B10E-43D0-92F9-5E275A48708F}" type="presParOf" srcId="{B5CBC3C0-3047-4215-B995-600DDB1F59ED}" destId="{AC613748-0F0F-4EFB-A0EF-0DE48AADE0B7}" srcOrd="1" destOrd="0" presId="urn:microsoft.com/office/officeart/2008/layout/LinedList"/>
    <dgm:cxn modelId="{CC2E9FDE-7852-4E2C-8D6F-5E39D3DB2854}" type="presParOf" srcId="{A1AE0CD0-442B-4562-8FBC-B9EB773FA5DD}" destId="{A7712B69-7BE1-4875-AA4B-724C84555526}" srcOrd="4" destOrd="0" presId="urn:microsoft.com/office/officeart/2008/layout/LinedList"/>
    <dgm:cxn modelId="{ED291B57-A8E9-4873-B1F9-0567D899E12F}" type="presParOf" srcId="{A1AE0CD0-442B-4562-8FBC-B9EB773FA5DD}" destId="{E8829010-9B63-4BB5-BEF2-18A3254CB3DC}" srcOrd="5" destOrd="0" presId="urn:microsoft.com/office/officeart/2008/layout/LinedList"/>
    <dgm:cxn modelId="{BB688E88-BC07-4360-B824-FEBF5030726A}" type="presParOf" srcId="{E8829010-9B63-4BB5-BEF2-18A3254CB3DC}" destId="{B162A9D6-8DCF-4A10-B6CB-A4FF00847E34}" srcOrd="0" destOrd="0" presId="urn:microsoft.com/office/officeart/2008/layout/LinedList"/>
    <dgm:cxn modelId="{2FB85910-075C-4F08-994B-37331F524039}" type="presParOf" srcId="{E8829010-9B63-4BB5-BEF2-18A3254CB3DC}" destId="{51694807-195A-4352-97D5-10059F2459D9}" srcOrd="1" destOrd="0" presId="urn:microsoft.com/office/officeart/2008/layout/LinedList"/>
    <dgm:cxn modelId="{26586D6A-470B-41FC-B932-B0A2578C1DA9}" type="presParOf" srcId="{A1AE0CD0-442B-4562-8FBC-B9EB773FA5DD}" destId="{36910181-3A5D-4CCE-AAC1-E8C75BD39298}" srcOrd="6" destOrd="0" presId="urn:microsoft.com/office/officeart/2008/layout/LinedList"/>
    <dgm:cxn modelId="{9796A7A4-7544-4EA4-8C4D-6C4DA2079844}" type="presParOf" srcId="{A1AE0CD0-442B-4562-8FBC-B9EB773FA5DD}" destId="{0A49BAB4-2EB3-4B14-8E45-54A1FF39C59F}" srcOrd="7" destOrd="0" presId="urn:microsoft.com/office/officeart/2008/layout/LinedList"/>
    <dgm:cxn modelId="{6D7C3BD0-73C8-4565-B3CD-0C08DA9AD722}" type="presParOf" srcId="{0A49BAB4-2EB3-4B14-8E45-54A1FF39C59F}" destId="{7DC1E86C-AC89-48DA-BDF3-2ADC3AD3E9C9}" srcOrd="0" destOrd="0" presId="urn:microsoft.com/office/officeart/2008/layout/LinedList"/>
    <dgm:cxn modelId="{A54F67AB-9D02-4B3F-9913-2CBB5D07C57B}" type="presParOf" srcId="{0A49BAB4-2EB3-4B14-8E45-54A1FF39C59F}" destId="{463C4A15-BCE7-4E7C-96B9-C1A064A63DC4}" srcOrd="1" destOrd="0" presId="urn:microsoft.com/office/officeart/2008/layout/LinedList"/>
    <dgm:cxn modelId="{0A211F00-1EF5-4212-92B4-22535337F96A}" type="presParOf" srcId="{A1AE0CD0-442B-4562-8FBC-B9EB773FA5DD}" destId="{60AC8642-092F-49BB-A3B5-C21FCB98EF81}" srcOrd="8" destOrd="0" presId="urn:microsoft.com/office/officeart/2008/layout/LinedList"/>
    <dgm:cxn modelId="{04C00A7A-4F25-4141-9AE3-55B5B002A465}" type="presParOf" srcId="{A1AE0CD0-442B-4562-8FBC-B9EB773FA5DD}" destId="{B111DCB1-5E39-497A-BAC9-A64C86BEE525}" srcOrd="9" destOrd="0" presId="urn:microsoft.com/office/officeart/2008/layout/LinedList"/>
    <dgm:cxn modelId="{7349C873-EF4E-4D54-B862-AB2BC70BA393}" type="presParOf" srcId="{B111DCB1-5E39-497A-BAC9-A64C86BEE525}" destId="{E39B6A3E-A020-41F2-9957-792E0EFA80BD}" srcOrd="0" destOrd="0" presId="urn:microsoft.com/office/officeart/2008/layout/LinedList"/>
    <dgm:cxn modelId="{9C01D4E6-1605-4631-A134-AFD6EA3307CF}" type="presParOf" srcId="{B111DCB1-5E39-497A-BAC9-A64C86BEE525}" destId="{38F20876-5AF2-4DFD-8954-4638714D21B1}" srcOrd="1" destOrd="0" presId="urn:microsoft.com/office/officeart/2008/layout/LinedList"/>
    <dgm:cxn modelId="{1B4B8F80-54B5-4C7D-BE8A-F3CB152039F5}" type="presParOf" srcId="{A1AE0CD0-442B-4562-8FBC-B9EB773FA5DD}" destId="{BCC37C9A-F3C2-4172-A783-D717EF619388}" srcOrd="10" destOrd="0" presId="urn:microsoft.com/office/officeart/2008/layout/LinedList"/>
    <dgm:cxn modelId="{B7F37635-8D0F-4541-9D87-42871A71B622}" type="presParOf" srcId="{A1AE0CD0-442B-4562-8FBC-B9EB773FA5DD}" destId="{F5304850-727B-402B-95FA-32ABA6E118A0}" srcOrd="11" destOrd="0" presId="urn:microsoft.com/office/officeart/2008/layout/LinedList"/>
    <dgm:cxn modelId="{FC498571-E56C-43A4-9ED7-A141B27459F0}" type="presParOf" srcId="{F5304850-727B-402B-95FA-32ABA6E118A0}" destId="{301C723F-3254-498F-BAC2-ADCBAC2C8C0D}" srcOrd="0" destOrd="0" presId="urn:microsoft.com/office/officeart/2008/layout/LinedList"/>
    <dgm:cxn modelId="{CFD2AFC4-9A99-4854-AF12-A5AAC821AED2}" type="presParOf" srcId="{F5304850-727B-402B-95FA-32ABA6E118A0}" destId="{D9DA90FA-AA16-4B1D-B33C-ED0B59A4AC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4EAE-FC3D-4EC3-BE74-C2D9DCADBEEA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AFF0A-9666-4CC1-8E87-B9AF277E3E6D}">
      <dsp:nvSpPr>
        <dsp:cNvPr id="0" name=""/>
        <dsp:cNvSpPr/>
      </dsp:nvSpPr>
      <dsp:spPr>
        <a:xfrm>
          <a:off x="0" y="2720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Part of the Finger Lakes Region, Cayuga Lake</a:t>
          </a:r>
        </a:p>
      </dsp:txBody>
      <dsp:txXfrm>
        <a:off x="0" y="2720"/>
        <a:ext cx="6269038" cy="927780"/>
      </dsp:txXfrm>
    </dsp:sp>
    <dsp:sp modelId="{BE3B6E56-B559-4046-B976-2947CAAC6DC2}">
      <dsp:nvSpPr>
        <dsp:cNvPr id="0" name=""/>
        <dsp:cNvSpPr/>
      </dsp:nvSpPr>
      <dsp:spPr>
        <a:xfrm>
          <a:off x="0" y="930501"/>
          <a:ext cx="6269038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5B231-012D-4D6B-AFF4-ECDB5151FE1F}">
      <dsp:nvSpPr>
        <dsp:cNvPr id="0" name=""/>
        <dsp:cNvSpPr/>
      </dsp:nvSpPr>
      <dsp:spPr>
        <a:xfrm>
          <a:off x="0" y="930501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Home to Cornell University and Ithaca College</a:t>
          </a:r>
        </a:p>
      </dsp:txBody>
      <dsp:txXfrm>
        <a:off x="0" y="930501"/>
        <a:ext cx="6269038" cy="927780"/>
      </dsp:txXfrm>
    </dsp:sp>
    <dsp:sp modelId="{A7712B69-7BE1-4875-AA4B-724C84555526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2A9D6-8DCF-4A10-B6CB-A4FF00847E34}">
      <dsp:nvSpPr>
        <dsp:cNvPr id="0" name=""/>
        <dsp:cNvSpPr/>
      </dsp:nvSpPr>
      <dsp:spPr>
        <a:xfrm>
          <a:off x="0" y="1858281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Thriving community that’s growing</a:t>
          </a:r>
        </a:p>
      </dsp:txBody>
      <dsp:txXfrm>
        <a:off x="0" y="1858281"/>
        <a:ext cx="6269038" cy="927780"/>
      </dsp:txXfrm>
    </dsp:sp>
    <dsp:sp modelId="{36910181-3A5D-4CCE-AAC1-E8C75BD39298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E86C-AC89-48DA-BDF3-2ADC3AD3E9C9}">
      <dsp:nvSpPr>
        <dsp:cNvPr id="0" name=""/>
        <dsp:cNvSpPr/>
      </dsp:nvSpPr>
      <dsp:spPr>
        <a:xfrm>
          <a:off x="0" y="2786062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Many small hi-tech industries</a:t>
          </a:r>
        </a:p>
      </dsp:txBody>
      <dsp:txXfrm>
        <a:off x="0" y="2786062"/>
        <a:ext cx="6269038" cy="927780"/>
      </dsp:txXfrm>
    </dsp:sp>
    <dsp:sp modelId="{60AC8642-092F-49BB-A3B5-C21FCB98EF81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B6A3E-A020-41F2-9957-792E0EFA80BD}">
      <dsp:nvSpPr>
        <dsp:cNvPr id="0" name=""/>
        <dsp:cNvSpPr/>
      </dsp:nvSpPr>
      <dsp:spPr>
        <a:xfrm>
          <a:off x="0" y="3713843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200 IEEE members</a:t>
          </a:r>
        </a:p>
      </dsp:txBody>
      <dsp:txXfrm>
        <a:off x="0" y="3713843"/>
        <a:ext cx="6269038" cy="927780"/>
      </dsp:txXfrm>
    </dsp:sp>
    <dsp:sp modelId="{BCC37C9A-F3C2-4172-A783-D717EF619388}">
      <dsp:nvSpPr>
        <dsp:cNvPr id="0" name=""/>
        <dsp:cNvSpPr/>
      </dsp:nvSpPr>
      <dsp:spPr>
        <a:xfrm>
          <a:off x="0" y="4641623"/>
          <a:ext cx="62690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C723F-3254-498F-BAC2-ADCBAC2C8C0D}">
      <dsp:nvSpPr>
        <dsp:cNvPr id="0" name=""/>
        <dsp:cNvSpPr/>
      </dsp:nvSpPr>
      <dsp:spPr>
        <a:xfrm>
          <a:off x="0" y="4641623"/>
          <a:ext cx="62690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Very few active with our section</a:t>
          </a:r>
        </a:p>
      </dsp:txBody>
      <dsp:txXfrm>
        <a:off x="0" y="4641623"/>
        <a:ext cx="6269038" cy="92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9F45-050C-4355-8C1F-6B71D85C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11C43-3887-4746-8A11-24AF694F4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9D38-CEF0-463E-ACA3-3E106AA9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C1D9-7FC9-4F50-856F-500B53C7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21F7-C664-4A69-BFA5-4B480F27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AD77-B014-4B1F-AE84-6AEF75E9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025E-DEC9-4398-9E73-3D4BE49A2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4506-ACA3-4E60-9C9A-CEE15EF4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2577A-B1EA-4730-89F2-9D84BC4F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E8B8E-F1ED-4397-9B34-71E0BE2A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E594F-C83D-4F1A-9BCF-D474D5A54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6424F-FC3B-4A26-B2F8-1D6F48D4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F2DA6-76D8-42DC-A388-E1544450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2692C-4167-4ECF-9FA2-5E73B093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C284-D4A4-4B50-A2B1-448F380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E249-3477-45AD-935D-05FF8ED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A5BD-7B0C-4531-9863-6F9AA4E4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F739-D724-490B-8F9D-8636B24F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D338-82A8-4144-8641-46DAE3A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39102-A1A8-49A2-9C20-BDACF050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569E-3C09-404D-B000-4747044B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87F90-4D67-48D9-A223-D85D4FBC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509BF-DB68-4462-83E9-4E5CA98F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4A98-AB7E-49F8-84FD-3BC36A4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B70C-1BE3-4F16-81C7-D8485584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63B-9AE7-4B91-8592-A8383C57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231D-7A9A-46BA-B23F-2B5545431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DA367-72D3-4CDC-8B9F-8F30A12E8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E067F-241E-4A41-9DCF-97640D85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A8B44-B16F-46FD-9094-307FE8DD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5805-433C-433A-A922-6C08512F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2A95-FEF3-4B95-BC32-2C0B4B62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32D3-37E2-41FB-B5A5-F7BE9D99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EAB4A-489F-404A-86E0-6427A396E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FE038-B847-421B-BE00-06F332E8D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4FB7-F53F-40CC-8594-41A2ED85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CEF2-0B1D-449A-AF0F-A8E4539C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E0835-17D8-4475-920E-2F1D3354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8064C-940F-4F43-B735-291E67E2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1C68-7FEC-4743-8EA1-2AECAF4C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C69CB-C56C-4649-A801-977FCA55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14A2-6200-479E-A302-6B57092A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217BF-C9B0-49B4-8535-3F919A2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C101A-944A-426A-8C93-C4CDE4C5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0437A-C678-488B-ADE9-7B5D4ED5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3973-CBFA-4650-B639-01608B5D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896D-BDD1-43B3-AF5D-B947FF2B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5C16-CDDF-462C-A5D1-A0E56B09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A8F0A-A389-42E8-B4B0-CF747F4A3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6ED2A-F08A-4705-B59C-E3ECADD5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6A404-FC90-47A8-879B-297538A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B58DB-B018-4ED3-B642-F56BC39D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9ADB-6E45-4C73-BEF6-1A347942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5CF8F-020D-4C7D-A311-DA8AA26F2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627EA-7315-4C02-B320-D7E41F194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F7862-B230-4C70-881B-ACEC979C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22532-AAA3-42C0-9B9D-929FF8E1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FAEF7-4D1C-4988-9AF4-0A95C5F0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B694F-08EC-45E9-99F4-4B3E1AF0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9C365-633B-4387-92A3-A717F22AA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0273-AF6F-4805-968C-F6A983734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4A06-0FD6-4D0F-805D-85C6C10B8A67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9195-E32E-4B45-9073-D3BD4CE6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8DAD-59FE-4136-82E8-4F73D0B70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A5D4-15DD-4F77-B5C0-D063AEF7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420-EC3F-4CE6-A8D0-A83C515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Ithaca Section Report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62288-5961-4F40-8C19-9542FF640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Executive Committee Members: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Alex Specker – Chair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Hugh Philipp – Vice Chair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Jim Groves – Treasurer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Kirkland Smith – Secretary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Mike Joyner – Events Coordinator</a:t>
            </a:r>
          </a:p>
        </p:txBody>
      </p:sp>
    </p:spTree>
    <p:extLst>
      <p:ext uri="{BB962C8B-B14F-4D97-AF65-F5344CB8AC3E}">
        <p14:creationId xmlns:p14="http://schemas.microsoft.com/office/powerpoint/2010/main" val="25163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4191A-5DEB-4BF0-8C62-B9F8F8E9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Future Plans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71CB250-6E38-48C0-A612-A2DA6DD3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Continue with regular meetings and invite local members</a:t>
            </a:r>
          </a:p>
          <a:p>
            <a:r>
              <a:rPr lang="en-US" sz="2400">
                <a:solidFill>
                  <a:srgbClr val="000000"/>
                </a:solidFill>
              </a:rPr>
              <a:t>Have members give presentations</a:t>
            </a:r>
          </a:p>
          <a:p>
            <a:r>
              <a:rPr lang="en-US" sz="2400">
                <a:solidFill>
                  <a:srgbClr val="000000"/>
                </a:solidFill>
              </a:rPr>
              <a:t>Schedule more events such as plant tours, etc…</a:t>
            </a:r>
          </a:p>
          <a:p>
            <a:r>
              <a:rPr lang="en-US" sz="2400">
                <a:solidFill>
                  <a:srgbClr val="000000"/>
                </a:solidFill>
              </a:rPr>
              <a:t>Coordinate with the Cornell Student Group</a:t>
            </a:r>
          </a:p>
          <a:p>
            <a:r>
              <a:rPr lang="en-US" sz="2400">
                <a:solidFill>
                  <a:srgbClr val="000000"/>
                </a:solidFill>
              </a:rPr>
              <a:t>Coordinate with other nearby sections (Binghamton, Syracuse, Rochester)</a:t>
            </a:r>
          </a:p>
          <a:p>
            <a:r>
              <a:rPr lang="en-US" sz="2400">
                <a:solidFill>
                  <a:srgbClr val="000000"/>
                </a:solidFill>
              </a:rPr>
              <a:t>Invite a DL (Distinguished Lecturer)</a:t>
            </a:r>
          </a:p>
          <a:p>
            <a:r>
              <a:rPr lang="en-US" sz="2400">
                <a:solidFill>
                  <a:srgbClr val="000000"/>
                </a:solidFill>
              </a:rPr>
              <a:t>Look into participating in PACE and SIGHT projects</a:t>
            </a:r>
          </a:p>
        </p:txBody>
      </p:sp>
    </p:spTree>
    <p:extLst>
      <p:ext uri="{BB962C8B-B14F-4D97-AF65-F5344CB8AC3E}">
        <p14:creationId xmlns:p14="http://schemas.microsoft.com/office/powerpoint/2010/main" val="318469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31424-4446-4EA5-A851-959580A2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88D85-4C60-4AF8-A705-BA0EAAF2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Little About Ithaca, NY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C66DF2-D715-49C1-9A14-2EBECEB68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73725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8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7F70-EFF4-471C-ADB7-AB999425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DroneFest</a:t>
            </a:r>
            <a:r>
              <a:rPr lang="en-US" dirty="0"/>
              <a:t>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58AE2-DC24-42AD-84B2-F1E6FDBDD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Given by Vince </a:t>
            </a:r>
            <a:r>
              <a:rPr lang="en-US" dirty="0" err="1"/>
              <a:t>Socci</a:t>
            </a:r>
            <a:endParaRPr lang="en-US" dirty="0"/>
          </a:p>
          <a:p>
            <a:r>
              <a:rPr lang="en-US" dirty="0"/>
              <a:t>Well attended by local members and their families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AF8C5A-DB7C-45A8-A73D-69F0A4C0C20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25472"/>
              </p:ext>
            </p:extLst>
          </p:nvPr>
        </p:nvGraphicFramePr>
        <p:xfrm>
          <a:off x="6096000" y="611746"/>
          <a:ext cx="4648200" cy="576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252" imgH="7543510" progId="AcroExch.Document.DC">
                  <p:embed/>
                </p:oleObj>
              </mc:Choice>
              <mc:Fallback>
                <p:oleObj name="Acrobat Document" r:id="rId3" imgW="5829252" imgH="754351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6017B9B-9CB3-49AB-A1A5-B797D90C3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611746"/>
                        <a:ext cx="4648200" cy="5763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948ACD-01E6-46CF-A529-41C942D448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1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9D035-106E-4930-996E-4793B464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Cornell CHESS Tour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7A87-0914-4D61-8DA8-0BFCED329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CHESS—Cornell High Energy Synchrotron Source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Produces high-intensity x-rays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Used for research in many fields</a:t>
            </a:r>
          </a:p>
        </p:txBody>
      </p:sp>
    </p:spTree>
    <p:extLst>
      <p:ext uri="{BB962C8B-B14F-4D97-AF65-F5344CB8AC3E}">
        <p14:creationId xmlns:p14="http://schemas.microsoft.com/office/powerpoint/2010/main" val="10915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D70E44A-48AD-4379-85F6-6DBE6B84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02" y="365125"/>
            <a:ext cx="10372898" cy="10314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/>
              <a:t>Vector Magnetics Presentation on the Deepwater Horizon/BP Disaster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092196CF-01BA-447B-B8F5-E9AE6AAE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1396537"/>
            <a:ext cx="7281949" cy="50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4" name="Straight Arrow Connector 2">
            <a:extLst>
              <a:ext uri="{FF2B5EF4-FFF2-40B4-BE49-F238E27FC236}">
                <a16:creationId xmlns:a16="http://schemas.microsoft.com/office/drawing/2014/main" id="{D39A42E4-0A52-43AD-8887-2D9BC74DC6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6200" y="2209800"/>
            <a:ext cx="914400" cy="1066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Box 3">
            <a:extLst>
              <a:ext uri="{FF2B5EF4-FFF2-40B4-BE49-F238E27FC236}">
                <a16:creationId xmlns:a16="http://schemas.microsoft.com/office/drawing/2014/main" id="{70C90D4F-8FAD-4E52-B834-17A1306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9" y="191135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Helideck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3FA3E78-F694-4127-B39E-C7A7B481A1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r="-2" b="8790"/>
          <a:stretch/>
        </p:blipFill>
        <p:spPr bwMode="auto">
          <a:xfrm>
            <a:off x="-11909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01F2A-CC67-471A-B17C-D556AC1B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Relief Well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80269-C940-4C84-9194-818C91BCF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1321" y="1382165"/>
            <a:ext cx="4869179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Vector Magnetics technology used to guide the drilling of the two relief wells that ultimately stopped the oil flow</a:t>
            </a:r>
          </a:p>
        </p:txBody>
      </p:sp>
    </p:spTree>
    <p:extLst>
      <p:ext uri="{BB962C8B-B14F-4D97-AF65-F5344CB8AC3E}">
        <p14:creationId xmlns:p14="http://schemas.microsoft.com/office/powerpoint/2010/main" val="388529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7F1D-6C22-4AE4-AEF9-4ED7F5DB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/>
              <a:t>Ithaca Section Contributions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995AE-68D5-48A8-A0F2-0701E1C64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Gave $1000 to the SC2017 held in Sydney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69136AD-AA31-4905-8EC9-A381D3868F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9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521-837D-4C32-BA17-B7F23CEB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Ithaca Section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0A11-2ECA-4BD2-AADB-8A97BD64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 am excited to confirm we raised the $12500 for Phase 1 to buy the solar lanterns with </a:t>
            </a:r>
            <a:r>
              <a:rPr lang="en-US" b="1" dirty="0"/>
              <a:t>$1000 going direct to the section from the Ithaca </a:t>
            </a:r>
            <a:r>
              <a:rPr lang="en-US" b="1" dirty="0" err="1"/>
              <a:t>Section.</a:t>
            </a:r>
            <a:r>
              <a:rPr lang="en-US" dirty="0" err="1"/>
              <a:t>The</a:t>
            </a:r>
            <a:r>
              <a:rPr lang="en-US" dirty="0"/>
              <a:t> recent email from Antonio to IEEE Region 9 members, and the article in the Members Benefit Bulletin and Inside IEEE for staff made a good impact. To date, we have raised a total of $16635 plus the $1000 from Ithaca Section. We still have a ways to go to get to our $37500 goal.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At this point, until we reach $37,500 goal - all the funds raised into the Fund are for the Western Puerto Rico Section project via EPICS in IEEE. So if more resources are needed - please continue to promote the activity and encourage giving.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With respect to what has been spent - I know Stacey Waters placed a solar lantern order and charged the Foundation Fund. So you need to factor that in as well.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Regards, Karen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B2E02-C31C-4140-ACDF-3B5B794F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Gave $1000 to the Puerto Rican and Caribbean section for the purchase of LED lanterns for help after hurricane Marie.</a:t>
            </a:r>
          </a:p>
        </p:txBody>
      </p:sp>
    </p:spTree>
    <p:extLst>
      <p:ext uri="{BB962C8B-B14F-4D97-AF65-F5344CB8AC3E}">
        <p14:creationId xmlns:p14="http://schemas.microsoft.com/office/powerpoint/2010/main" val="243825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321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Ithaca Section Report</vt:lpstr>
      <vt:lpstr>PowerPoint Presentation</vt:lpstr>
      <vt:lpstr>A Little About Ithaca, NY</vt:lpstr>
      <vt:lpstr>DroneFest Event</vt:lpstr>
      <vt:lpstr>Cornell CHESS Tour</vt:lpstr>
      <vt:lpstr>Vector Magnetics Presentation on the Deepwater Horizon/BP Disaster</vt:lpstr>
      <vt:lpstr>Relief Well</vt:lpstr>
      <vt:lpstr>Ithaca Section Contributions</vt:lpstr>
      <vt:lpstr>Ithaca Section Contributions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Ithaca Section Report</dc:title>
  <dc:creator>Alex Specker</dc:creator>
  <cp:lastModifiedBy>Alex Specker</cp:lastModifiedBy>
  <cp:revision>5</cp:revision>
  <dcterms:created xsi:type="dcterms:W3CDTF">2019-03-29T15:11:15Z</dcterms:created>
  <dcterms:modified xsi:type="dcterms:W3CDTF">2019-03-29T17:25:39Z</dcterms:modified>
</cp:coreProperties>
</file>