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99" r:id="rId5"/>
    <p:sldId id="295" r:id="rId6"/>
    <p:sldId id="296" r:id="rId7"/>
    <p:sldId id="297" r:id="rId8"/>
    <p:sldId id="300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6091" autoAdjust="0"/>
  </p:normalViewPr>
  <p:slideViewPr>
    <p:cSldViewPr snapToGrid="0" snapToObjects="1">
      <p:cViewPr varScale="1">
        <p:scale>
          <a:sx n="131" d="100"/>
          <a:sy n="131" d="100"/>
        </p:scale>
        <p:origin x="17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F5348-78B1-4CD3-BB3B-FC08EB35BCA8}" type="datetimeFigureOut">
              <a:rPr lang="en-US" smtClean="0"/>
              <a:t>4/5/19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74A58-B2E0-4600-8C0B-32DD132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Date Placeholder 1"/>
          <p:cNvSpPr txBox="1">
            <a:spLocks/>
          </p:cNvSpPr>
          <p:nvPr userDrawn="1"/>
        </p:nvSpPr>
        <p:spPr>
          <a:xfrm>
            <a:off x="3684588" y="6363644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3684588" y="6363644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"/>
          <p:cNvSpPr txBox="1">
            <a:spLocks/>
          </p:cNvSpPr>
          <p:nvPr userDrawn="1"/>
        </p:nvSpPr>
        <p:spPr>
          <a:xfrm>
            <a:off x="3684588" y="6363644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"/>
          <p:cNvSpPr txBox="1">
            <a:spLocks/>
          </p:cNvSpPr>
          <p:nvPr userDrawn="1"/>
        </p:nvSpPr>
        <p:spPr>
          <a:xfrm>
            <a:off x="3684588" y="6363644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3684588" y="6363644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1"/>
          <p:cNvSpPr txBox="1">
            <a:spLocks/>
          </p:cNvSpPr>
          <p:nvPr userDrawn="1"/>
        </p:nvSpPr>
        <p:spPr>
          <a:xfrm>
            <a:off x="3684588" y="6363644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ieee.org/r1/r1-award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usa.org/volunteers/awards-recognition" TargetMode="External"/><Relationship Id="rId2" Type="http://schemas.openxmlformats.org/officeDocument/2006/relationships/hyperlink" Target="https://ieeeusa.org/volunteers/awards-recogni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ga.ieee.org/awards/mga-award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.org/education/award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2954337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2019 IEEE Awards and Recognition</a:t>
            </a: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3699925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Verdana" charset="0"/>
                <a:cs typeface="Verdana" charset="0"/>
              </a:rPr>
              <a:t>Region 1 ExCom Meeting                                                                                                                                                                   5 April 2019</a:t>
            </a: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4519694"/>
            <a:ext cx="7916862" cy="377825"/>
          </a:xfrm>
        </p:spPr>
        <p:txBody>
          <a:bodyPr/>
          <a:lstStyle/>
          <a:p>
            <a:r>
              <a:rPr lang="en-US" sz="1800" dirty="0">
                <a:latin typeface="Verdana" charset="0"/>
              </a:rPr>
              <a:t>Dr. Jason Hui                                                                      Region 1 Awards and Recognition Chair</a:t>
            </a:r>
            <a:endParaRPr lang="en-US" dirty="0">
              <a:latin typeface="Verdan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Region 1 Awards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sz="2200" b="1" dirty="0">
                <a:latin typeface="Verdana" charset="0"/>
              </a:rPr>
              <a:t>Professional Awards</a:t>
            </a:r>
          </a:p>
          <a:p>
            <a:pPr lvl="1"/>
            <a:r>
              <a:rPr lang="en-US" sz="1800" dirty="0"/>
              <a:t>3A Technological Innovation (Academic)</a:t>
            </a:r>
          </a:p>
          <a:p>
            <a:pPr lvl="1"/>
            <a:r>
              <a:rPr lang="en-US" sz="1800" dirty="0"/>
              <a:t>3B Technological Innovation (Industry or Government)</a:t>
            </a:r>
          </a:p>
          <a:p>
            <a:pPr lvl="1"/>
            <a:r>
              <a:rPr lang="en-US" sz="1800" dirty="0"/>
              <a:t>3C Managerial Excellence in an Engineering Organization</a:t>
            </a:r>
          </a:p>
          <a:p>
            <a:pPr lvl="1"/>
            <a:r>
              <a:rPr lang="en-US" sz="1800" dirty="0"/>
              <a:t>3D Outstanding Teaching in an IEEE area of interest (University or College) </a:t>
            </a:r>
          </a:p>
          <a:p>
            <a:pPr lvl="1"/>
            <a:r>
              <a:rPr lang="en-US" sz="1800" dirty="0"/>
              <a:t>3E Outstanding Teaching in an IEEE Area of interest (Pre-University or College)</a:t>
            </a:r>
          </a:p>
          <a:p>
            <a:pPr lvl="1"/>
            <a:r>
              <a:rPr lang="en-US" sz="1800" dirty="0"/>
              <a:t>3F Enhancement of the relationship between IEEE and Industry</a:t>
            </a:r>
          </a:p>
          <a:p>
            <a:pPr lvl="1"/>
            <a:r>
              <a:rPr lang="en-US" sz="1800" dirty="0"/>
              <a:t>3G Enhancement of the IEEE or Engineering Profession’s Image with the Public</a:t>
            </a:r>
          </a:p>
          <a:p>
            <a:pPr lvl="1"/>
            <a:r>
              <a:rPr lang="en-US" sz="1800" dirty="0"/>
              <a:t>3H Outstanding Support for the Mission of the IEEE, MGA, Region 1 and/or Section</a:t>
            </a:r>
            <a:endParaRPr lang="en-US" sz="1800" dirty="0">
              <a:latin typeface="Verdan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Region 1 Awards, cont’d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sz="2200" b="1" dirty="0">
                <a:latin typeface="Verdana" charset="0"/>
              </a:rPr>
              <a:t>Lifetime Service Award</a:t>
            </a:r>
          </a:p>
          <a:p>
            <a:pPr lvl="1"/>
            <a:r>
              <a:rPr lang="en-US" sz="1800" dirty="0"/>
              <a:t>4A The William Terry Distinguished Service Award</a:t>
            </a:r>
          </a:p>
          <a:p>
            <a:r>
              <a:rPr lang="en-US" sz="2200" b="1" dirty="0">
                <a:latin typeface="Verdana" charset="0"/>
              </a:rPr>
              <a:t>Region 1 Young Professionals Award</a:t>
            </a:r>
          </a:p>
          <a:p>
            <a:r>
              <a:rPr lang="en-US" sz="2200" b="1" dirty="0">
                <a:latin typeface="Verdana" charset="0"/>
              </a:rPr>
              <a:t>Alex Gruenwald Region 1 PACE Award</a:t>
            </a:r>
          </a:p>
          <a:p>
            <a:pPr marL="0" indent="0" algn="ctr">
              <a:buNone/>
            </a:pPr>
            <a:r>
              <a:rPr lang="en-US" dirty="0">
                <a:ea typeface="ＭＳ Ｐゴシック" pitchFamily="34" charset="-128"/>
                <a:hlinkClick r:id="rId2"/>
              </a:rPr>
              <a:t>sites.ieee.org/r1/r1-awards/</a:t>
            </a:r>
            <a:endParaRPr lang="en-US" dirty="0"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Deadline is Friday, 21 June 2019, 11:59 EDT</a:t>
            </a:r>
          </a:p>
          <a:p>
            <a:pPr marL="0" indent="0" algn="ctr">
              <a:buNone/>
            </a:pPr>
            <a:r>
              <a:rPr lang="en-US" sz="2000" i="1" dirty="0">
                <a:solidFill>
                  <a:srgbClr val="FF0000"/>
                </a:solidFill>
                <a:ea typeface="ＭＳ Ｐゴシック" pitchFamily="34" charset="-128"/>
              </a:rPr>
              <a:t>** IEEE Region 1 Awards are peer-recognized awards, and therefore, self-nomination is not permitted **</a:t>
            </a:r>
            <a:endParaRPr lang="en-US" i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37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Region 1 Awards, cont’d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sz="2200" b="1" dirty="0">
                <a:latin typeface="Verdana" charset="0"/>
              </a:rPr>
              <a:t>Timeline for Region 1 Awards</a:t>
            </a:r>
          </a:p>
          <a:p>
            <a:pPr lvl="1"/>
            <a:r>
              <a:rPr lang="en-US" sz="1800" dirty="0">
                <a:latin typeface="Verdana" charset="0"/>
              </a:rPr>
              <a:t>Nomination forms available on Region 1 website – 4 March</a:t>
            </a:r>
          </a:p>
          <a:p>
            <a:pPr lvl="1"/>
            <a:r>
              <a:rPr lang="en-US" sz="1800" dirty="0">
                <a:latin typeface="Verdana" charset="0"/>
              </a:rPr>
              <a:t>Nomination submissions due – 21 June</a:t>
            </a:r>
          </a:p>
          <a:p>
            <a:pPr lvl="1"/>
            <a:r>
              <a:rPr lang="en-US" sz="1800" dirty="0">
                <a:latin typeface="Verdana" charset="0"/>
              </a:rPr>
              <a:t>Awards and Recognition Committee (ARC) completes nomination review – 27 July</a:t>
            </a:r>
          </a:p>
          <a:p>
            <a:pPr lvl="1"/>
            <a:r>
              <a:rPr lang="en-US" sz="1800" dirty="0">
                <a:latin typeface="Verdana" charset="0"/>
              </a:rPr>
              <a:t>Awards deliberation by ARC – 3 August</a:t>
            </a:r>
          </a:p>
          <a:p>
            <a:pPr lvl="1"/>
            <a:r>
              <a:rPr lang="en-US" sz="1800" dirty="0">
                <a:latin typeface="Verdana" charset="0"/>
              </a:rPr>
              <a:t>Presentation to ExCom – August (exact date TBD)</a:t>
            </a:r>
          </a:p>
          <a:p>
            <a:pPr lvl="1"/>
            <a:r>
              <a:rPr lang="en-US" sz="1800" dirty="0">
                <a:latin typeface="Verdana" charset="0"/>
              </a:rPr>
              <a:t>Presentation for approval by Region 1 Assembly – August (exact date TBD)</a:t>
            </a:r>
          </a:p>
          <a:p>
            <a:pPr lvl="1"/>
            <a:r>
              <a:rPr lang="en-US" sz="1800" dirty="0">
                <a:latin typeface="Verdana" charset="0"/>
              </a:rPr>
              <a:t>Award letters to recipients – September</a:t>
            </a:r>
          </a:p>
          <a:p>
            <a:pPr lvl="1"/>
            <a:r>
              <a:rPr lang="en-US" sz="1800" dirty="0">
                <a:latin typeface="Verdana" charset="0"/>
              </a:rPr>
              <a:t>Award plaques to Sections – October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F9F024-CAAC-794E-B6AA-34167E34B160}"/>
              </a:ext>
            </a:extLst>
          </p:cNvPr>
          <p:cNvSpPr/>
          <p:nvPr/>
        </p:nvSpPr>
        <p:spPr>
          <a:xfrm>
            <a:off x="695221" y="21108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pple Color Emoji" pitchFamily="2" charset="0"/>
              </a:rPr>
              <a:t>✅</a:t>
            </a:r>
            <a:endParaRPr lang="en-US" dirty="0">
              <a:effectLst/>
              <a:latin typeface="Apple Color Emoj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4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IEEE-USA Awards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sz="2200" b="1" dirty="0">
                <a:latin typeface="Verdana" charset="0"/>
              </a:rPr>
              <a:t>Professionalism Awards</a:t>
            </a:r>
          </a:p>
          <a:p>
            <a:pPr lvl="1"/>
            <a:r>
              <a:rPr lang="en-US" sz="1800" dirty="0"/>
              <a:t>Robert S. </a:t>
            </a:r>
            <a:r>
              <a:rPr lang="en-US" sz="1800" dirty="0" err="1"/>
              <a:t>Walleigh</a:t>
            </a:r>
            <a:r>
              <a:rPr lang="en-US" sz="1800" dirty="0"/>
              <a:t> Distinguished Contributions to Engineering Professionalism Award</a:t>
            </a:r>
          </a:p>
          <a:p>
            <a:pPr lvl="1"/>
            <a:r>
              <a:rPr lang="en-US" sz="1800" dirty="0"/>
              <a:t>Award for Distinguished Public Service</a:t>
            </a:r>
          </a:p>
          <a:p>
            <a:pPr lvl="1"/>
            <a:r>
              <a:rPr lang="en-US" sz="1800" dirty="0"/>
              <a:t>George F. McClure Citation of Honor</a:t>
            </a:r>
          </a:p>
          <a:p>
            <a:pPr lvl="1"/>
            <a:r>
              <a:rPr lang="en-US" sz="1800" dirty="0"/>
              <a:t>The IEEE-USA John Meredith Professional Service Award – </a:t>
            </a:r>
            <a:r>
              <a:rPr lang="en-US" sz="1800" b="1" i="1" dirty="0"/>
              <a:t>New!</a:t>
            </a:r>
            <a:endParaRPr lang="en-US" sz="1800" i="1" dirty="0"/>
          </a:p>
          <a:p>
            <a:pPr lvl="1"/>
            <a:r>
              <a:rPr lang="en-US" sz="1800" dirty="0"/>
              <a:t>K-12 STEM Literacy Educator-Engineer Partnership Award </a:t>
            </a:r>
          </a:p>
          <a:p>
            <a:pPr lvl="1"/>
            <a:r>
              <a:rPr lang="en-US" sz="1800" dirty="0"/>
              <a:t>IEEE-USA Entrepreneur Achievement Award for Leadership in Entrepreneurial Spirit</a:t>
            </a:r>
          </a:p>
          <a:p>
            <a:pPr lvl="1"/>
            <a:r>
              <a:rPr lang="en-US" sz="1800" dirty="0"/>
              <a:t>IEEE-USA Jim Watson Student Professional Awareness Achievement Award</a:t>
            </a:r>
            <a:endParaRPr lang="en-US" sz="2200" dirty="0"/>
          </a:p>
          <a:p>
            <a:pPr lvl="1"/>
            <a:endParaRPr lang="en-US" sz="1800" dirty="0">
              <a:latin typeface="Verdan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498" t="14920" r="83521" b="79210"/>
          <a:stretch/>
        </p:blipFill>
        <p:spPr>
          <a:xfrm>
            <a:off x="7345318" y="1455215"/>
            <a:ext cx="1346245" cy="3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6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IEEE-USA Awards, cont’d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646238"/>
            <a:ext cx="8326438" cy="4389437"/>
          </a:xfrm>
        </p:spPr>
        <p:txBody>
          <a:bodyPr/>
          <a:lstStyle/>
          <a:p>
            <a:r>
              <a:rPr lang="en-US" sz="2200" b="1" dirty="0">
                <a:latin typeface="Verdana" charset="0"/>
              </a:rPr>
              <a:t>Technical Achievement Award</a:t>
            </a:r>
          </a:p>
          <a:p>
            <a:pPr lvl="1"/>
            <a:r>
              <a:rPr lang="en-US" sz="1800" dirty="0"/>
              <a:t>Harry Diamond Memorial Award</a:t>
            </a:r>
          </a:p>
          <a:p>
            <a:r>
              <a:rPr lang="en-US" sz="2200" b="1" dirty="0"/>
              <a:t>Literary Award</a:t>
            </a:r>
          </a:p>
          <a:p>
            <a:pPr lvl="1"/>
            <a:r>
              <a:rPr lang="en-US" sz="1800" dirty="0"/>
              <a:t>Award for Distinguished Literary Contributions Furthering Public Understanding and Advancement of the Engineering Profession</a:t>
            </a:r>
            <a:endParaRPr lang="en-US" sz="2200" b="1" dirty="0">
              <a:latin typeface="Verdana" charset="0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 pitchFamily="34" charset="-128"/>
                <a:hlinkClick r:id="rId2"/>
              </a:rPr>
              <a:t>                                 </a:t>
            </a:r>
            <a:r>
              <a:rPr lang="en-US" sz="2000" dirty="0">
                <a:ea typeface="ＭＳ Ｐゴシック" pitchFamily="34" charset="-128"/>
                <a:hlinkClick r:id="rId3"/>
              </a:rPr>
              <a:t>https://ieeeusa.org/volunteers/awards-recognition</a:t>
            </a:r>
            <a:endParaRPr lang="en-US" sz="2000" dirty="0"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sz="2000" i="1" dirty="0">
                <a:solidFill>
                  <a:srgbClr val="FF0000"/>
                </a:solidFill>
              </a:rPr>
              <a:t>Deadline is Sunday, 15 September 2019, 11:59 EDT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1800" i="1" dirty="0">
                <a:solidFill>
                  <a:srgbClr val="FF0000"/>
                </a:solidFill>
                <a:ea typeface="ＭＳ Ｐゴシック" pitchFamily="34" charset="-128"/>
              </a:rPr>
              <a:t>** IEEE-USA Awards are peer-recognized awards, and therefore, self-nomination is not permitted **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498" t="14920" r="83521" b="79210"/>
          <a:stretch/>
        </p:blipFill>
        <p:spPr>
          <a:xfrm>
            <a:off x="7345318" y="1455215"/>
            <a:ext cx="1346245" cy="3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2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IEEE MGA Awards 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493838"/>
            <a:ext cx="8326438" cy="4389437"/>
          </a:xfrm>
        </p:spPr>
        <p:txBody>
          <a:bodyPr/>
          <a:lstStyle/>
          <a:p>
            <a:r>
              <a:rPr lang="en-US" sz="2000" b="1" dirty="0"/>
              <a:t>MGA Outstanding Section Awards</a:t>
            </a:r>
          </a:p>
          <a:p>
            <a:pPr lvl="1"/>
            <a:r>
              <a:rPr lang="en-US" sz="1600" dirty="0"/>
              <a:t>Recognizes the excellent work of a large, medium, and small Section in the past year</a:t>
            </a:r>
          </a:p>
          <a:p>
            <a:pPr lvl="1"/>
            <a:r>
              <a:rPr lang="en-US" sz="1600" i="1" dirty="0">
                <a:solidFill>
                  <a:srgbClr val="FF0000"/>
                </a:solidFill>
              </a:rPr>
              <a:t>Deadline is Wednesday, 15 May 2019</a:t>
            </a:r>
          </a:p>
          <a:p>
            <a:r>
              <a:rPr lang="en-US" sz="2000" b="1" dirty="0"/>
              <a:t>Individual/Team Awards</a:t>
            </a:r>
          </a:p>
          <a:p>
            <a:pPr lvl="1"/>
            <a:r>
              <a:rPr lang="en-US" sz="1600" dirty="0"/>
              <a:t>MGA Larry K. Wilson Transnational Award</a:t>
            </a:r>
          </a:p>
          <a:p>
            <a:pPr lvl="1"/>
            <a:r>
              <a:rPr lang="en-US" sz="1600" dirty="0"/>
              <a:t>MGA Innovation Award</a:t>
            </a:r>
          </a:p>
          <a:p>
            <a:pPr lvl="1"/>
            <a:r>
              <a:rPr lang="en-US" sz="1600" dirty="0"/>
              <a:t>MGA Leadership Award</a:t>
            </a:r>
          </a:p>
          <a:p>
            <a:pPr lvl="1"/>
            <a:r>
              <a:rPr lang="en-US" sz="1600" dirty="0"/>
              <a:t>MGA Achievement Award</a:t>
            </a:r>
          </a:p>
          <a:p>
            <a:pPr lvl="1"/>
            <a:r>
              <a:rPr lang="en-US" sz="1600" dirty="0"/>
              <a:t>MGA Young Professionals Achievement Award</a:t>
            </a:r>
          </a:p>
          <a:p>
            <a:pPr lvl="1"/>
            <a:r>
              <a:rPr lang="en-US" sz="1600" i="1" dirty="0">
                <a:solidFill>
                  <a:srgbClr val="FF0000"/>
                </a:solidFill>
              </a:rPr>
              <a:t>Deadline is Tuesday, 15 October 2019</a:t>
            </a:r>
          </a:p>
          <a:p>
            <a:pPr marL="411162" lvl="1" indent="0">
              <a:buNone/>
            </a:pPr>
            <a:endParaRPr lang="en-US" sz="100" dirty="0">
              <a:ea typeface="ＭＳ Ｐゴシック" pitchFamily="34" charset="-128"/>
              <a:hlinkClick r:id="rId2"/>
            </a:endParaRPr>
          </a:p>
          <a:p>
            <a:pPr marL="411162" lvl="1" indent="0" algn="ctr">
              <a:buNone/>
            </a:pPr>
            <a:r>
              <a:rPr lang="en-US" dirty="0">
                <a:ea typeface="ＭＳ Ｐゴシック" pitchFamily="34" charset="-128"/>
                <a:hlinkClick r:id="rId2"/>
              </a:rPr>
              <a:t>https://mga.ieee.org/awards/mga-awards</a:t>
            </a:r>
            <a:endParaRPr lang="en-US" sz="1600" dirty="0">
              <a:ea typeface="ＭＳ Ｐゴシック" pitchFamily="34" charset="-128"/>
            </a:endParaRPr>
          </a:p>
          <a:p>
            <a:pPr marL="411162" lvl="1" indent="0">
              <a:buNone/>
            </a:pPr>
            <a:endParaRPr lang="en-US" sz="100" i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411162" lvl="1" indent="0">
              <a:buNone/>
            </a:pPr>
            <a:r>
              <a:rPr lang="en-US" sz="1600" i="1" dirty="0">
                <a:solidFill>
                  <a:srgbClr val="FF0000"/>
                </a:solidFill>
                <a:ea typeface="ＭＳ Ｐゴシック" pitchFamily="34" charset="-128"/>
              </a:rPr>
              <a:t>** MGA Awards are peer-recognized awards, and therefore, self-nomination is not permitted **</a:t>
            </a:r>
            <a:endParaRPr lang="en-US" sz="1600" i="1" dirty="0">
              <a:solidFill>
                <a:srgbClr val="FF0000"/>
              </a:solidFill>
            </a:endParaRPr>
          </a:p>
          <a:p>
            <a:endParaRPr lang="en-US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2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</a:rPr>
              <a:t>IEEE EAB Awards 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5" y="1493838"/>
            <a:ext cx="8326438" cy="4389437"/>
          </a:xfrm>
        </p:spPr>
        <p:txBody>
          <a:bodyPr/>
          <a:lstStyle/>
          <a:p>
            <a:r>
              <a:rPr lang="en-US" sz="2000" b="1" dirty="0"/>
              <a:t>Educational Activities</a:t>
            </a:r>
          </a:p>
          <a:p>
            <a:r>
              <a:rPr lang="en-US" sz="2000" b="1" dirty="0"/>
              <a:t>Scholarship/Fellowship</a:t>
            </a:r>
          </a:p>
          <a:p>
            <a:r>
              <a:rPr lang="en-US" sz="2000" b="1" dirty="0"/>
              <a:t>IEEE-HKN</a:t>
            </a:r>
          </a:p>
          <a:p>
            <a:pPr marL="411162" lvl="1" indent="0">
              <a:buNone/>
            </a:pPr>
            <a:endParaRPr lang="en-US" b="1" dirty="0"/>
          </a:p>
          <a:p>
            <a:pPr marL="411162" lvl="1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www.ieee.org</a:t>
            </a:r>
            <a:r>
              <a:rPr lang="en-US" dirty="0">
                <a:hlinkClick r:id="rId2"/>
              </a:rPr>
              <a:t>/education/awards/</a:t>
            </a:r>
            <a:r>
              <a:rPr lang="en-US" dirty="0" err="1">
                <a:hlinkClick r:id="rId2"/>
              </a:rPr>
              <a:t>index.html</a:t>
            </a:r>
            <a:endParaRPr lang="en-US" dirty="0"/>
          </a:p>
          <a:p>
            <a:pPr lvl="1"/>
            <a:endParaRPr lang="en-US" sz="1400" i="1" dirty="0">
              <a:solidFill>
                <a:srgbClr val="FF0000"/>
              </a:solidFill>
            </a:endParaRPr>
          </a:p>
          <a:p>
            <a:pPr marL="411162" lvl="1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Deadline is Monday, 6 May 2019</a:t>
            </a:r>
            <a:endParaRPr lang="en-US" dirty="0">
              <a:ea typeface="ＭＳ Ｐゴシック" pitchFamily="34" charset="-128"/>
            </a:endParaRPr>
          </a:p>
          <a:p>
            <a:pPr marL="411162" lvl="1" indent="0">
              <a:buNone/>
            </a:pPr>
            <a:endParaRPr lang="en-US" sz="1400" i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411162" lvl="1" indent="0" algn="ctr">
              <a:buNone/>
            </a:pPr>
            <a:r>
              <a:rPr lang="en-US" i="1" dirty="0">
                <a:solidFill>
                  <a:srgbClr val="FF0000"/>
                </a:solidFill>
                <a:ea typeface="ＭＳ Ｐゴシック" pitchFamily="34" charset="-128"/>
              </a:rPr>
              <a:t>** EAB Awards are peer-recognized awards, and therefore, self-nomination is not permitted **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6789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3043</TotalTime>
  <Words>525</Words>
  <Application>Microsoft Macintosh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Apple Color Emoji</vt:lpstr>
      <vt:lpstr>Arial</vt:lpstr>
      <vt:lpstr>Calibri</vt:lpstr>
      <vt:lpstr>Lucida Grande</vt:lpstr>
      <vt:lpstr>Verdana</vt:lpstr>
      <vt:lpstr>Wingdings</vt:lpstr>
      <vt:lpstr>ieee_presentation_template_tagline</vt:lpstr>
      <vt:lpstr>2019 IEEE Awards and Recognition</vt:lpstr>
      <vt:lpstr>Region 1 Awards</vt:lpstr>
      <vt:lpstr>Region 1 Awards, cont’d</vt:lpstr>
      <vt:lpstr>Region 1 Awards, cont’d</vt:lpstr>
      <vt:lpstr>IEEE-USA Awards</vt:lpstr>
      <vt:lpstr>IEEE-USA Awards, cont’d</vt:lpstr>
      <vt:lpstr>IEEE MGA Awards </vt:lpstr>
      <vt:lpstr>IEEE EAB Awards </vt:lpstr>
    </vt:vector>
  </TitlesOfParts>
  <Company>IEEE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Jason Hui</cp:lastModifiedBy>
  <cp:revision>194</cp:revision>
  <dcterms:created xsi:type="dcterms:W3CDTF">2012-11-14T18:53:32Z</dcterms:created>
  <dcterms:modified xsi:type="dcterms:W3CDTF">2019-04-06T02:24:27Z</dcterms:modified>
</cp:coreProperties>
</file>