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1" r:id="rId2"/>
    <p:sldId id="390" r:id="rId3"/>
    <p:sldId id="391" r:id="rId4"/>
    <p:sldId id="392" r:id="rId5"/>
    <p:sldId id="396" r:id="rId6"/>
    <p:sldId id="397" r:id="rId7"/>
    <p:sldId id="399" r:id="rId8"/>
    <p:sldId id="400" r:id="rId9"/>
    <p:sldId id="398" r:id="rId10"/>
    <p:sldId id="402" r:id="rId11"/>
    <p:sldId id="403" r:id="rId12"/>
    <p:sldId id="401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94634" autoAdjust="0"/>
  </p:normalViewPr>
  <p:slideViewPr>
    <p:cSldViewPr snapToGrid="0" snapToObjects="1">
      <p:cViewPr varScale="1">
        <p:scale>
          <a:sx n="98" d="100"/>
          <a:sy n="98" d="100"/>
        </p:scale>
        <p:origin x="927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5" descr="shutterstock_76938916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0"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</p:spPr>
      </p:pic>
      <p:pic>
        <p:nvPicPr>
          <p:cNvPr id="9" name="Picture Placeholder 10" descr="shutterstock_1070852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3" r="23893"/>
          <a:stretch>
            <a:fillRect/>
          </a:stretch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0" name="Picture Placeholder 12" descr="shutterstock_12020635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9"/>
          <a:stretch/>
        </p:blipFill>
        <p:spPr>
          <a:xfrm>
            <a:off x="2285999" y="0"/>
            <a:ext cx="2271889" cy="2809875"/>
          </a:xfrm>
          <a:prstGeom prst="rect">
            <a:avLst/>
          </a:prstGeom>
        </p:spPr>
      </p:pic>
      <p:pic>
        <p:nvPicPr>
          <p:cNvPr id="11" name="Picture Placeholder 8" descr="shutterstock_5838226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r="21447"/>
          <a:stretch>
            <a:fillRect/>
          </a:stretch>
        </p:blipFill>
        <p:spPr>
          <a:xfrm>
            <a:off x="4571999" y="0"/>
            <a:ext cx="2271889" cy="2809875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9E4D3-F80A-BB4B-8FD5-37E8CBED91A1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66889" y="1644422"/>
            <a:ext cx="3995928" cy="4366911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713640" y="1644952"/>
            <a:ext cx="403524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22860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br>
              <a:rPr lang="en-US" dirty="0" smtClean="0"/>
            </a:b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78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r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B606DF8-9D0F-8048-89BC-0D4D7BC0DD55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5324124" y="1644952"/>
            <a:ext cx="3424766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22860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8" y="1644952"/>
            <a:ext cx="4694967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99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F5B39-3F3D-D443-AFEC-C37958B43239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/>
          </p:nvPr>
        </p:nvSpPr>
        <p:spPr>
          <a:xfrm flipH="1">
            <a:off x="4752960" y="4007160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7"/>
          </p:nvPr>
        </p:nvSpPr>
        <p:spPr>
          <a:xfrm flipH="1">
            <a:off x="4744493" y="1644422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9" y="1644952"/>
            <a:ext cx="4035250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07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90" y="1645920"/>
            <a:ext cx="3996794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70987" y="2550051"/>
            <a:ext cx="3992697" cy="0"/>
          </a:xfrm>
          <a:prstGeom prst="line">
            <a:avLst/>
          </a:prstGeom>
          <a:ln w="19050">
            <a:solidFill>
              <a:srgbClr val="0066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52094" y="1645920"/>
            <a:ext cx="3996794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52094" y="2524153"/>
            <a:ext cx="3996794" cy="0"/>
          </a:xfrm>
          <a:prstGeom prst="line">
            <a:avLst/>
          </a:prstGeom>
          <a:ln w="19050">
            <a:solidFill>
              <a:srgbClr val="0066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57012" y="2658533"/>
            <a:ext cx="4045126" cy="3352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br>
              <a:rPr lang="en-US" dirty="0" smtClean="0"/>
            </a:b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4703762" y="2658533"/>
            <a:ext cx="4045126" cy="3352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br>
              <a:rPr lang="en-US" dirty="0" smtClean="0"/>
            </a:b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47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4/5/2019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93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717"/>
            <a:ext cx="9144000" cy="1301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84" y="6038603"/>
            <a:ext cx="1629925" cy="82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2629-6D7B-4189-8BC4-F4065C8887F7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CFF8-1D0B-432F-8EFA-2D283C97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18" descr="shutterstock_295816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29"/>
          <a:stretch/>
        </p:blipFill>
        <p:spPr>
          <a:xfrm>
            <a:off x="6870094" y="0"/>
            <a:ext cx="2315683" cy="2809875"/>
          </a:xfrm>
          <a:prstGeom prst="rect">
            <a:avLst/>
          </a:prstGeom>
        </p:spPr>
      </p:pic>
      <p:pic>
        <p:nvPicPr>
          <p:cNvPr id="9" name="Picture Placeholder 32" descr="ISP2093881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19907" b="7997"/>
          <a:stretch/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0" name="Picture Placeholder 35" descr="shutterstock_12412126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r="16269"/>
          <a:stretch/>
        </p:blipFill>
        <p:spPr>
          <a:xfrm>
            <a:off x="2283983" y="0"/>
            <a:ext cx="2271889" cy="2809875"/>
          </a:xfrm>
          <a:prstGeom prst="rect">
            <a:avLst/>
          </a:prstGeom>
        </p:spPr>
      </p:pic>
      <p:pic>
        <p:nvPicPr>
          <p:cNvPr id="11" name="Picture Placeholder 9" descr="shutterstock_43012507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6" r="4950"/>
          <a:stretch/>
        </p:blipFill>
        <p:spPr>
          <a:xfrm>
            <a:off x="4574191" y="0"/>
            <a:ext cx="2271713" cy="280987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B4938F-C4AA-4841-9EF1-647F18415BBC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6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8" descr="shutterstock_77990686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9" r="-1" b="8519"/>
          <a:stretch/>
        </p:blipFill>
        <p:spPr>
          <a:xfrm>
            <a:off x="2285999" y="0"/>
            <a:ext cx="2271889" cy="2809875"/>
          </a:xfrm>
          <a:prstGeom prst="rect">
            <a:avLst/>
          </a:prstGeom>
        </p:spPr>
      </p:pic>
      <p:pic>
        <p:nvPicPr>
          <p:cNvPr id="9" name="Picture Placeholder 10" descr="iStock_000017402661Medium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2" t="11117" r="6171" b="2959"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</p:spPr>
      </p:pic>
      <p:pic>
        <p:nvPicPr>
          <p:cNvPr id="10" name="Picture Placeholder 13" descr="shutterstock_32048539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2" t="3491" r="1" b="4853"/>
          <a:stretch/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1" name="Picture Placeholder 15" descr="shutterstock_11304505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6"/>
          <a:stretch/>
        </p:blipFill>
        <p:spPr>
          <a:xfrm>
            <a:off x="4571999" y="0"/>
            <a:ext cx="2271889" cy="280987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F19A2-CCB0-B04A-8E0D-4699AC325FDC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6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2D454DB-9398-4742-8180-7E6BB481D394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8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10" descr="cover-rgb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5" b="24687"/>
          <a:stretch/>
        </p:blipFill>
        <p:spPr>
          <a:xfrm>
            <a:off x="-1" y="0"/>
            <a:ext cx="9144001" cy="2809875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74F24C-1F4E-AE42-86CC-06AD9557198E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3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30CF5F-2495-A546-9059-04EC55BB5CFF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pPr/>
              <a:t>4/5/2019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25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4713640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9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70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366" y="6356350"/>
            <a:ext cx="35860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DE90-EC6F-724D-92C6-B4F354F44863}" type="datetime1">
              <a:rPr lang="en-US" smtClean="0"/>
              <a:pPr/>
              <a:t>4/5/2019</a:t>
            </a:fld>
            <a:endParaRPr lang="en-US" dirty="0"/>
          </a:p>
        </p:txBody>
      </p:sp>
      <p:pic>
        <p:nvPicPr>
          <p:cNvPr id="7" name="Picture 6" descr="ieee_blue_R0G102B161-lg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34" y="6225514"/>
            <a:ext cx="1393338" cy="4064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9737548" y="6198899"/>
            <a:ext cx="11335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12-CRS-0106 12/12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70" r:id="rId7"/>
    <p:sldLayoutId id="2147483662" r:id="rId8"/>
    <p:sldLayoutId id="2147483658" r:id="rId9"/>
    <p:sldLayoutId id="2147483675" r:id="rId10"/>
    <p:sldLayoutId id="2147483659" r:id="rId11"/>
    <p:sldLayoutId id="2147483661" r:id="rId12"/>
    <p:sldLayoutId id="2147483672" r:id="rId13"/>
    <p:sldLayoutId id="2147483674" r:id="rId14"/>
    <p:sldLayoutId id="2147483676" r:id="rId15"/>
    <p:sldLayoutId id="2147483677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.Beheshti@ieee.org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 1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Babak D. Beheshti, Region 1 Director</a:t>
            </a:r>
          </a:p>
          <a:p>
            <a:r>
              <a:rPr lang="en-US" dirty="0" smtClean="0">
                <a:hlinkClick r:id="rId2"/>
              </a:rPr>
              <a:t>b.Beheshti@ieee.org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                                                                 April </a:t>
            </a:r>
            <a:r>
              <a:rPr lang="en-US" dirty="0" smtClean="0"/>
              <a:t>5-7, 2019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for the Rest of 2019	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 smtClean="0"/>
              <a:t>Region 1 EXCOM WebEx Meeting – August 2019 </a:t>
            </a:r>
          </a:p>
          <a:p>
            <a:pPr lvl="1"/>
            <a:r>
              <a:rPr lang="en-US" dirty="0" smtClean="0"/>
              <a:t>Review and approve 2020 budget</a:t>
            </a:r>
          </a:p>
          <a:p>
            <a:pPr lvl="1"/>
            <a:r>
              <a:rPr lang="en-US" dirty="0" smtClean="0"/>
              <a:t>Review and approve Region 1 Awards</a:t>
            </a:r>
          </a:p>
          <a:p>
            <a:r>
              <a:rPr lang="en-US" dirty="0" smtClean="0"/>
              <a:t>Region 1 BoG Assembly WebEx Meeting – August 2019</a:t>
            </a:r>
          </a:p>
          <a:p>
            <a:pPr lvl="1"/>
            <a:r>
              <a:rPr lang="en-US" dirty="0" smtClean="0"/>
              <a:t>Approve 2020 Budget</a:t>
            </a:r>
          </a:p>
          <a:p>
            <a:pPr lvl="1"/>
            <a:r>
              <a:rPr lang="en-US" dirty="0" smtClean="0"/>
              <a:t>Approve Region 1 Awards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2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Chair Appointment Process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hangingPunct="0"/>
            <a:r>
              <a:rPr lang="en-US" dirty="0"/>
              <a:t>“5.2.2 Election/Appointment Process:</a:t>
            </a:r>
          </a:p>
          <a:p>
            <a:pPr lvl="1" hangingPunct="0"/>
            <a:r>
              <a:rPr lang="en-US" dirty="0" smtClean="0"/>
              <a:t>…Upon </a:t>
            </a:r>
            <a:r>
              <a:rPr lang="en-US" dirty="0"/>
              <a:t>request of the Region 1 Director-Elect, the Region 1 N&amp;A Committee, shall present a slate of at least two, and not more than three, candidates for each Area Chair position to the Region 1 Director-Elect by </a:t>
            </a:r>
            <a:r>
              <a:rPr lang="en-US" dirty="0">
                <a:solidFill>
                  <a:srgbClr val="C00000"/>
                </a:solidFill>
              </a:rPr>
              <a:t>August 31 of an odd numbered year</a:t>
            </a:r>
            <a:r>
              <a:rPr lang="en-US" dirty="0"/>
              <a:t>. </a:t>
            </a:r>
            <a:endParaRPr lang="en-US" dirty="0" smtClean="0"/>
          </a:p>
          <a:p>
            <a:pPr lvl="1" hangingPunct="0"/>
            <a:r>
              <a:rPr lang="en-US" dirty="0" smtClean="0"/>
              <a:t>Consideration </a:t>
            </a:r>
            <a:r>
              <a:rPr lang="en-US" dirty="0"/>
              <a:t>should be given to candidates within the Area. </a:t>
            </a:r>
          </a:p>
          <a:p>
            <a:pPr lvl="1" hangingPunct="0"/>
            <a:r>
              <a:rPr lang="en-US" dirty="0"/>
              <a:t> </a:t>
            </a:r>
            <a:r>
              <a:rPr lang="en-US" dirty="0" smtClean="0"/>
              <a:t>With </a:t>
            </a:r>
            <a:r>
              <a:rPr lang="en-US" dirty="0"/>
              <a:t>or without such advice, the Region 1 Director-Elect shall, </a:t>
            </a:r>
            <a:r>
              <a:rPr lang="en-US" dirty="0">
                <a:solidFill>
                  <a:srgbClr val="C00000"/>
                </a:solidFill>
              </a:rPr>
              <a:t>no later than October 31 of that odd numbered year</a:t>
            </a:r>
            <a:r>
              <a:rPr lang="en-US" dirty="0"/>
              <a:t>, appoint the respective Area Chairs for a two-year term coinciding with his/her term of office in accordance with MGA Operations Manual, Section 9.2.A.1.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7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75" y="197555"/>
            <a:ext cx="7945913" cy="1030112"/>
          </a:xfrm>
        </p:spPr>
        <p:txBody>
          <a:bodyPr/>
          <a:lstStyle/>
          <a:p>
            <a:r>
              <a:rPr lang="en-US" sz="2800" dirty="0" smtClean="0"/>
              <a:t>STATISTICS – By Grade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83487"/>
              </p:ext>
            </p:extLst>
          </p:nvPr>
        </p:nvGraphicFramePr>
        <p:xfrm>
          <a:off x="625640" y="1716504"/>
          <a:ext cx="7972929" cy="4042611"/>
        </p:xfrm>
        <a:graphic>
          <a:graphicData uri="http://schemas.openxmlformats.org/drawingml/2006/table">
            <a:tbl>
              <a:tblPr/>
              <a:tblGrid>
                <a:gridCol w="1953632">
                  <a:extLst>
                    <a:ext uri="{9D8B030D-6E8A-4147-A177-3AD203B41FA5}">
                      <a16:colId xmlns:a16="http://schemas.microsoft.com/office/drawing/2014/main" val="1550557707"/>
                    </a:ext>
                  </a:extLst>
                </a:gridCol>
                <a:gridCol w="1953632">
                  <a:extLst>
                    <a:ext uri="{9D8B030D-6E8A-4147-A177-3AD203B41FA5}">
                      <a16:colId xmlns:a16="http://schemas.microsoft.com/office/drawing/2014/main" val="221610017"/>
                    </a:ext>
                  </a:extLst>
                </a:gridCol>
                <a:gridCol w="1267220">
                  <a:extLst>
                    <a:ext uri="{9D8B030D-6E8A-4147-A177-3AD203B41FA5}">
                      <a16:colId xmlns:a16="http://schemas.microsoft.com/office/drawing/2014/main" val="2759823850"/>
                    </a:ext>
                  </a:extLst>
                </a:gridCol>
                <a:gridCol w="1267220">
                  <a:extLst>
                    <a:ext uri="{9D8B030D-6E8A-4147-A177-3AD203B41FA5}">
                      <a16:colId xmlns:a16="http://schemas.microsoft.com/office/drawing/2014/main" val="4039094548"/>
                    </a:ext>
                  </a:extLst>
                </a:gridCol>
                <a:gridCol w="1531225">
                  <a:extLst>
                    <a:ext uri="{9D8B030D-6E8A-4147-A177-3AD203B41FA5}">
                      <a16:colId xmlns:a16="http://schemas.microsoft.com/office/drawing/2014/main" val="800563044"/>
                    </a:ext>
                  </a:extLst>
                </a:gridCol>
              </a:tblGrid>
              <a:tr h="4894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Region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410417"/>
                  </a:ext>
                </a:extLst>
              </a:tr>
              <a:tr h="362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Grade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55279"/>
                  </a:ext>
                </a:extLst>
              </a:tr>
              <a:tr h="36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Honorary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507531"/>
                  </a:ext>
                </a:extLst>
              </a:tr>
              <a:tr h="36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Fellow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412645"/>
                  </a:ext>
                </a:extLst>
              </a:tr>
              <a:tr h="507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Senior Member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816350"/>
                  </a:ext>
                </a:extLst>
              </a:tr>
              <a:tr h="36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390566"/>
                  </a:ext>
                </a:extLst>
              </a:tr>
              <a:tr h="36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Associate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148296"/>
                  </a:ext>
                </a:extLst>
              </a:tr>
              <a:tr h="36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GSM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624296"/>
                  </a:ext>
                </a:extLst>
              </a:tr>
              <a:tr h="3625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402674"/>
                  </a:ext>
                </a:extLst>
              </a:tr>
              <a:tr h="507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00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2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75" y="197555"/>
            <a:ext cx="7945913" cy="1030112"/>
          </a:xfrm>
        </p:spPr>
        <p:txBody>
          <a:bodyPr/>
          <a:lstStyle/>
          <a:p>
            <a:r>
              <a:rPr lang="en-US" sz="2800" dirty="0" smtClean="0"/>
              <a:t>STATISTICS – By Sections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271608"/>
              </p:ext>
            </p:extLst>
          </p:nvPr>
        </p:nvGraphicFramePr>
        <p:xfrm>
          <a:off x="802975" y="1668365"/>
          <a:ext cx="7684168" cy="4186994"/>
        </p:xfrm>
        <a:graphic>
          <a:graphicData uri="http://schemas.openxmlformats.org/drawingml/2006/table">
            <a:tbl>
              <a:tblPr/>
              <a:tblGrid>
                <a:gridCol w="3842084">
                  <a:extLst>
                    <a:ext uri="{9D8B030D-6E8A-4147-A177-3AD203B41FA5}">
                      <a16:colId xmlns:a16="http://schemas.microsoft.com/office/drawing/2014/main" val="3487115330"/>
                    </a:ext>
                  </a:extLst>
                </a:gridCol>
                <a:gridCol w="3842084">
                  <a:extLst>
                    <a:ext uri="{9D8B030D-6E8A-4147-A177-3AD203B41FA5}">
                      <a16:colId xmlns:a16="http://schemas.microsoft.com/office/drawing/2014/main" val="1700670518"/>
                    </a:ext>
                  </a:extLst>
                </a:gridCol>
              </a:tblGrid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241475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Berkshire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619621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Binghamton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137868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145488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Buffalo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689914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315185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Mountain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198757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Ithaca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266092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Island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465834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189852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Mid-Hudson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719811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Mohawk Valley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91621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377914"/>
                  </a:ext>
                </a:extLst>
              </a:tr>
              <a:tr h="2990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 Coast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917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1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75" y="197555"/>
            <a:ext cx="7945913" cy="1030112"/>
          </a:xfrm>
        </p:spPr>
        <p:txBody>
          <a:bodyPr/>
          <a:lstStyle/>
          <a:p>
            <a:r>
              <a:rPr lang="en-US" sz="2800" dirty="0" smtClean="0"/>
              <a:t>STATISTICS – By Sections (continued)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27612"/>
              </p:ext>
            </p:extLst>
          </p:nvPr>
        </p:nvGraphicFramePr>
        <p:xfrm>
          <a:off x="792000" y="1636295"/>
          <a:ext cx="7956888" cy="4042610"/>
        </p:xfrm>
        <a:graphic>
          <a:graphicData uri="http://schemas.openxmlformats.org/drawingml/2006/table">
            <a:tbl>
              <a:tblPr/>
              <a:tblGrid>
                <a:gridCol w="3978444">
                  <a:extLst>
                    <a:ext uri="{9D8B030D-6E8A-4147-A177-3AD203B41FA5}">
                      <a16:colId xmlns:a16="http://schemas.microsoft.com/office/drawing/2014/main" val="2637604830"/>
                    </a:ext>
                  </a:extLst>
                </a:gridCol>
                <a:gridCol w="3978444">
                  <a:extLst>
                    <a:ext uri="{9D8B030D-6E8A-4147-A177-3AD203B41FA5}">
                      <a16:colId xmlns:a16="http://schemas.microsoft.com/office/drawing/2014/main" val="4004676463"/>
                    </a:ext>
                  </a:extLst>
                </a:gridCol>
              </a:tblGrid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690277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335456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Jersey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144806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Princeton/Central Jersey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497254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Providence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603578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Rochester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197072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Schenectady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933663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Springfield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648852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Syracuse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82106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Worcester County Section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667861"/>
                  </a:ext>
                </a:extLst>
              </a:tr>
              <a:tr h="367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005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75" y="197555"/>
            <a:ext cx="7945913" cy="1030112"/>
          </a:xfrm>
        </p:spPr>
        <p:txBody>
          <a:bodyPr/>
          <a:lstStyle/>
          <a:p>
            <a:r>
              <a:rPr lang="en-US" sz="2800" dirty="0" smtClean="0"/>
              <a:t>STATISTICS – Total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472214"/>
              </p:ext>
            </p:extLst>
          </p:nvPr>
        </p:nvGraphicFramePr>
        <p:xfrm>
          <a:off x="628649" y="1556090"/>
          <a:ext cx="7886703" cy="4379489"/>
        </p:xfrm>
        <a:graphic>
          <a:graphicData uri="http://schemas.openxmlformats.org/drawingml/2006/table">
            <a:tbl>
              <a:tblPr/>
              <a:tblGrid>
                <a:gridCol w="431875">
                  <a:extLst>
                    <a:ext uri="{9D8B030D-6E8A-4147-A177-3AD203B41FA5}">
                      <a16:colId xmlns:a16="http://schemas.microsoft.com/office/drawing/2014/main" val="426862386"/>
                    </a:ext>
                  </a:extLst>
                </a:gridCol>
                <a:gridCol w="531539">
                  <a:extLst>
                    <a:ext uri="{9D8B030D-6E8A-4147-A177-3AD203B41FA5}">
                      <a16:colId xmlns:a16="http://schemas.microsoft.com/office/drawing/2014/main" val="2709607285"/>
                    </a:ext>
                  </a:extLst>
                </a:gridCol>
                <a:gridCol w="531539">
                  <a:extLst>
                    <a:ext uri="{9D8B030D-6E8A-4147-A177-3AD203B41FA5}">
                      <a16:colId xmlns:a16="http://schemas.microsoft.com/office/drawing/2014/main" val="1828860353"/>
                    </a:ext>
                  </a:extLst>
                </a:gridCol>
                <a:gridCol w="438519">
                  <a:extLst>
                    <a:ext uri="{9D8B030D-6E8A-4147-A177-3AD203B41FA5}">
                      <a16:colId xmlns:a16="http://schemas.microsoft.com/office/drawing/2014/main" val="3691730622"/>
                    </a:ext>
                  </a:extLst>
                </a:gridCol>
                <a:gridCol w="431875">
                  <a:extLst>
                    <a:ext uri="{9D8B030D-6E8A-4147-A177-3AD203B41FA5}">
                      <a16:colId xmlns:a16="http://schemas.microsoft.com/office/drawing/2014/main" val="600768126"/>
                    </a:ext>
                  </a:extLst>
                </a:gridCol>
                <a:gridCol w="465096">
                  <a:extLst>
                    <a:ext uri="{9D8B030D-6E8A-4147-A177-3AD203B41FA5}">
                      <a16:colId xmlns:a16="http://schemas.microsoft.com/office/drawing/2014/main" val="1442313701"/>
                    </a:ext>
                  </a:extLst>
                </a:gridCol>
                <a:gridCol w="465096">
                  <a:extLst>
                    <a:ext uri="{9D8B030D-6E8A-4147-A177-3AD203B41FA5}">
                      <a16:colId xmlns:a16="http://schemas.microsoft.com/office/drawing/2014/main" val="465398154"/>
                    </a:ext>
                  </a:extLst>
                </a:gridCol>
                <a:gridCol w="431875">
                  <a:extLst>
                    <a:ext uri="{9D8B030D-6E8A-4147-A177-3AD203B41FA5}">
                      <a16:colId xmlns:a16="http://schemas.microsoft.com/office/drawing/2014/main" val="2646458933"/>
                    </a:ext>
                  </a:extLst>
                </a:gridCol>
                <a:gridCol w="431875">
                  <a:extLst>
                    <a:ext uri="{9D8B030D-6E8A-4147-A177-3AD203B41FA5}">
                      <a16:colId xmlns:a16="http://schemas.microsoft.com/office/drawing/2014/main" val="1989600722"/>
                    </a:ext>
                  </a:extLst>
                </a:gridCol>
                <a:gridCol w="465096">
                  <a:extLst>
                    <a:ext uri="{9D8B030D-6E8A-4147-A177-3AD203B41FA5}">
                      <a16:colId xmlns:a16="http://schemas.microsoft.com/office/drawing/2014/main" val="1390437054"/>
                    </a:ext>
                  </a:extLst>
                </a:gridCol>
                <a:gridCol w="465096">
                  <a:extLst>
                    <a:ext uri="{9D8B030D-6E8A-4147-A177-3AD203B41FA5}">
                      <a16:colId xmlns:a16="http://schemas.microsoft.com/office/drawing/2014/main" val="3587514677"/>
                    </a:ext>
                  </a:extLst>
                </a:gridCol>
                <a:gridCol w="431875">
                  <a:extLst>
                    <a:ext uri="{9D8B030D-6E8A-4147-A177-3AD203B41FA5}">
                      <a16:colId xmlns:a16="http://schemas.microsoft.com/office/drawing/2014/main" val="4224537615"/>
                    </a:ext>
                  </a:extLst>
                </a:gridCol>
                <a:gridCol w="431875">
                  <a:extLst>
                    <a:ext uri="{9D8B030D-6E8A-4147-A177-3AD203B41FA5}">
                      <a16:colId xmlns:a16="http://schemas.microsoft.com/office/drawing/2014/main" val="2074214618"/>
                    </a:ext>
                  </a:extLst>
                </a:gridCol>
                <a:gridCol w="531539">
                  <a:extLst>
                    <a:ext uri="{9D8B030D-6E8A-4147-A177-3AD203B41FA5}">
                      <a16:colId xmlns:a16="http://schemas.microsoft.com/office/drawing/2014/main" val="3838516097"/>
                    </a:ext>
                  </a:extLst>
                </a:gridCol>
                <a:gridCol w="531539">
                  <a:extLst>
                    <a:ext uri="{9D8B030D-6E8A-4147-A177-3AD203B41FA5}">
                      <a16:colId xmlns:a16="http://schemas.microsoft.com/office/drawing/2014/main" val="1506379301"/>
                    </a:ext>
                  </a:extLst>
                </a:gridCol>
                <a:gridCol w="438519">
                  <a:extLst>
                    <a:ext uri="{9D8B030D-6E8A-4147-A177-3AD203B41FA5}">
                      <a16:colId xmlns:a16="http://schemas.microsoft.com/office/drawing/2014/main" val="4042622068"/>
                    </a:ext>
                  </a:extLst>
                </a:gridCol>
                <a:gridCol w="431875">
                  <a:extLst>
                    <a:ext uri="{9D8B030D-6E8A-4147-A177-3AD203B41FA5}">
                      <a16:colId xmlns:a16="http://schemas.microsoft.com/office/drawing/2014/main" val="486545354"/>
                    </a:ext>
                  </a:extLst>
                </a:gridCol>
              </a:tblGrid>
              <a:tr h="257617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Geographic IEEE Membership Summary - February 2019</a:t>
                      </a:r>
                    </a:p>
                  </a:txBody>
                  <a:tcPr marL="6609" marR="6609" marT="66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76588"/>
                  </a:ext>
                </a:extLst>
              </a:tr>
              <a:tr h="2576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6609" marR="6609" marT="66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Higher-Grade w/o GSM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Graduate Students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Undergraduate Students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MEMBERS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331735"/>
                  </a:ext>
                </a:extLst>
              </a:tr>
              <a:tr h="257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15340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9" marR="6609" marT="66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76486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20,504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21,444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(940)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-4.4%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1,141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(54)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-4.7%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1,258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1,508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(250)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-16.6%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22,849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24,093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(1,244)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706881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17,936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18,625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(689)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-3.7%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1,021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(93)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-8.9%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19,922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20,692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(770)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21430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17,852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18,317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(465)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(89)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-5.3%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20,959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21,534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(575)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126672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12,847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13,381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(534)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-4.0%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-3.6%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1,248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-3.3%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15,206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15,824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(618)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468978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16,930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17,403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(473)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-3.6%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(83)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-5.4%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19,552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20,152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(600)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027269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34,743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36,025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(1,282)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-3.6%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2,769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(207)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-7.5%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39,139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40,631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(1,492)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17477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1-6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120,812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125,195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(4,383)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7,802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7,955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(153)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9,013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9,776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(763)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137,627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142,926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(5,299)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87829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9,666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9,813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(147)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1,645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1,460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12,575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12,336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00126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38,630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39,194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(564)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7,397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7,336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6,817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6,789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52,844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53,319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(475)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75073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5,830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5,974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(144)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(52)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-5.3%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9,990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9,835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31396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47,406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46,873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11,160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10,678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20,185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19,405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78,751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76,956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1,795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75873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7-10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101,532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101,854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(322)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21,127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20,451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31,501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30,141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1,360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154,160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152,446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1,714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32316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09" marR="6609" marT="66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222,344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227,049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(4,705)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-2.1%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28,929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28,406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40,514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39,917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597 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291,787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295,372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(3,585)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</a:p>
                  </a:txBody>
                  <a:tcPr marL="6609" marR="6609" marT="66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26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" y="129482"/>
            <a:ext cx="7551220" cy="595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 1 Strategic </a:t>
            </a:r>
            <a:r>
              <a:rPr lang="en-US" dirty="0" smtClean="0"/>
              <a:t>Retreat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Region 1 held a Strategic Offsite Meeting on February 23 and 24 2019 in the LaGuardia Marriott in preparation for the April R1 Meeting</a:t>
            </a:r>
          </a:p>
          <a:p>
            <a:pPr lvl="1"/>
            <a:r>
              <a:rPr lang="en-US" dirty="0"/>
              <a:t>Small group of selected attendees</a:t>
            </a:r>
          </a:p>
          <a:p>
            <a:pPr lvl="1"/>
            <a:r>
              <a:rPr lang="en-US" dirty="0"/>
              <a:t>Made up of volunteers that would normally not get chosen for this type of effort – broad </a:t>
            </a:r>
            <a:r>
              <a:rPr lang="en-US" dirty="0" smtClean="0"/>
              <a:t>spectrum</a:t>
            </a:r>
            <a:endParaRPr lang="en-US" dirty="0"/>
          </a:p>
          <a:p>
            <a:pPr lvl="1"/>
            <a:r>
              <a:rPr lang="en-US" dirty="0"/>
              <a:t>Focus on defining the Needs of our various member segments</a:t>
            </a:r>
          </a:p>
          <a:p>
            <a:pPr lvl="1"/>
            <a:r>
              <a:rPr lang="en-US" dirty="0"/>
              <a:t>Jumping off from the 2018 R1 meeting focused group 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IEEE can/must do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828800"/>
            <a:ext cx="914400" cy="3733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n-US" b="1" dirty="0"/>
              <a:t>Relevant Content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752600" y="3200400"/>
            <a:ext cx="1676400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177158" y="1850019"/>
            <a:ext cx="4214242" cy="740781"/>
            <a:chOff x="619154" y="1925019"/>
            <a:chExt cx="1722882" cy="740781"/>
          </a:xfrm>
        </p:grpSpPr>
        <p:sp>
          <p:nvSpPr>
            <p:cNvPr id="14" name="Pentagon 13"/>
            <p:cNvSpPr/>
            <p:nvPr/>
          </p:nvSpPr>
          <p:spPr>
            <a:xfrm rot="10800000">
              <a:off x="619154" y="1925019"/>
              <a:ext cx="1722882" cy="74078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4"/>
            <p:cNvSpPr/>
            <p:nvPr/>
          </p:nvSpPr>
          <p:spPr>
            <a:xfrm>
              <a:off x="804349" y="1925019"/>
              <a:ext cx="1537687" cy="740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666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Student  Journey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(Freshman – Graduate)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0400" y="2667000"/>
            <a:ext cx="4191000" cy="762000"/>
            <a:chOff x="619154" y="1903800"/>
            <a:chExt cx="1722882" cy="762000"/>
          </a:xfrm>
        </p:grpSpPr>
        <p:sp>
          <p:nvSpPr>
            <p:cNvPr id="21" name="Pentagon 20"/>
            <p:cNvSpPr/>
            <p:nvPr/>
          </p:nvSpPr>
          <p:spPr>
            <a:xfrm rot="10800000">
              <a:off x="619154" y="1925019"/>
              <a:ext cx="1722882" cy="74078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>
              <a:off x="804349" y="1903800"/>
              <a:ext cx="1537687" cy="740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666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Academic Journey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(Early Career to Late Career</a:t>
              </a:r>
              <a:r>
                <a:rPr lang="en-US" sz="1800" kern="1200" dirty="0"/>
                <a:t>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77158" y="3526419"/>
            <a:ext cx="4214242" cy="740781"/>
            <a:chOff x="619154" y="1925019"/>
            <a:chExt cx="1722882" cy="740781"/>
          </a:xfrm>
        </p:grpSpPr>
        <p:sp>
          <p:nvSpPr>
            <p:cNvPr id="24" name="Pentagon 23"/>
            <p:cNvSpPr/>
            <p:nvPr/>
          </p:nvSpPr>
          <p:spPr>
            <a:xfrm rot="10800000">
              <a:off x="619154" y="1925019"/>
              <a:ext cx="1722882" cy="74078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entagon 4"/>
            <p:cNvSpPr/>
            <p:nvPr/>
          </p:nvSpPr>
          <p:spPr>
            <a:xfrm rot="21600000">
              <a:off x="804349" y="1925019"/>
              <a:ext cx="1537687" cy="740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666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Industrial Journey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(Early Career – Late Career)</a:t>
              </a:r>
              <a:endParaRPr lang="en-US" sz="18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158" y="4440819"/>
            <a:ext cx="4214242" cy="740781"/>
            <a:chOff x="619154" y="1925019"/>
            <a:chExt cx="1722882" cy="740781"/>
          </a:xfrm>
        </p:grpSpPr>
        <p:sp>
          <p:nvSpPr>
            <p:cNvPr id="27" name="Pentagon 26"/>
            <p:cNvSpPr/>
            <p:nvPr/>
          </p:nvSpPr>
          <p:spPr>
            <a:xfrm rot="10800000">
              <a:off x="619154" y="1925019"/>
              <a:ext cx="1722882" cy="74078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entagon 4"/>
            <p:cNvSpPr/>
            <p:nvPr/>
          </p:nvSpPr>
          <p:spPr>
            <a:xfrm rot="21600000">
              <a:off x="804349" y="1925019"/>
              <a:ext cx="1537687" cy="740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6664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Interrupted Journeys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(Unique transitions)</a:t>
              </a:r>
              <a:endParaRPr lang="en-US" sz="1800" kern="12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981200" y="2438400"/>
            <a:ext cx="1143000" cy="7070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Focused Delivery</a:t>
            </a:r>
          </a:p>
        </p:txBody>
      </p:sp>
    </p:spTree>
    <p:extLst>
      <p:ext uri="{BB962C8B-B14F-4D97-AF65-F5344CB8AC3E}">
        <p14:creationId xmlns:p14="http://schemas.microsoft.com/office/powerpoint/2010/main" val="21094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Ahead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pPr/>
              <a:t>4/5/2019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 smtClean="0"/>
              <a:t>Focus Discussions in the Region 1 BoG on Saturday April 6</a:t>
            </a:r>
          </a:p>
          <a:p>
            <a:r>
              <a:rPr lang="en-US" dirty="0" smtClean="0"/>
              <a:t>Follow up discussion by the strategic team</a:t>
            </a:r>
          </a:p>
          <a:p>
            <a:r>
              <a:rPr lang="en-US" dirty="0" smtClean="0"/>
              <a:t>A plan of action for the Region and recommended actions for Sections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CRS-0106-IEEE-PowerPoint-Presentation-Template 14Nov FINAL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12-CRS-0106-IEEE-PowerPoint-Presentation-Template 14Nov FINAL.thmx</Template>
  <TotalTime>6548</TotalTime>
  <Words>882</Words>
  <Application>Microsoft Office PowerPoint</Application>
  <PresentationFormat>On-screen Show (4:3)</PresentationFormat>
  <Paragraphs>413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Verdana</vt:lpstr>
      <vt:lpstr>Wingdings</vt:lpstr>
      <vt:lpstr>12-CRS-0106-IEEE-PowerPoint-Presentation-Template 14Nov FINAL</vt:lpstr>
      <vt:lpstr>Region 1 Meeting</vt:lpstr>
      <vt:lpstr>STATISTICS – By Grade</vt:lpstr>
      <vt:lpstr>STATISTICS – By Sections</vt:lpstr>
      <vt:lpstr>STATISTICS – By Sections (continued)</vt:lpstr>
      <vt:lpstr>STATISTICS – Total</vt:lpstr>
      <vt:lpstr>PowerPoint Presentation</vt:lpstr>
      <vt:lpstr>Region 1 Strategic Retreat</vt:lpstr>
      <vt:lpstr>What IEEE can/must do</vt:lpstr>
      <vt:lpstr>What is Ahead</vt:lpstr>
      <vt:lpstr>Logistics for the Rest of 2019 </vt:lpstr>
      <vt:lpstr>Area Chair Appointment Process</vt:lpstr>
      <vt:lpstr>Thank you.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Babak Dastgheib-Beheshti</cp:lastModifiedBy>
  <cp:revision>425</cp:revision>
  <cp:lastPrinted>2017-05-15T14:57:46Z</cp:lastPrinted>
  <dcterms:created xsi:type="dcterms:W3CDTF">2012-11-14T18:53:32Z</dcterms:created>
  <dcterms:modified xsi:type="dcterms:W3CDTF">2019-04-05T20:44:21Z</dcterms:modified>
</cp:coreProperties>
</file>