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1" r:id="rId10"/>
    <p:sldId id="265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0"/>
    <p:restoredTop sz="94681"/>
  </p:normalViewPr>
  <p:slideViewPr>
    <p:cSldViewPr snapToGrid="0" snapToObjects="1">
      <p:cViewPr varScale="1">
        <p:scale>
          <a:sx n="160" d="100"/>
          <a:sy n="160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A86CA-5B0C-6140-8E16-85AA15F1536C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67C5-C892-9D43-BB02-B5B7CDBDF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2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9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1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7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4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2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5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67C5-C892-9D43-BB02-B5B7CDBDFB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8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1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8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0838-46C5-334C-9373-ADEBEDDCE74A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7398-6CB6-8B4D-AB49-FAA4E2E3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4B14A-E02B-0E4F-A3AA-71D818A7001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100000"/>
                </a:schemeClr>
              </a:gs>
              <a:gs pos="100000">
                <a:srgbClr val="002060">
                  <a:lumMod val="40000"/>
                </a:srgbClr>
              </a:gs>
              <a:gs pos="100000">
                <a:srgbClr val="002060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2747"/>
            <a:ext cx="6858000" cy="179070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00"/>
                </a:solidFill>
              </a:rPr>
              <a:t>Greg Gdowski, PhD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341" y="2669724"/>
            <a:ext cx="4907942" cy="124182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Nominee </a:t>
            </a:r>
          </a:p>
          <a:p>
            <a:r>
              <a:rPr lang="en-US" b="1" dirty="0">
                <a:solidFill>
                  <a:srgbClr val="FFFF00"/>
                </a:solidFill>
              </a:rPr>
              <a:t>Region 1 2020-2021 Director Elect/Delegate Elect</a:t>
            </a:r>
          </a:p>
        </p:txBody>
      </p:sp>
    </p:spTree>
    <p:extLst>
      <p:ext uri="{BB962C8B-B14F-4D97-AF65-F5344CB8AC3E}">
        <p14:creationId xmlns:p14="http://schemas.microsoft.com/office/powerpoint/2010/main" val="53666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14737-B534-D840-9552-DA070755D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33"/>
          <a:stretch/>
        </p:blipFill>
        <p:spPr>
          <a:xfrm>
            <a:off x="5108835" y="2345635"/>
            <a:ext cx="4051067" cy="22393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84A3CE-3567-1244-9F51-65E9DF04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835" y="4412126"/>
            <a:ext cx="4051067" cy="73137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1200" dirty="0"/>
              <a:t>Region Directors serve as Region Delegates representing the members of its constituents.   They are a member of the IEEE Board of Directors, and are voting members on the MGA Board and Assembly, and the IEEE-USA Board.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BF1BC8-BCFB-834E-B614-D99C43BB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25" y="1306458"/>
            <a:ext cx="4947628" cy="377428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rgbClr val="FFFF00"/>
                </a:solidFill>
              </a:rPr>
              <a:t>It is important to have an individual that understands the needs of Region 1</a:t>
            </a:r>
            <a:r>
              <a:rPr lang="en-US" sz="18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I am an IEEE Senior Member that has been a member for 15yrs </a:t>
            </a:r>
            <a:r>
              <a:rPr lang="en-US" sz="1800" i="1" u="sng" dirty="0">
                <a:solidFill>
                  <a:srgbClr val="FFFF00"/>
                </a:solidFill>
              </a:rPr>
              <a:t>that has been active in leadership roles in R1 for the last 10yrs.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I have served as a volunteer for numerous engineering and professional organizations including:</a:t>
            </a:r>
          </a:p>
          <a:p>
            <a:r>
              <a:rPr lang="en-US" sz="1800" dirty="0">
                <a:solidFill>
                  <a:srgbClr val="FFFF00"/>
                </a:solidFill>
              </a:rPr>
              <a:t>MedTech Board (&gt;100 Biotech companies) 5 years</a:t>
            </a:r>
          </a:p>
          <a:p>
            <a:r>
              <a:rPr lang="en-US" sz="1800" dirty="0">
                <a:solidFill>
                  <a:srgbClr val="FFFF00"/>
                </a:solidFill>
              </a:rPr>
              <a:t>Rochester Engineering Society; Board Member and 1st Vice President</a:t>
            </a:r>
          </a:p>
          <a:p>
            <a:pPr marL="0" indent="0">
              <a:buNone/>
            </a:pP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177875-D477-DA46-BFA2-679AAC340FB8}"/>
              </a:ext>
            </a:extLst>
          </p:cNvPr>
          <p:cNvSpPr txBox="1">
            <a:spLocks/>
          </p:cNvSpPr>
          <p:nvPr/>
        </p:nvSpPr>
        <p:spPr>
          <a:xfrm>
            <a:off x="235134" y="259885"/>
            <a:ext cx="493321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FFFF00"/>
                </a:solidFill>
              </a:rPr>
              <a:t>Serving as your R1 Delegate</a:t>
            </a:r>
          </a:p>
        </p:txBody>
      </p:sp>
    </p:spTree>
    <p:extLst>
      <p:ext uri="{BB962C8B-B14F-4D97-AF65-F5344CB8AC3E}">
        <p14:creationId xmlns:p14="http://schemas.microsoft.com/office/powerpoint/2010/main" val="4500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F965C6-794E-8543-A1C0-FF09BF5C1F67}"/>
              </a:ext>
            </a:extLst>
          </p:cNvPr>
          <p:cNvSpPr txBox="1"/>
          <p:nvPr/>
        </p:nvSpPr>
        <p:spPr>
          <a:xfrm>
            <a:off x="254096" y="2271227"/>
            <a:ext cx="52183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i="1" dirty="0">
                <a:solidFill>
                  <a:srgbClr val="FFFF00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3572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A43940-9477-D143-B8AD-454B2A2E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59" y="2843617"/>
            <a:ext cx="2598861" cy="2218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62CEA-DC99-3042-A983-E2B7EE60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1" y="-1"/>
            <a:ext cx="7366450" cy="10546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Life experience from within R1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D5C0-33DF-C34B-859D-39F1FA10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31" y="1125379"/>
            <a:ext cx="4973106" cy="301763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Raised in Rhode Island</a:t>
            </a:r>
          </a:p>
          <a:p>
            <a:r>
              <a:rPr lang="en-US" sz="1800" dirty="0">
                <a:solidFill>
                  <a:srgbClr val="FFFF00"/>
                </a:solidFill>
              </a:rPr>
              <a:t>Family business in Southeastern Massachusetts</a:t>
            </a:r>
          </a:p>
          <a:p>
            <a:r>
              <a:rPr lang="en-US" sz="1800" dirty="0">
                <a:solidFill>
                  <a:srgbClr val="FFFF00"/>
                </a:solidFill>
              </a:rPr>
              <a:t>Attended Boston University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>
                <a:solidFill>
                  <a:srgbClr val="FFFF00"/>
                </a:solidFill>
              </a:rPr>
              <a:t>Have worked in both academics and industry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</a:rPr>
              <a:t>Welch Allyn/Blue Highway in Syracuse, NY</a:t>
            </a:r>
          </a:p>
          <a:p>
            <a:pPr lvl="1"/>
            <a:r>
              <a:rPr lang="en-US" sz="1600" dirty="0">
                <a:solidFill>
                  <a:srgbClr val="FFFF00"/>
                </a:solidFill>
              </a:rPr>
              <a:t>Associate Professor, Biomedical Engineering University of Rochester</a:t>
            </a:r>
          </a:p>
          <a:p>
            <a:pPr lvl="2"/>
            <a:r>
              <a:rPr lang="en-US" sz="1400" dirty="0">
                <a:solidFill>
                  <a:srgbClr val="FFFF00"/>
                </a:solidFill>
              </a:rPr>
              <a:t>Executive Director</a:t>
            </a:r>
          </a:p>
          <a:p>
            <a:pPr marL="1028700" lvl="3" indent="0">
              <a:buNone/>
            </a:pPr>
            <a:r>
              <a:rPr lang="en-US" sz="1400" dirty="0">
                <a:solidFill>
                  <a:srgbClr val="FFFF00"/>
                </a:solidFill>
              </a:rPr>
              <a:t>Center for Medical Technology &amp; Innovation</a:t>
            </a:r>
          </a:p>
          <a:p>
            <a:endParaRPr lang="en-US" sz="1800" dirty="0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893E1245-5B78-F943-883C-C495C9CF1093}"/>
              </a:ext>
            </a:extLst>
          </p:cNvPr>
          <p:cNvSpPr/>
          <p:nvPr/>
        </p:nvSpPr>
        <p:spPr>
          <a:xfrm>
            <a:off x="7668587" y="4414739"/>
            <a:ext cx="574589" cy="2914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A6DD26FA-F372-194C-8F1F-5EF8EB9AC20E}"/>
              </a:ext>
            </a:extLst>
          </p:cNvPr>
          <p:cNvSpPr/>
          <p:nvPr/>
        </p:nvSpPr>
        <p:spPr>
          <a:xfrm>
            <a:off x="7758074" y="4139590"/>
            <a:ext cx="574589" cy="2914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A60E3060-B990-9740-9997-F93C13C6E466}"/>
              </a:ext>
            </a:extLst>
          </p:cNvPr>
          <p:cNvSpPr/>
          <p:nvPr/>
        </p:nvSpPr>
        <p:spPr>
          <a:xfrm>
            <a:off x="6659820" y="3993851"/>
            <a:ext cx="574589" cy="2914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696A2684-95B7-6F42-A451-6E7560242ED5}"/>
              </a:ext>
            </a:extLst>
          </p:cNvPr>
          <p:cNvSpPr/>
          <p:nvPr/>
        </p:nvSpPr>
        <p:spPr>
          <a:xfrm rot="10800000">
            <a:off x="5860648" y="3953047"/>
            <a:ext cx="574589" cy="2914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</p:spTree>
    <p:extLst>
      <p:ext uri="{BB962C8B-B14F-4D97-AF65-F5344CB8AC3E}">
        <p14:creationId xmlns:p14="http://schemas.microsoft.com/office/powerpoint/2010/main" val="60181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DDCB8-3924-DB43-81F6-8D0B6FC1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368" y="0"/>
            <a:ext cx="5736632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62CEA-DC99-3042-A983-E2B7EE60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5" y="304335"/>
            <a:ext cx="3219796" cy="125513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Long history of volunteering for IEEE</a:t>
            </a:r>
            <a:r>
              <a:rPr lang="en-US" dirty="0"/>
              <a:t> </a:t>
            </a:r>
            <a:r>
              <a:rPr lang="en-US" u="sng" dirty="0">
                <a:solidFill>
                  <a:schemeClr val="bg1"/>
                </a:solidFill>
              </a:rPr>
              <a:t>within R1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D5C0-33DF-C34B-859D-39F1FA10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688158"/>
            <a:ext cx="3219796" cy="3017634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00"/>
                </a:solidFill>
              </a:rPr>
              <a:t>2008-10 Chair: Rochester EMBS</a:t>
            </a:r>
          </a:p>
          <a:p>
            <a:r>
              <a:rPr lang="en-US" sz="1500" dirty="0">
                <a:solidFill>
                  <a:srgbClr val="FFFF00"/>
                </a:solidFill>
              </a:rPr>
              <a:t>2009-10, 2013-14 Vice Chair, Rochester</a:t>
            </a:r>
          </a:p>
          <a:p>
            <a:r>
              <a:rPr lang="en-US" sz="1500" dirty="0">
                <a:solidFill>
                  <a:srgbClr val="FFFF00"/>
                </a:solidFill>
              </a:rPr>
              <a:t>Section Chair in </a:t>
            </a:r>
            <a:r>
              <a:rPr lang="en-US" sz="1500" b="1" dirty="0">
                <a:solidFill>
                  <a:schemeClr val="bg1"/>
                </a:solidFill>
              </a:rPr>
              <a:t>two R1 Sections</a:t>
            </a:r>
          </a:p>
          <a:p>
            <a:pPr lvl="1"/>
            <a:r>
              <a:rPr lang="en-US" sz="1200" dirty="0">
                <a:solidFill>
                  <a:srgbClr val="FFFF00"/>
                </a:solidFill>
              </a:rPr>
              <a:t>2011-2012 Section Chair, Syracuse</a:t>
            </a:r>
          </a:p>
          <a:p>
            <a:pPr lvl="1"/>
            <a:r>
              <a:rPr lang="en-US" sz="1200" dirty="0">
                <a:solidFill>
                  <a:srgbClr val="FFFF00"/>
                </a:solidFill>
              </a:rPr>
              <a:t>2014-2018 Section Chair, Rochester</a:t>
            </a:r>
          </a:p>
          <a:p>
            <a:r>
              <a:rPr lang="en-US" sz="1500" dirty="0">
                <a:solidFill>
                  <a:srgbClr val="FFFF00"/>
                </a:solidFill>
              </a:rPr>
              <a:t>2015-present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b="1" dirty="0">
                <a:solidFill>
                  <a:srgbClr val="FF0000"/>
                </a:solidFill>
              </a:rPr>
              <a:t>R1 Information Management Coordinator &amp; Webmaster</a:t>
            </a:r>
          </a:p>
          <a:p>
            <a:r>
              <a:rPr lang="en-US" sz="1500" dirty="0">
                <a:solidFill>
                  <a:srgbClr val="FFFF00"/>
                </a:solidFill>
              </a:rPr>
              <a:t>2018-present</a:t>
            </a:r>
            <a:r>
              <a:rPr lang="en-US" sz="1500" dirty="0"/>
              <a:t> </a:t>
            </a:r>
            <a:r>
              <a:rPr lang="en-US" sz="1500" b="1" dirty="0">
                <a:solidFill>
                  <a:srgbClr val="FF0000"/>
                </a:solidFill>
              </a:rPr>
              <a:t>R1 Western Area Chair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3220D-D485-0C49-BAB4-D3BC80AA84CD}"/>
              </a:ext>
            </a:extLst>
          </p:cNvPr>
          <p:cNvSpPr/>
          <p:nvPr/>
        </p:nvSpPr>
        <p:spPr>
          <a:xfrm>
            <a:off x="0" y="4457372"/>
            <a:ext cx="3407368" cy="686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http://</a:t>
            </a:r>
            <a:r>
              <a:rPr lang="en-US" sz="2400" b="1" dirty="0" err="1">
                <a:solidFill>
                  <a:schemeClr val="bg1"/>
                </a:solidFill>
              </a:rPr>
              <a:t>sites.ieee.org</a:t>
            </a:r>
            <a:r>
              <a:rPr lang="en-US" sz="2400" b="1" dirty="0">
                <a:solidFill>
                  <a:schemeClr val="bg1"/>
                </a:solidFill>
              </a:rPr>
              <a:t>/r1/</a:t>
            </a:r>
          </a:p>
        </p:txBody>
      </p:sp>
    </p:spTree>
    <p:extLst>
      <p:ext uri="{BB962C8B-B14F-4D97-AF65-F5344CB8AC3E}">
        <p14:creationId xmlns:p14="http://schemas.microsoft.com/office/powerpoint/2010/main" val="373308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2CEA-DC99-3042-A983-E2B7EE60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3" y="304335"/>
            <a:ext cx="5532433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am I interested in running for election as the R1 Director-Elect?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D5C0-33DF-C34B-859D-39F1FA10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4" y="1826418"/>
            <a:ext cx="5635800" cy="331708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Goal 1: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Improve the sense of community across R1</a:t>
            </a:r>
          </a:p>
          <a:p>
            <a:pPr marL="0" indent="0">
              <a:buNone/>
            </a:pPr>
            <a:endParaRPr lang="en-US" sz="12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Goal 2: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Prioritize membership recruitment and retention throughout R1</a:t>
            </a:r>
          </a:p>
          <a:p>
            <a:pPr marL="0" indent="0">
              <a:buNone/>
            </a:pPr>
            <a:endParaRPr lang="en-US" sz="12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Goal 3:  </a:t>
            </a:r>
            <a:r>
              <a:rPr lang="en-US" sz="2400" dirty="0">
                <a:solidFill>
                  <a:srgbClr val="FFFF00"/>
                </a:solidFill>
              </a:rPr>
              <a:t>Increase the promotion of women engineers and scientists within R1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AFCFC-F5A8-0441-B677-07C64ACFE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59" y="2843617"/>
            <a:ext cx="2598861" cy="22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7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2CEA-DC99-3042-A983-E2B7EE60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4" y="259885"/>
            <a:ext cx="4933214" cy="99417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n-lt"/>
              </a:rPr>
              <a:t>Goal 1: Improve the sense of community across R1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D5C0-33DF-C34B-859D-39F1FA10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83" y="1439931"/>
            <a:ext cx="5658076" cy="3622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Problem: </a:t>
            </a:r>
            <a:r>
              <a:rPr lang="en-US" sz="2000" dirty="0">
                <a:solidFill>
                  <a:srgbClr val="FFFF00"/>
                </a:solidFill>
              </a:rPr>
              <a:t>Greatest challenge is the size of the region.  </a:t>
            </a:r>
            <a:r>
              <a:rPr lang="en-US" sz="2000" b="1" dirty="0">
                <a:solidFill>
                  <a:srgbClr val="FFFF00"/>
                </a:solidFill>
              </a:rPr>
              <a:t>There is a tendency to function more like 22 individual sections.</a:t>
            </a:r>
          </a:p>
          <a:p>
            <a:pPr marL="0" indent="0"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Solutions: </a:t>
            </a:r>
          </a:p>
          <a:p>
            <a:pPr marL="221456" indent="-221456"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One in-person </a:t>
            </a:r>
            <a:r>
              <a:rPr lang="en-US" sz="2000" dirty="0" err="1">
                <a:solidFill>
                  <a:srgbClr val="FFFF00"/>
                </a:solidFill>
              </a:rPr>
              <a:t>BoG</a:t>
            </a:r>
            <a:r>
              <a:rPr lang="en-US" sz="2000" dirty="0">
                <a:solidFill>
                  <a:srgbClr val="FFFF00"/>
                </a:solidFill>
              </a:rPr>
              <a:t> meeting, </a:t>
            </a:r>
            <a:r>
              <a:rPr lang="en-US" sz="2000" dirty="0">
                <a:solidFill>
                  <a:schemeClr val="bg1"/>
                </a:solidFill>
              </a:rPr>
              <a:t>two additional web-based goal-directed meetings focused on Sectional and Regional activities.</a:t>
            </a:r>
          </a:p>
          <a:p>
            <a:pPr marL="221456" indent="-221456">
              <a:buFont typeface="+mj-lt"/>
              <a:buAutoNum type="arabicPeriod"/>
            </a:pPr>
            <a:endParaRPr lang="en-US" sz="1100" dirty="0">
              <a:solidFill>
                <a:srgbClr val="FF0000"/>
              </a:solidFill>
            </a:endParaRPr>
          </a:p>
          <a:p>
            <a:pPr marL="221456" indent="-221456"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More extensive communications from the Region to Sections and our membership.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9085B-09C7-9B43-A488-E521863F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59" y="2843617"/>
            <a:ext cx="2598861" cy="22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07A73E-6E70-514A-A8AF-DB49872862FD}"/>
              </a:ext>
            </a:extLst>
          </p:cNvPr>
          <p:cNvSpPr txBox="1">
            <a:spLocks/>
          </p:cNvSpPr>
          <p:nvPr/>
        </p:nvSpPr>
        <p:spPr>
          <a:xfrm>
            <a:off x="235134" y="259885"/>
            <a:ext cx="544764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  <a:latin typeface="+mn-lt"/>
              </a:rPr>
              <a:t>Goal 2: Prioritize membership recruitment and retention throughout R1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872C6E-3BA8-AC40-8776-122AC1BF95BD}"/>
              </a:ext>
            </a:extLst>
          </p:cNvPr>
          <p:cNvSpPr txBox="1">
            <a:spLocks/>
          </p:cNvSpPr>
          <p:nvPr/>
        </p:nvSpPr>
        <p:spPr>
          <a:xfrm>
            <a:off x="279583" y="1439931"/>
            <a:ext cx="5658076" cy="362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>
                <a:solidFill>
                  <a:srgbClr val="FFFF00"/>
                </a:solidFill>
              </a:rPr>
              <a:t>Enhance the value of membership throughout R1</a:t>
            </a: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For regular members:</a:t>
            </a:r>
          </a:p>
          <a:p>
            <a:pPr marL="221456" indent="-221456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Facilitate greater collaboration in promoting events and sharing speakers</a:t>
            </a:r>
          </a:p>
          <a:p>
            <a:pPr marL="221456" indent="-221456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Broadly promote R1-funded events </a:t>
            </a: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D77EB6-BA20-CE44-A06A-9935B4170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234" y="2685666"/>
            <a:ext cx="3406766" cy="2457834"/>
          </a:xfrm>
          <a:prstGeom prst="rect">
            <a:avLst/>
          </a:prstGeom>
        </p:spPr>
      </p:pic>
      <p:sp>
        <p:nvSpPr>
          <p:cNvPr id="13" name="Or 12">
            <a:extLst>
              <a:ext uri="{FF2B5EF4-FFF2-40B4-BE49-F238E27FC236}">
                <a16:creationId xmlns:a16="http://schemas.microsoft.com/office/drawing/2014/main" id="{3D77F4E0-DEA1-0C4A-AB8D-B3B2D2B5ABCA}"/>
              </a:ext>
            </a:extLst>
          </p:cNvPr>
          <p:cNvSpPr/>
          <p:nvPr/>
        </p:nvSpPr>
        <p:spPr>
          <a:xfrm>
            <a:off x="7067409" y="3771900"/>
            <a:ext cx="179505" cy="17950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48CA66-BDCB-6645-B43D-93AE1150CA79}"/>
              </a:ext>
            </a:extLst>
          </p:cNvPr>
          <p:cNvCxnSpPr/>
          <p:nvPr/>
        </p:nvCxnSpPr>
        <p:spPr>
          <a:xfrm>
            <a:off x="7297544" y="3861653"/>
            <a:ext cx="71801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8A8E8E-B070-BE45-A226-F849F9E92989}"/>
              </a:ext>
            </a:extLst>
          </p:cNvPr>
          <p:cNvCxnSpPr>
            <a:cxnSpLocks/>
          </p:cNvCxnSpPr>
          <p:nvPr/>
        </p:nvCxnSpPr>
        <p:spPr>
          <a:xfrm flipH="1">
            <a:off x="6462930" y="3861653"/>
            <a:ext cx="553850" cy="97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7D17B9-6575-B642-8E96-3288A9699AE4}"/>
              </a:ext>
            </a:extLst>
          </p:cNvPr>
          <p:cNvCxnSpPr>
            <a:cxnSpLocks/>
          </p:cNvCxnSpPr>
          <p:nvPr/>
        </p:nvCxnSpPr>
        <p:spPr>
          <a:xfrm>
            <a:off x="7246915" y="3959459"/>
            <a:ext cx="556925" cy="404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7C3EC7-030A-4A46-A86E-6C880CE93B7F}"/>
              </a:ext>
            </a:extLst>
          </p:cNvPr>
          <p:cNvCxnSpPr>
            <a:cxnSpLocks/>
          </p:cNvCxnSpPr>
          <p:nvPr/>
        </p:nvCxnSpPr>
        <p:spPr>
          <a:xfrm>
            <a:off x="7166367" y="4008171"/>
            <a:ext cx="955058" cy="640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E791E6-912A-214A-9FDF-144F51411944}"/>
              </a:ext>
            </a:extLst>
          </p:cNvPr>
          <p:cNvSpPr txBox="1"/>
          <p:nvPr/>
        </p:nvSpPr>
        <p:spPr>
          <a:xfrm>
            <a:off x="7516971" y="353575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2895AA-4671-8441-8D90-9BA784B36364}"/>
              </a:ext>
            </a:extLst>
          </p:cNvPr>
          <p:cNvSpPr txBox="1"/>
          <p:nvPr/>
        </p:nvSpPr>
        <p:spPr>
          <a:xfrm>
            <a:off x="6600273" y="35788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3ED3B-46AA-E84B-A937-5D6A13755C0A}"/>
              </a:ext>
            </a:extLst>
          </p:cNvPr>
          <p:cNvSpPr txBox="1"/>
          <p:nvPr/>
        </p:nvSpPr>
        <p:spPr>
          <a:xfrm>
            <a:off x="7683468" y="40252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EED99B-CA8C-6F48-B519-EDB907E4A41D}"/>
              </a:ext>
            </a:extLst>
          </p:cNvPr>
          <p:cNvSpPr txBox="1"/>
          <p:nvPr/>
        </p:nvSpPr>
        <p:spPr>
          <a:xfrm>
            <a:off x="5847203" y="2750853"/>
            <a:ext cx="1220206" cy="2543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3" dirty="0"/>
              <a:t>R1 Western Area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020BB3-02C9-7E44-90F5-FF24C295A22A}"/>
              </a:ext>
            </a:extLst>
          </p:cNvPr>
          <p:cNvSpPr txBox="1"/>
          <p:nvPr/>
        </p:nvSpPr>
        <p:spPr>
          <a:xfrm>
            <a:off x="7922809" y="425517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965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1D8AC4-E714-6C44-8922-C49B95B4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155" y="2390950"/>
            <a:ext cx="4317150" cy="28752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307A73E-6E70-514A-A8AF-DB49872862FD}"/>
              </a:ext>
            </a:extLst>
          </p:cNvPr>
          <p:cNvSpPr txBox="1">
            <a:spLocks/>
          </p:cNvSpPr>
          <p:nvPr/>
        </p:nvSpPr>
        <p:spPr>
          <a:xfrm>
            <a:off x="235134" y="259885"/>
            <a:ext cx="544764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  <a:latin typeface="+mn-lt"/>
              </a:rPr>
              <a:t>Goal 2: Prioritize membership recruitment and retention throughout R1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872C6E-3BA8-AC40-8776-122AC1BF95BD}"/>
              </a:ext>
            </a:extLst>
          </p:cNvPr>
          <p:cNvSpPr txBox="1">
            <a:spLocks/>
          </p:cNvSpPr>
          <p:nvPr/>
        </p:nvSpPr>
        <p:spPr>
          <a:xfrm>
            <a:off x="279582" y="1439930"/>
            <a:ext cx="5317281" cy="3703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>
                <a:solidFill>
                  <a:srgbClr val="FFFF00"/>
                </a:solidFill>
              </a:rPr>
              <a:t>Enhance the value of membership throughout R1</a:t>
            </a: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For student members:</a:t>
            </a:r>
          </a:p>
          <a:p>
            <a:pPr marL="221456" indent="-221456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Expand the R1 Student Conference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solidFill>
                  <a:srgbClr val="FFFF00"/>
                </a:solidFill>
              </a:rPr>
              <a:t>Add career development workshops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solidFill>
                  <a:srgbClr val="FFFF00"/>
                </a:solidFill>
              </a:rPr>
              <a:t>Add a University graduate school fair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solidFill>
                  <a:srgbClr val="FFFF00"/>
                </a:solidFill>
              </a:rPr>
              <a:t>Add opportunities for graduate students</a:t>
            </a:r>
          </a:p>
          <a:p>
            <a:pPr marL="221456" indent="-221456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1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07A73E-6E70-514A-A8AF-DB49872862FD}"/>
              </a:ext>
            </a:extLst>
          </p:cNvPr>
          <p:cNvSpPr txBox="1">
            <a:spLocks/>
          </p:cNvSpPr>
          <p:nvPr/>
        </p:nvSpPr>
        <p:spPr>
          <a:xfrm>
            <a:off x="235134" y="259885"/>
            <a:ext cx="544764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  <a:latin typeface="+mn-lt"/>
              </a:rPr>
              <a:t>Goal 2: Prioritize membership recruitment and retention throughout R1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872C6E-3BA8-AC40-8776-122AC1BF95BD}"/>
              </a:ext>
            </a:extLst>
          </p:cNvPr>
          <p:cNvSpPr txBox="1">
            <a:spLocks/>
          </p:cNvSpPr>
          <p:nvPr/>
        </p:nvSpPr>
        <p:spPr>
          <a:xfrm>
            <a:off x="279582" y="1439930"/>
            <a:ext cx="5317281" cy="3703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>
                <a:solidFill>
                  <a:srgbClr val="FFFF00"/>
                </a:solidFill>
              </a:rPr>
              <a:t>Enhance the value of membership throughout R1</a:t>
            </a:r>
          </a:p>
          <a:p>
            <a:pPr marL="0" indent="0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>For student members:</a:t>
            </a:r>
          </a:p>
          <a:p>
            <a:pPr marL="221456" indent="-221456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Expand the R1 Student Conference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solidFill>
                  <a:srgbClr val="FFFF00"/>
                </a:solidFill>
              </a:rPr>
              <a:t>Add career development workshops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solidFill>
                  <a:srgbClr val="FFFF00"/>
                </a:solidFill>
              </a:rPr>
              <a:t>Add a University graduate school fair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solidFill>
                  <a:srgbClr val="FFFF00"/>
                </a:solidFill>
              </a:rPr>
              <a:t>Add opportunities for graduate students</a:t>
            </a:r>
          </a:p>
          <a:p>
            <a:pPr marL="221456" indent="-221456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Regional recruitment targeted at large schools with low numbers of members</a:t>
            </a:r>
            <a:endParaRPr lang="en-US" sz="2000" b="1" dirty="0">
              <a:solidFill>
                <a:srgbClr val="FFFF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78D851-232A-7A44-8015-5F1C02FEB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38619"/>
              </p:ext>
            </p:extLst>
          </p:nvPr>
        </p:nvGraphicFramePr>
        <p:xfrm>
          <a:off x="5885299" y="2908300"/>
          <a:ext cx="3258701" cy="2235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65103">
                  <a:extLst>
                    <a:ext uri="{9D8B030D-6E8A-4147-A177-3AD203B41FA5}">
                      <a16:colId xmlns:a16="http://schemas.microsoft.com/office/drawing/2014/main" val="3375717265"/>
                    </a:ext>
                  </a:extLst>
                </a:gridCol>
                <a:gridCol w="1093598">
                  <a:extLst>
                    <a:ext uri="{9D8B030D-6E8A-4147-A177-3AD203B41FA5}">
                      <a16:colId xmlns:a16="http://schemas.microsoft.com/office/drawing/2014/main" val="29656063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School 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Undergraduates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72648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Wentworth Inst of Tech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20902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City College Of New York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569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New Jersey Inst Of Tech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340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The College of New Jersey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2543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04765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Boston Univ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5366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Yale Univ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93907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Cornell Univ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52134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Princeton Univ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11650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Brown Univ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2902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A697FC-903B-6440-A6AD-45E8C0FCA772}"/>
              </a:ext>
            </a:extLst>
          </p:cNvPr>
          <p:cNvSpPr txBox="1"/>
          <p:nvPr/>
        </p:nvSpPr>
        <p:spPr>
          <a:xfrm>
            <a:off x="5257084" y="2619847"/>
            <a:ext cx="1718740" cy="25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3" dirty="0">
                <a:solidFill>
                  <a:schemeClr val="bg1"/>
                </a:solidFill>
              </a:rPr>
              <a:t>IEEE OU Analytics, July 2018</a:t>
            </a:r>
          </a:p>
        </p:txBody>
      </p:sp>
    </p:spTree>
    <p:extLst>
      <p:ext uri="{BB962C8B-B14F-4D97-AF65-F5344CB8AC3E}">
        <p14:creationId xmlns:p14="http://schemas.microsoft.com/office/powerpoint/2010/main" val="193592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E57A76-302A-CA42-8CA6-AAEF852D1001}"/>
              </a:ext>
            </a:extLst>
          </p:cNvPr>
          <p:cNvSpPr txBox="1">
            <a:spLocks/>
          </p:cNvSpPr>
          <p:nvPr/>
        </p:nvSpPr>
        <p:spPr>
          <a:xfrm>
            <a:off x="289106" y="2826267"/>
            <a:ext cx="4318474" cy="2158114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Solutions: </a:t>
            </a:r>
            <a:endParaRPr lang="en-US" sz="1000" dirty="0">
              <a:solidFill>
                <a:srgbClr val="FF0000"/>
              </a:solidFill>
            </a:endParaRPr>
          </a:p>
          <a:p>
            <a:pPr marL="221456" indent="-221456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More active recruitment of women to R1 leadership</a:t>
            </a:r>
          </a:p>
          <a:p>
            <a:pPr marL="221456" indent="-221456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FF00"/>
                </a:solidFill>
              </a:rPr>
              <a:t>More active role in promoting R1 WIE across all Sections.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A03B4D-5DBA-FA41-BC48-69C7D6CAF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538" y="2806198"/>
            <a:ext cx="4192462" cy="2346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6CA820-08E1-7A4C-B228-2FFB91B5340E}"/>
              </a:ext>
            </a:extLst>
          </p:cNvPr>
          <p:cNvSpPr txBox="1"/>
          <p:nvPr/>
        </p:nvSpPr>
        <p:spPr>
          <a:xfrm>
            <a:off x="4951538" y="2758433"/>
            <a:ext cx="1399218" cy="4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dirty="0"/>
              <a:t>IEEE OU Analytics</a:t>
            </a:r>
          </a:p>
          <a:p>
            <a:r>
              <a:rPr lang="en-US" sz="1053" dirty="0"/>
              <a:t>R1 members 7/2018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0F3AA8F9-B777-3A42-8FCC-E750BB935C70}"/>
              </a:ext>
            </a:extLst>
          </p:cNvPr>
          <p:cNvSpPr/>
          <p:nvPr/>
        </p:nvSpPr>
        <p:spPr>
          <a:xfrm>
            <a:off x="6250953" y="4421534"/>
            <a:ext cx="574589" cy="291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4C3EB6D-CE5F-C043-B233-A8F350B61990}"/>
              </a:ext>
            </a:extLst>
          </p:cNvPr>
          <p:cNvSpPr txBox="1">
            <a:spLocks/>
          </p:cNvSpPr>
          <p:nvPr/>
        </p:nvSpPr>
        <p:spPr>
          <a:xfrm>
            <a:off x="235134" y="259885"/>
            <a:ext cx="536173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  <a:latin typeface="+mn-lt"/>
              </a:rPr>
              <a:t>Goal 3: Increase the promotion of women engineers and scientists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CA01F-619E-534D-B630-D0427E097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63" r="13209" b="6249"/>
          <a:stretch/>
        </p:blipFill>
        <p:spPr>
          <a:xfrm>
            <a:off x="7750733" y="3440961"/>
            <a:ext cx="1344586" cy="1441434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D285E893-8766-6E42-92AC-FB0D72276D46}"/>
              </a:ext>
            </a:extLst>
          </p:cNvPr>
          <p:cNvSpPr/>
          <p:nvPr/>
        </p:nvSpPr>
        <p:spPr>
          <a:xfrm rot="9118345">
            <a:off x="8049815" y="3818181"/>
            <a:ext cx="574589" cy="2914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2FCECE-54F4-6A4A-ACD3-7346022B028D}"/>
              </a:ext>
            </a:extLst>
          </p:cNvPr>
          <p:cNvSpPr txBox="1">
            <a:spLocks/>
          </p:cNvSpPr>
          <p:nvPr/>
        </p:nvSpPr>
        <p:spPr>
          <a:xfrm>
            <a:off x="289106" y="1309581"/>
            <a:ext cx="5648553" cy="1504494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FF0000"/>
                </a:solidFill>
              </a:rPr>
              <a:t>Problem: </a:t>
            </a:r>
            <a:r>
              <a:rPr lang="en-US" sz="2000" dirty="0">
                <a:solidFill>
                  <a:srgbClr val="FFFF00"/>
                </a:solidFill>
              </a:rPr>
              <a:t>Women represent only 7.3% of R1 members.  Only 11% of R1 IEEE Fellows are women.   There are only 7 women on the R1 </a:t>
            </a:r>
            <a:r>
              <a:rPr lang="en-US" sz="2000" dirty="0" err="1">
                <a:solidFill>
                  <a:srgbClr val="FFFF00"/>
                </a:solidFill>
              </a:rPr>
              <a:t>BoG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05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3569</TotalTime>
  <Words>619</Words>
  <Application>Microsoft Macintosh PowerPoint</Application>
  <PresentationFormat>On-screen Show (16:9)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Greg Gdowski, PhD</vt:lpstr>
      <vt:lpstr>Life experience from within R1</vt:lpstr>
      <vt:lpstr>Long history of volunteering for IEEE within R1!</vt:lpstr>
      <vt:lpstr>Why am I interested in running for election as the R1 Director-Elect?</vt:lpstr>
      <vt:lpstr>Goal 1: Improve the sense of community across R1</vt:lpstr>
      <vt:lpstr>PowerPoint Presentation</vt:lpstr>
      <vt:lpstr>PowerPoint Presentation</vt:lpstr>
      <vt:lpstr>PowerPoint Presentation</vt:lpstr>
      <vt:lpstr>PowerPoint Presentation</vt:lpstr>
      <vt:lpstr>Region Directors serve as Region Delegates representing the members of its constituents.   They are a member of the IEEE Board of Directors, and are voting members on the MGA Board and Assembly, and the IEEE-USA Board.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Gdowski</dc:creator>
  <cp:lastModifiedBy>Gdowski, Greg</cp:lastModifiedBy>
  <cp:revision>76</cp:revision>
  <dcterms:created xsi:type="dcterms:W3CDTF">2017-06-08T10:58:59Z</dcterms:created>
  <dcterms:modified xsi:type="dcterms:W3CDTF">2019-04-06T11:45:21Z</dcterms:modified>
</cp:coreProperties>
</file>