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sldIdLst>
    <p:sldId id="266" r:id="rId2"/>
    <p:sldId id="267" r:id="rId3"/>
    <p:sldId id="268" r:id="rId4"/>
    <p:sldId id="269" r:id="rId5"/>
    <p:sldId id="270" r:id="rId6"/>
    <p:sldId id="257" r:id="rId7"/>
    <p:sldId id="258" r:id="rId8"/>
    <p:sldId id="259" r:id="rId9"/>
    <p:sldId id="271" r:id="rId10"/>
    <p:sldId id="272" r:id="rId11"/>
    <p:sldId id="273" r:id="rId12"/>
    <p:sldId id="274" r:id="rId13"/>
    <p:sldId id="26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19"/>
    <p:restoredTop sz="94681"/>
  </p:normalViewPr>
  <p:slideViewPr>
    <p:cSldViewPr snapToGrid="0" snapToObjects="1">
      <p:cViewPr varScale="1">
        <p:scale>
          <a:sx n="76" d="100"/>
          <a:sy n="76" d="100"/>
        </p:scale>
        <p:origin x="7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D2EEA-12F9-4426-AA8D-E56720B1C747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97276-0E23-49D6-8C7E-166C47733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97276-0E23-49D6-8C7E-166C477331C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F30D-F5B4-46BD-B32D-DFDF61B441FE}" type="datetime1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6959D-DA24-4CD8-B2FA-1C4B727AF3BA}" type="datetime1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64EAD-2A1C-4C26-B8D5-CE463BA2B22D}" type="datetime1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7A63-1F6C-4C3A-A894-715A9D6B998A}" type="datetime1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38EC-80F5-496C-ACC7-C439E857C00D}" type="datetime1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D5FCE-A964-41FF-B4A0-4446CC2D0281}" type="datetime1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3E6E-9E5C-4209-8164-5452999D5F42}" type="datetime1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D84A-2B4E-467D-8537-3CB727CD859B}" type="datetime1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A1FCC-8C2F-4850-B4AF-E03799463C47}" type="datetime1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706E-ED7A-440B-895C-D4ED7DE569C7}" type="datetime1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950B4-5E94-43EC-87CB-4D36B22DF0C3}" type="datetime1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F7398-6CB6-8B4D-AB49-FAA4E2E3FD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8458"/>
            <a:ext cx="9144000" cy="989542"/>
          </a:xfrm>
          <a:prstGeom prst="rect">
            <a:avLst/>
          </a:prstGeom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6743700" y="6118173"/>
            <a:ext cx="1462653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713232" rtl="0" eaLnBrk="1" latinLnBrk="0" hangingPunct="1">
              <a:defRPr sz="1404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661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l" defTabSz="713232" rtl="0" eaLnBrk="1" latinLnBrk="0" hangingPunct="1">
              <a:defRPr sz="14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February, 2018</a:t>
            </a:r>
          </a:p>
        </p:txBody>
      </p:sp>
    </p:spTree>
    <p:extLst>
      <p:ext uri="{BB962C8B-B14F-4D97-AF65-F5344CB8AC3E}">
        <p14:creationId xmlns:p14="http://schemas.microsoft.com/office/powerpoint/2010/main" val="19250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obpellegrino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obpellegrino@ieee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3984"/>
            <a:ext cx="7772400" cy="189143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SECTION / CHAPTER VITALITY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S-PAC/iSTEP Student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891430"/>
          </a:xfrm>
        </p:spPr>
        <p:txBody>
          <a:bodyPr>
            <a:normAutofit lnSpcReduction="10000"/>
          </a:bodyPr>
          <a:lstStyle/>
          <a:p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R1 BoG Meeting</a:t>
            </a:r>
          </a:p>
          <a:p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April 6, 2019</a:t>
            </a:r>
          </a:p>
          <a:p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Robert M. Pellegrino</a:t>
            </a:r>
          </a:p>
          <a:p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IEEE Region 1 Section Vitality Coordinator</a:t>
            </a:r>
          </a:p>
          <a:p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bobpellegrino@ieee.org</a:t>
            </a:r>
            <a:r>
              <a:rPr lang="en-US" sz="19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8FA21-6AF5-4F5E-B0DA-8C4CE1A3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Elements of S-PAC/iSTEP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52539-7058-42E6-8C89-0C7306BA9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87514"/>
            <a:ext cx="7886700" cy="4351338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Major elements of this program are the same as the iSTEP Program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Venue arrangements are similar to the S-PAC Program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Local Student Branch arranges for the room, welcome address by a faculty advisor, Dean or Assistant Dean of Engineering/Technology Dept and providing refreshments</a:t>
            </a:r>
          </a:p>
        </p:txBody>
      </p:sp>
    </p:spTree>
    <p:extLst>
      <p:ext uri="{BB962C8B-B14F-4D97-AF65-F5344CB8AC3E}">
        <p14:creationId xmlns:p14="http://schemas.microsoft.com/office/powerpoint/2010/main" val="1401404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1DF96-3E3E-4BDB-A6E9-B6C320E31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Elements of S-PAC/iSTEP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694A8-A4F9-4B9C-BD05-316CDF137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214"/>
            <a:ext cx="7886700" cy="4351338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Section PACE &amp; Student Activities Chair organize the event using elements of iSTEP Program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Section leadership (PACE Chair) and Student Activities Chair arranges for speakers, presentations and Industry Panel Session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Section leadership coordinates with local Student Branch regarding date and time of event and venue logistics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Section prepares the event flyer and advertises via IEEE vTools</a:t>
            </a:r>
          </a:p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Section provides speaker gifts and promotional items for students</a:t>
            </a:r>
          </a:p>
        </p:txBody>
      </p:sp>
    </p:spTree>
    <p:extLst>
      <p:ext uri="{BB962C8B-B14F-4D97-AF65-F5344CB8AC3E}">
        <p14:creationId xmlns:p14="http://schemas.microsoft.com/office/powerpoint/2010/main" val="2837836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FE70-FD91-4325-9C7F-82C11531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S-PAC/iSTEP Events Held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10D4-83C6-4175-9C37-8EA1B1E95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City College of New York (CCNY)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Manhattan College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New Institute of Technology (NYIT) – Manhattan Campus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Long Island University – Brooklyn Campus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Fordham University – School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945326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63049"/>
          </a:xfrm>
        </p:spPr>
        <p:txBody>
          <a:bodyPr>
            <a:normAutofit/>
          </a:bodyPr>
          <a:lstStyle/>
          <a:p>
            <a:r>
              <a:rPr lang="en-US" altLang="en-US" sz="3200" b="1" kern="0" dirty="0">
                <a:solidFill>
                  <a:srgbClr val="005582"/>
                </a:solidFill>
                <a:latin typeface="Verdana"/>
                <a:ea typeface="ＭＳ Ｐゴシック" panose="020B0600070205080204" pitchFamily="34" charset="-128"/>
              </a:rPr>
              <a:t>Hear are more ideas for you to use in your home section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8175"/>
            <a:ext cx="7886700" cy="4351338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Font typeface="Verdana" panose="020B0604030504040204" pitchFamily="34" charset="0"/>
              <a:buAutoNum type="arabicPeriod"/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Career Development Workshop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Font typeface="Verdana" panose="020B0604030504040204" pitchFamily="34" charset="0"/>
              <a:buAutoNum type="arabicPeriod"/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Financial and Retirement Planning as you navigate through your career.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Font typeface="Verdana" panose="020B0604030504040204" pitchFamily="34" charset="0"/>
              <a:buAutoNum type="arabicPeriod"/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Effective Communication Skills for Engineers – “Selling Your Project to Upper Management”.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Font typeface="Verdana" panose="020B0604030504040204" pitchFamily="34" charset="0"/>
              <a:buAutoNum type="arabicPeriod"/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Ethics in a Global Engineering Environment 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92100"/>
            <a:ext cx="7886700" cy="2209800"/>
          </a:xfrm>
        </p:spPr>
        <p:txBody>
          <a:bodyPr>
            <a:normAutofit fontScale="90000"/>
          </a:bodyPr>
          <a:lstStyle/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br>
              <a:rPr lang="en-US" altLang="en-US" sz="3200" b="1" kern="0" dirty="0">
                <a:solidFill>
                  <a:srgbClr val="FF0000"/>
                </a:solidFill>
                <a:latin typeface="Verdana"/>
                <a:ea typeface="ＭＳ Ｐゴシック" panose="020B0600070205080204" pitchFamily="34" charset="-128"/>
              </a:rPr>
            </a:br>
            <a:r>
              <a:rPr lang="en-US" altLang="en-US" sz="3200" b="1" kern="0" dirty="0">
                <a:solidFill>
                  <a:srgbClr val="FF0000"/>
                </a:solidFill>
                <a:latin typeface="Verdana"/>
                <a:ea typeface="ＭＳ Ｐゴシック" panose="020B0600070205080204" pitchFamily="34" charset="-128"/>
              </a:rPr>
              <a:t>We welcome </a:t>
            </a:r>
            <a:br>
              <a:rPr lang="en-US" altLang="en-US" sz="3200" b="1" kern="0" dirty="0">
                <a:solidFill>
                  <a:srgbClr val="FF0000"/>
                </a:solidFill>
                <a:latin typeface="Verdana"/>
                <a:ea typeface="ＭＳ Ｐゴシック" panose="020B0600070205080204" pitchFamily="34" charset="-128"/>
              </a:rPr>
            </a:br>
            <a:r>
              <a:rPr lang="en-US" altLang="en-US" sz="3200" b="1" kern="0" dirty="0">
                <a:solidFill>
                  <a:srgbClr val="FF0000"/>
                </a:solidFill>
                <a:latin typeface="Verdana"/>
                <a:ea typeface="ＭＳ Ｐゴシック" panose="020B0600070205080204" pitchFamily="34" charset="-128"/>
              </a:rPr>
              <a:t>your questions and concerns</a:t>
            </a:r>
            <a:br>
              <a:rPr lang="en-US" altLang="en-US" sz="3200" b="1" kern="0" dirty="0">
                <a:solidFill>
                  <a:srgbClr val="FF0000"/>
                </a:solidFill>
                <a:latin typeface="Verdana"/>
                <a:ea typeface="ＭＳ Ｐゴシック" panose="020B0600070205080204" pitchFamily="34" charset="-128"/>
              </a:rPr>
            </a:br>
            <a:br>
              <a:rPr lang="en-US" altLang="en-US" sz="2800" i="1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</a:b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72947"/>
            <a:ext cx="7886700" cy="26118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Please contact Robert M. Pellegrino, IEEE Region 1 Section Vitality Coordinator at 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>
                <a:hlinkClick r:id="rId3"/>
              </a:rPr>
              <a:t>bobpellegrino@ieee.org</a:t>
            </a:r>
            <a:r>
              <a:rPr lang="en-US" dirty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5031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S-PAC?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5441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Student Professional Awareness Conference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A Section PACE Project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Provides students, and IEEE leaders the opportunity to share experiences at one venue.</a:t>
            </a:r>
          </a:p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IEEE Student Branch is responsible for organizing the event. Students Must: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Arrange for speakers, room, refreshments, etc.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Create program topics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Contact local Section leadership to request participation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Advertise the event using IEEE vTools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Prepare necessary reimbursement expense voucher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252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is iSTEP?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0493"/>
            <a:ext cx="7886700" cy="4351338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Expansion of the Region 1 STEP Program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STEP – Student Transition &amp; Elevation Program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r>
              <a:rPr lang="en-US" altLang="en-US" sz="26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Designed for College Seniors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iSTEP – Integrated Student Transition to Engineering/Technology Professional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</a:pPr>
            <a:r>
              <a:rPr lang="en-US" altLang="en-US" sz="26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Program designed for all college levels from Freshman to Senior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6263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7759"/>
            <a:ext cx="7886700" cy="435133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</a:pPr>
            <a:r>
              <a:rPr lang="en-US" altLang="en-US" sz="24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Provides students, industry professionals and IEEE leaders the opportunity to share career experiences at one venue.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</a:pPr>
            <a:r>
              <a:rPr lang="en-US" altLang="en-US" sz="24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Students learn how IEEE can shape their future and provide career development tools to help them succeed.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</a:pPr>
            <a:r>
              <a:rPr lang="en-US" altLang="en-US" sz="24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From presentations &amp; panel session by local industry &amp; IEEE leaders students glean wisdom to help them navigate through the professional world.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0107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Elements of iSTEP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233"/>
            <a:ext cx="7886700" cy="4351338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Local college or university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–"/>
            </a:pPr>
            <a:r>
              <a:rPr lang="en-US" altLang="en-US" sz="26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Coordinate through Faculty Advisor &amp; IEEE Student Branch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Welcome, refreshments &amp; networking session – IEEE Section Coordinator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–"/>
            </a:pPr>
            <a:r>
              <a:rPr lang="en-US" altLang="en-US" sz="26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Section PACE Chair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Introduction &amp; IEEE One Voice Video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Keynote Address – IEEE Leader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–"/>
            </a:pPr>
            <a:r>
              <a:rPr lang="en-US" altLang="en-US" sz="26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Region Director, Director-Elect, Area Chair, or Section Chair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69974"/>
          </a:xfrm>
        </p:spPr>
        <p:txBody>
          <a:bodyPr>
            <a:normAutofit/>
          </a:bodyPr>
          <a:lstStyle/>
          <a:p>
            <a:r>
              <a:rPr lang="en-US" altLang="en-US" sz="3600" b="1" kern="0" dirty="0">
                <a:solidFill>
                  <a:srgbClr val="005582"/>
                </a:solidFill>
                <a:latin typeface="Verdana"/>
                <a:ea typeface="ＭＳ Ｐゴシック" panose="020B0600070205080204" pitchFamily="34" charset="-128"/>
              </a:rPr>
              <a:t>Elements of iSTEP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5426"/>
            <a:ext cx="7886700" cy="4351338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sz="24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Presentation of IEEE Organization, Membership Benefits, Young Professionals (GOLD) Program and Volunteering Opportunities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–"/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Membership Development or PACE Chair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sz="24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Panel Session – “Mentoring for Professional Development”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–"/>
            </a:pPr>
            <a:r>
              <a:rPr lang="en-US" altLang="en-US" sz="22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Industry leaders from local Society Chapters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sz="24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Concluding Remarks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–"/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Section PACE Chair</a:t>
            </a:r>
          </a:p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7477"/>
          </a:xfrm>
        </p:spPr>
        <p:txBody>
          <a:bodyPr>
            <a:normAutofit/>
          </a:bodyPr>
          <a:lstStyle/>
          <a:p>
            <a:r>
              <a:rPr lang="en-US" altLang="en-US" sz="3600" b="1" kern="0" dirty="0">
                <a:solidFill>
                  <a:srgbClr val="005582"/>
                </a:solidFill>
                <a:latin typeface="Verdana"/>
                <a:ea typeface="ＭＳ Ｐゴシック" panose="020B0600070205080204" pitchFamily="34" charset="-128"/>
              </a:rPr>
              <a:t>iSTEP Events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2915"/>
            <a:ext cx="7886700" cy="4351338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New York Section sponsored iSTEP at Polytechnic Institute of NYU, Brooklyn, NY – September 19, 2013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–"/>
            </a:pPr>
            <a:r>
              <a:rPr lang="en-US" altLang="en-US" sz="26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Coordinator – Bob Pellegrino, PACE Chair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North Jersey Section sponsored iSTEP at Fairleigh Dickinson University, Teaneck, NJ – October 15, 2013</a:t>
            </a:r>
          </a:p>
          <a:p>
            <a:pPr marL="742950" lvl="1" indent="-2857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FontTx/>
              <a:buChar char="–"/>
            </a:pPr>
            <a:r>
              <a:rPr lang="en-US" altLang="en-US" sz="2600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Coordinator – Russell Pepe, North Jersey Section Chair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62216"/>
          </a:xfrm>
        </p:spPr>
        <p:txBody>
          <a:bodyPr>
            <a:normAutofit/>
          </a:bodyPr>
          <a:lstStyle/>
          <a:p>
            <a:r>
              <a:rPr lang="en-US" altLang="en-US" sz="3600" b="1" kern="0" dirty="0">
                <a:solidFill>
                  <a:srgbClr val="005582"/>
                </a:solidFill>
                <a:latin typeface="Verdana"/>
                <a:ea typeface="ＭＳ Ｐゴシック" panose="020B0600070205080204" pitchFamily="34" charset="-128"/>
              </a:rPr>
              <a:t>Feedback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0181"/>
            <a:ext cx="7886700" cy="435133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Approximately 35 students attended each iSTEP event.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Both Students and Industry Leaders  enjoyed the panel session experience.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Positive feedback received from students and faculty members attending.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8080"/>
              </a:buClr>
              <a:buSzPct val="80000"/>
              <a:buBlip>
                <a:blip r:embed="rId3"/>
              </a:buBlip>
            </a:pPr>
            <a:r>
              <a:rPr lang="en-US" altLang="en-US" kern="0" dirty="0">
                <a:solidFill>
                  <a:srgbClr val="000000"/>
                </a:solidFill>
                <a:latin typeface="Verdana"/>
                <a:ea typeface="ＭＳ Ｐゴシック" panose="020B0600070205080204" pitchFamily="34" charset="-128"/>
              </a:rPr>
              <a:t>Many students were encouraged to join IEEE.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22DC3-A8DB-4C0A-A1C9-EC4C16A1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S-PAC/iSTEP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B9E90-4408-48FC-928B-0B9B419ED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8925"/>
            <a:ext cx="7886700" cy="4351338"/>
          </a:xfrm>
        </p:spPr>
        <p:txBody>
          <a:bodyPr/>
          <a:lstStyle/>
          <a:p>
            <a:r>
              <a:rPr lang="en-US" dirty="0"/>
              <a:t>Combination of S-PAC and iSTEP Programs by Sharing responsibilities between Section &amp; Student Branch</a:t>
            </a:r>
          </a:p>
          <a:p>
            <a:r>
              <a:rPr lang="en-US" dirty="0"/>
              <a:t>Established by NY Section PACE Chair</a:t>
            </a:r>
          </a:p>
          <a:p>
            <a:r>
              <a:rPr lang="en-US" dirty="0"/>
              <a:t>Enables the local Section and Student Branch to work together to develop the student professional development program</a:t>
            </a:r>
          </a:p>
          <a:p>
            <a:r>
              <a:rPr lang="en-US" dirty="0"/>
              <a:t>Organization of event is responsibility of the local Section leadership – PACE Chair or Section Chair</a:t>
            </a:r>
          </a:p>
        </p:txBody>
      </p:sp>
    </p:spTree>
    <p:extLst>
      <p:ext uri="{BB962C8B-B14F-4D97-AF65-F5344CB8AC3E}">
        <p14:creationId xmlns:p14="http://schemas.microsoft.com/office/powerpoint/2010/main" val="3878161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806</TotalTime>
  <Words>676</Words>
  <Application>Microsoft Office PowerPoint</Application>
  <PresentationFormat>On-screen Show (4:3)</PresentationFormat>
  <Paragraphs>94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Office Theme</vt:lpstr>
      <vt:lpstr>SECTION / CHAPTER VITALITY - S-PAC/iSTEP Student Conference</vt:lpstr>
      <vt:lpstr>What is S-PAC?</vt:lpstr>
      <vt:lpstr>What is iSTEP?</vt:lpstr>
      <vt:lpstr>iSTEP</vt:lpstr>
      <vt:lpstr>Elements of iSTEP</vt:lpstr>
      <vt:lpstr>Elements of iSTEP</vt:lpstr>
      <vt:lpstr>iSTEP Events</vt:lpstr>
      <vt:lpstr>Feedback</vt:lpstr>
      <vt:lpstr>S-PAC/iSTEP</vt:lpstr>
      <vt:lpstr>Elements of S-PAC/iSTEP</vt:lpstr>
      <vt:lpstr>Elements of S-PAC/iSTEP</vt:lpstr>
      <vt:lpstr>S-PAC/iSTEP Events Held</vt:lpstr>
      <vt:lpstr>Hear are more ideas for you to use in your home section</vt:lpstr>
      <vt:lpstr> We welcome  your questions and concerns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Gdowski</dc:creator>
  <cp:lastModifiedBy>Bob_PC</cp:lastModifiedBy>
  <cp:revision>36</cp:revision>
  <dcterms:created xsi:type="dcterms:W3CDTF">2017-06-08T10:58:59Z</dcterms:created>
  <dcterms:modified xsi:type="dcterms:W3CDTF">2019-04-05T21:23:51Z</dcterms:modified>
</cp:coreProperties>
</file>